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1" r:id="rId4"/>
    <p:sldMasterId id="2147484379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7" r:id="rId16"/>
    <p:sldId id="268" r:id="rId17"/>
    <p:sldId id="269" r:id="rId18"/>
    <p:sldId id="270" r:id="rId19"/>
    <p:sldId id="274" r:id="rId20"/>
    <p:sldId id="272" r:id="rId21"/>
  </p:sldIdLst>
  <p:sldSz cx="12192000" cy="6858000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B"/>
    <a:srgbClr val="D10074"/>
    <a:srgbClr val="77B800"/>
    <a:srgbClr val="005A8C"/>
    <a:srgbClr val="E56F36"/>
    <a:srgbClr val="74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4"/>
    <p:restoredTop sz="94687"/>
  </p:normalViewPr>
  <p:slideViewPr>
    <p:cSldViewPr>
      <p:cViewPr varScale="1">
        <p:scale>
          <a:sx n="71" d="100"/>
          <a:sy n="71" d="100"/>
        </p:scale>
        <p:origin x="78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DF61A-15AF-4C9F-A493-DEF45F74871D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88EE3-4F22-44F2-984E-E8D1C75849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077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67725-9DF5-4E97-BB4E-D6E272B0B2BE}" type="datetimeFigureOut">
              <a:rPr lang="fi-FI" smtClean="0"/>
              <a:t>19.3.2019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8029C-4727-4E8A-81C9-8742B26D44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993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029C-4727-4E8A-81C9-8742B26D44DE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1709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029C-4727-4E8A-81C9-8742B26D44DE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863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029C-4727-4E8A-81C9-8742B26D44D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16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029C-4727-4E8A-81C9-8742B26D44DE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739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029C-4727-4E8A-81C9-8742B26D44DE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8677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029C-4727-4E8A-81C9-8742B26D44DE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9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029C-4727-4E8A-81C9-8742B26D44DE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11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029C-4727-4E8A-81C9-8742B26D44D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0189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029C-4727-4E8A-81C9-8742B26D44D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1910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029C-4727-4E8A-81C9-8742B26D44DE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67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029C-4727-4E8A-81C9-8742B26D44DE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329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029C-4727-4E8A-81C9-8742B26D44DE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706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8029C-4727-4E8A-81C9-8742B26D44D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273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 hasCustomPrompt="1"/>
          </p:nvPr>
        </p:nvSpPr>
        <p:spPr>
          <a:xfrm>
            <a:off x="801622" y="417021"/>
            <a:ext cx="10862997" cy="79668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801622" y="1268759"/>
            <a:ext cx="10862997" cy="8640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812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725355" y="548680"/>
            <a:ext cx="10699044" cy="8640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725355" y="1412776"/>
            <a:ext cx="10699044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27992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181944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0"/>
          </p:nvPr>
        </p:nvSpPr>
        <p:spPr>
          <a:xfrm>
            <a:off x="719402" y="2060849"/>
            <a:ext cx="10705189" cy="3744113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200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57" y="4581128"/>
            <a:ext cx="2613279" cy="12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09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uva/kaavio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41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803055" y="417021"/>
            <a:ext cx="10693545" cy="7920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"/>
          </p:nvPr>
        </p:nvSpPr>
        <p:spPr>
          <a:xfrm>
            <a:off x="803055" y="1268760"/>
            <a:ext cx="10693545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803055" y="2001198"/>
            <a:ext cx="10693545" cy="3876073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52706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78666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931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803054" y="414887"/>
            <a:ext cx="10621621" cy="792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idx="10"/>
          </p:nvPr>
        </p:nvSpPr>
        <p:spPr>
          <a:xfrm>
            <a:off x="815412" y="1340768"/>
            <a:ext cx="10609180" cy="46085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>
              <a:buFont typeface="Arial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55051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88889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277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bullet-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2"/>
          <p:cNvSpPr>
            <a:spLocks noGrp="1"/>
          </p:cNvSpPr>
          <p:nvPr>
            <p:ph idx="1"/>
          </p:nvPr>
        </p:nvSpPr>
        <p:spPr bwMode="auto">
          <a:xfrm>
            <a:off x="803056" y="1988840"/>
            <a:ext cx="10615434" cy="381642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1800"/>
            </a:lvl1pPr>
            <a:lvl2pPr>
              <a:defRPr sz="1400"/>
            </a:lvl2pPr>
          </a:lstStyle>
          <a:p>
            <a:pPr lvl="0"/>
            <a:r>
              <a:rPr lang="fi-FI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792122" y="404664"/>
            <a:ext cx="10626368" cy="792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>
            <p:ph type="subTitle" idx="10"/>
          </p:nvPr>
        </p:nvSpPr>
        <p:spPr>
          <a:xfrm>
            <a:off x="792121" y="1268760"/>
            <a:ext cx="10626369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55051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81011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246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lstainen 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7409" y="548680"/>
            <a:ext cx="10667566" cy="79208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5000" b="1" cap="none">
                <a:solidFill>
                  <a:srgbClr val="005A8C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571" y="2400796"/>
            <a:ext cx="3456384" cy="34764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3"/>
          </p:nvPr>
        </p:nvSpPr>
        <p:spPr>
          <a:xfrm>
            <a:off x="4427459" y="2400796"/>
            <a:ext cx="3456384" cy="34764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type="body" idx="14"/>
          </p:nvPr>
        </p:nvSpPr>
        <p:spPr>
          <a:xfrm>
            <a:off x="8074840" y="2400796"/>
            <a:ext cx="3360135" cy="34764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26262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Alaotsikko 2"/>
          <p:cNvSpPr>
            <a:spLocks noGrp="1"/>
          </p:cNvSpPr>
          <p:nvPr>
            <p:ph type="subTitle" idx="15"/>
          </p:nvPr>
        </p:nvSpPr>
        <p:spPr>
          <a:xfrm>
            <a:off x="4427459" y="1484785"/>
            <a:ext cx="3456384" cy="8440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005A8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55051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88889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67409" y="1484784"/>
            <a:ext cx="3472276" cy="8441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5A8C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074843" y="1484784"/>
            <a:ext cx="3360264" cy="8441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05A8C"/>
                </a:solidFill>
              </a:defRPr>
            </a:lvl1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207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92122" y="1988840"/>
            <a:ext cx="5213517" cy="3816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9410" y="1988840"/>
            <a:ext cx="5245182" cy="3816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ctrTitle"/>
          </p:nvPr>
        </p:nvSpPr>
        <p:spPr>
          <a:xfrm>
            <a:off x="792122" y="404664"/>
            <a:ext cx="10632470" cy="792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005A8C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fi-FI" dirty="0"/>
          </a:p>
        </p:txBody>
      </p:sp>
      <p:sp>
        <p:nvSpPr>
          <p:cNvPr id="10" name="Alaotsikko 2"/>
          <p:cNvSpPr>
            <a:spLocks noGrp="1"/>
          </p:cNvSpPr>
          <p:nvPr>
            <p:ph type="subTitle" idx="11"/>
          </p:nvPr>
        </p:nvSpPr>
        <p:spPr>
          <a:xfrm>
            <a:off x="792121" y="1281117"/>
            <a:ext cx="10638576" cy="6357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>
                <a:solidFill>
                  <a:srgbClr val="DE00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12"/>
          </p:nvPr>
        </p:nvSpPr>
        <p:spPr>
          <a:xfrm>
            <a:off x="755051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81011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107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7408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95502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765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/kaaviodia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26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pe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2534" y="2933700"/>
            <a:ext cx="6366933" cy="977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49" y="4617272"/>
            <a:ext cx="2613279" cy="12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2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75286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01246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17" y="6169298"/>
            <a:ext cx="1719263" cy="5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4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353" r:id="rId2"/>
    <p:sldLayoutId id="2147484411" r:id="rId3"/>
    <p:sldLayoutId id="2147484313" r:id="rId4"/>
    <p:sldLayoutId id="2147484355" r:id="rId5"/>
    <p:sldLayoutId id="2147484315" r:id="rId6"/>
    <p:sldLayoutId id="2147484356" r:id="rId7"/>
    <p:sldLayoutId id="2147484410" r:id="rId8"/>
    <p:sldLayoutId id="2147484412" r:id="rId9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005A8C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D3A4D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D3A4D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D3A4D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D3A4D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D3A4D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27992" y="6237312"/>
            <a:ext cx="1453952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53952" y="6237312"/>
            <a:ext cx="5570240" cy="4046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385" y="6169298"/>
            <a:ext cx="1719263" cy="5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3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88" r:id="rId2"/>
    <p:sldLayoutId id="2147484414" r:id="rId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B2D235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303527" y="289762"/>
            <a:ext cx="8064896" cy="86868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9"/>
          <p:cNvSpPr/>
          <p:nvPr/>
        </p:nvSpPr>
        <p:spPr>
          <a:xfrm>
            <a:off x="335360" y="1221484"/>
            <a:ext cx="4392488" cy="57606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360" y="289762"/>
            <a:ext cx="10862997" cy="796681"/>
          </a:xfrm>
        </p:spPr>
        <p:txBody>
          <a:bodyPr>
            <a:normAutofit fontScale="90000"/>
          </a:bodyPr>
          <a:lstStyle/>
          <a:p>
            <a:r>
              <a:rPr lang="fi-FI" dirty="0"/>
              <a:t>JAMK tutuksi päivä </a:t>
            </a:r>
            <a:r>
              <a:rPr lang="fi-FI" dirty="0" smtClean="0"/>
              <a:t>9.11.2018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9376" y="1196751"/>
            <a:ext cx="4248471" cy="864097"/>
          </a:xfrm>
        </p:spPr>
        <p:txBody>
          <a:bodyPr>
            <a:normAutofit/>
          </a:bodyPr>
          <a:lstStyle/>
          <a:p>
            <a:r>
              <a:rPr lang="fi-FI" b="1" dirty="0"/>
              <a:t>HAKUINFO OPOILLE</a:t>
            </a:r>
          </a:p>
        </p:txBody>
      </p:sp>
    </p:spTree>
    <p:extLst>
      <p:ext uri="{BB962C8B-B14F-4D97-AF65-F5344CB8AC3E}">
        <p14:creationId xmlns:p14="http://schemas.microsoft.com/office/powerpoint/2010/main" val="1029110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3054" y="414886"/>
            <a:ext cx="10621621" cy="14299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fi-FI" sz="3600" dirty="0"/>
              <a:t>KIINTIÖINNIN VAIKUTUS KEVÄÄN 2017 KORKEAKOULUHAKUUN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0"/>
          </p:nvPr>
        </p:nvSpPr>
        <p:spPr>
          <a:xfrm>
            <a:off x="796521" y="1736812"/>
            <a:ext cx="10609180" cy="4140460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Kaikkiaan hyväksyttyjä oli noin 49700 hakijaa ja heistä 0,5 prosenttia hyötyi ensikertalaiskiintiöstä </a:t>
            </a:r>
          </a:p>
          <a:p>
            <a:r>
              <a:rPr lang="fi-FI" sz="2400" dirty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Ensikertalaiskiintiöllä oli vaikutusta 94 hakukohteessa</a:t>
            </a:r>
          </a:p>
          <a:p>
            <a:r>
              <a:rPr lang="fi-FI" sz="2400" dirty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257 ei-ensikertalaista hakijaa jäi valitsematta kiintiön vuoksi</a:t>
            </a:r>
          </a:p>
          <a:p>
            <a:r>
              <a:rPr lang="fi-FI" sz="2400" dirty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262 ensikertalaista hakijaa valittiin kiintiön ansiosta</a:t>
            </a:r>
          </a:p>
          <a:p>
            <a:r>
              <a:rPr lang="fi-FI" sz="240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Erityisesti </a:t>
            </a:r>
            <a:r>
              <a:rPr lang="fi-FI" sz="2400" dirty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yliopiston sosiaalityön hakukohteissa kiintiöinti vaikutti, yhdessä hakukohteessa jopa 34% hyväksytyistä on hyväksytty kiintiön ansiosta</a:t>
            </a:r>
          </a:p>
          <a:p>
            <a:endParaRPr lang="fi-FI" sz="2400" dirty="0">
              <a:solidFill>
                <a:schemeClr val="accent1"/>
              </a:solidFill>
              <a:latin typeface="+mn-lt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7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3"/>
          <p:cNvSpPr txBox="1">
            <a:spLocks/>
          </p:cNvSpPr>
          <p:nvPr/>
        </p:nvSpPr>
        <p:spPr>
          <a:xfrm>
            <a:off x="1127448" y="1124744"/>
            <a:ext cx="10225136" cy="504056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>
                <a:solidFill>
                  <a:schemeClr val="accent3"/>
                </a:solidFill>
                <a:latin typeface="+mn-lt"/>
              </a:rPr>
              <a:t>Yleisiä asioita: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chemeClr val="accent1"/>
                </a:solidFill>
                <a:latin typeface="+mn-lt"/>
              </a:rPr>
              <a:t>Ollaan mukana valintakoeyhteistyössä, paitsi Musiikkipedagogeissa ja Insinöörien monimuotototeutuksissa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fi-FI" sz="2400" b="1" dirty="0">
              <a:solidFill>
                <a:schemeClr val="accent3"/>
              </a:solidFill>
              <a:latin typeface="+mn-lt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 dirty="0" err="1">
                <a:solidFill>
                  <a:schemeClr val="accent3"/>
                </a:solidFill>
                <a:latin typeface="+mn-lt"/>
              </a:rPr>
              <a:t>Sosiaali</a:t>
            </a:r>
            <a:r>
              <a:rPr lang="fi-FI" sz="2400" b="1" dirty="0">
                <a:solidFill>
                  <a:schemeClr val="accent3"/>
                </a:solidFill>
                <a:latin typeface="+mn-lt"/>
              </a:rPr>
              <a:t>- ja terveysala: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chemeClr val="accent1"/>
                </a:solidFill>
                <a:latin typeface="+mn-lt"/>
              </a:rPr>
              <a:t>Käytössä esivalintakoe </a:t>
            </a:r>
            <a:r>
              <a:rPr lang="fi-FI" sz="2400" dirty="0" smtClean="0">
                <a:solidFill>
                  <a:schemeClr val="accent1"/>
                </a:solidFill>
                <a:latin typeface="+mn-lt"/>
              </a:rPr>
              <a:t>24.4.2019, </a:t>
            </a:r>
            <a:r>
              <a:rPr lang="fi-FI" sz="2400" dirty="0">
                <a:solidFill>
                  <a:schemeClr val="accent1"/>
                </a:solidFill>
                <a:latin typeface="+mn-lt"/>
              </a:rPr>
              <a:t>linkki sähköpostiin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chemeClr val="accent1"/>
                </a:solidFill>
                <a:latin typeface="+mn-lt"/>
              </a:rPr>
              <a:t>Varsinaiseen</a:t>
            </a:r>
            <a:r>
              <a:rPr lang="fi-FI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400" dirty="0">
                <a:solidFill>
                  <a:schemeClr val="accent1"/>
                </a:solidFill>
                <a:latin typeface="+mn-lt"/>
              </a:rPr>
              <a:t>valintakokeeseen</a:t>
            </a:r>
            <a:r>
              <a:rPr lang="fi-FI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fi-FI" sz="2400" dirty="0">
                <a:solidFill>
                  <a:schemeClr val="accent1"/>
                </a:solidFill>
                <a:latin typeface="+mn-lt"/>
              </a:rPr>
              <a:t>kutsutaan 2,5 x aloituspaikkojen määrä, paitsi kuntoutuksen ohjaajiin 3 x aloituspaikat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chemeClr val="accent1"/>
                </a:solidFill>
                <a:latin typeface="+mn-lt"/>
              </a:rPr>
              <a:t>Valintakokeet </a:t>
            </a:r>
            <a:r>
              <a:rPr lang="fi-FI" sz="2400" dirty="0" err="1">
                <a:solidFill>
                  <a:schemeClr val="accent1"/>
                </a:solidFill>
                <a:latin typeface="+mn-lt"/>
              </a:rPr>
              <a:t>JAMKissa</a:t>
            </a:r>
            <a:r>
              <a:rPr lang="fi-FI" sz="2400" dirty="0">
                <a:solidFill>
                  <a:schemeClr val="accent1"/>
                </a:solidFill>
                <a:latin typeface="+mn-lt"/>
              </a:rPr>
              <a:t>: monimuoto- ja päivätoteutus </a:t>
            </a:r>
            <a:r>
              <a:rPr lang="fi-FI" sz="2400" dirty="0" smtClean="0">
                <a:solidFill>
                  <a:schemeClr val="accent1"/>
                </a:solidFill>
                <a:latin typeface="+mn-lt"/>
              </a:rPr>
              <a:t>3-7.6.2019</a:t>
            </a:r>
            <a:endParaRPr lang="fi-FI" sz="2400" dirty="0">
              <a:solidFill>
                <a:schemeClr val="accent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400" dirty="0" err="1">
                <a:solidFill>
                  <a:schemeClr val="accent1"/>
                </a:solidFill>
                <a:latin typeface="+mn-lt"/>
              </a:rPr>
              <a:t>JAMKin</a:t>
            </a:r>
            <a:r>
              <a:rPr lang="fi-FI" sz="2400" dirty="0">
                <a:solidFill>
                  <a:schemeClr val="accent1"/>
                </a:solidFill>
                <a:latin typeface="+mn-lt"/>
              </a:rPr>
              <a:t> monimuoto ja päivä tekevät valintakoeyhteistyötä myös keskenään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400" dirty="0">
                <a:solidFill>
                  <a:schemeClr val="accent1"/>
                </a:solidFill>
                <a:latin typeface="+mn-lt"/>
              </a:rPr>
              <a:t>Valintakokeen sisältö:  ryhmätilanne ja kirjallinen osio sekä sairaanhoitajissa matematiikan osio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/>
                </a:solidFill>
                <a:latin typeface="+mn-lt"/>
              </a:rPr>
              <a:t>     </a:t>
            </a:r>
            <a:endParaRPr lang="fi-FI"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2423592" y="337639"/>
            <a:ext cx="7772400" cy="9361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rgbClr val="005A8C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4000" b="1" dirty="0"/>
              <a:t>KEVÄÄN </a:t>
            </a:r>
            <a:r>
              <a:rPr lang="fi-FI" sz="4000" b="1" dirty="0" smtClean="0"/>
              <a:t>2019 </a:t>
            </a:r>
            <a:r>
              <a:rPr lang="fi-FI" sz="4000" b="1" dirty="0"/>
              <a:t>VALINTAKOKEET</a:t>
            </a:r>
          </a:p>
        </p:txBody>
      </p:sp>
    </p:spTree>
    <p:extLst>
      <p:ext uri="{BB962C8B-B14F-4D97-AF65-F5344CB8AC3E}">
        <p14:creationId xmlns:p14="http://schemas.microsoft.com/office/powerpoint/2010/main" val="263649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3"/>
          <p:cNvSpPr txBox="1">
            <a:spLocks/>
          </p:cNvSpPr>
          <p:nvPr/>
        </p:nvSpPr>
        <p:spPr>
          <a:xfrm>
            <a:off x="767408" y="980728"/>
            <a:ext cx="10297144" cy="56166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 dirty="0">
                <a:solidFill>
                  <a:schemeClr val="accent3"/>
                </a:solidFill>
                <a:latin typeface="+mn-lt"/>
              </a:rPr>
              <a:t>Musiikkipedagogi (AMK):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200" dirty="0">
                <a:solidFill>
                  <a:schemeClr val="accent1"/>
                </a:solidFill>
                <a:latin typeface="+mn-lt"/>
              </a:rPr>
              <a:t>Ennakkotehtävä täytettävä hakuaikana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200" dirty="0">
                <a:solidFill>
                  <a:schemeClr val="accent1"/>
                </a:solidFill>
                <a:latin typeface="+mn-lt"/>
              </a:rPr>
              <a:t>Valintakoe: </a:t>
            </a:r>
            <a:r>
              <a:rPr lang="fi-FI" sz="2200" dirty="0" smtClean="0">
                <a:solidFill>
                  <a:schemeClr val="accent1"/>
                </a:solidFill>
                <a:latin typeface="+mn-lt"/>
              </a:rPr>
              <a:t>27.5.-31.5.2019, </a:t>
            </a:r>
            <a:r>
              <a:rPr lang="fi-FI" sz="2200" dirty="0">
                <a:solidFill>
                  <a:schemeClr val="accent1"/>
                </a:solidFill>
                <a:latin typeface="+mn-lt"/>
              </a:rPr>
              <a:t>hakijalle yksipäiväinen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200" dirty="0">
                <a:solidFill>
                  <a:schemeClr val="accent1"/>
                </a:solidFill>
                <a:latin typeface="+mn-lt"/>
              </a:rPr>
              <a:t>Instrumenttikoe, teoria- ja säveltapailukoe ja soveltuvuutta arvioiva haastattelu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 dirty="0">
                <a:solidFill>
                  <a:schemeClr val="accent3"/>
                </a:solidFill>
                <a:latin typeface="+mn-lt"/>
              </a:rPr>
              <a:t>Tradenomi (AMK), Liiketalous ja Tiimiakatemia: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200" dirty="0">
                <a:solidFill>
                  <a:schemeClr val="accent1"/>
                </a:solidFill>
                <a:latin typeface="+mn-lt"/>
              </a:rPr>
              <a:t>Ennakkomateriaali/päivätoteutus </a:t>
            </a:r>
            <a:r>
              <a:rPr lang="fi-FI" sz="2200" dirty="0" smtClean="0">
                <a:solidFill>
                  <a:schemeClr val="accent1"/>
                </a:solidFill>
                <a:latin typeface="+mn-lt"/>
              </a:rPr>
              <a:t>19.4.-7.6.2018</a:t>
            </a:r>
            <a:r>
              <a:rPr lang="fi-FI" sz="2200" dirty="0">
                <a:solidFill>
                  <a:schemeClr val="accent1"/>
                </a:solidFill>
                <a:latin typeface="+mn-lt"/>
              </a:rPr>
              <a:t>, jamk.fi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200" dirty="0">
                <a:solidFill>
                  <a:schemeClr val="accent1"/>
                </a:solidFill>
                <a:latin typeface="+mn-lt"/>
              </a:rPr>
              <a:t>Ennakkomateriaali/monimuoto  </a:t>
            </a:r>
            <a:r>
              <a:rPr lang="fi-FI" sz="2200" dirty="0" smtClean="0">
                <a:solidFill>
                  <a:schemeClr val="accent1"/>
                </a:solidFill>
                <a:latin typeface="+mn-lt"/>
              </a:rPr>
              <a:t>19.4</a:t>
            </a:r>
            <a:r>
              <a:rPr lang="fi-FI" sz="2200" dirty="0">
                <a:solidFill>
                  <a:schemeClr val="accent1"/>
                </a:solidFill>
                <a:latin typeface="+mn-lt"/>
              </a:rPr>
              <a:t>.-</a:t>
            </a:r>
            <a:r>
              <a:rPr lang="fi-FI" sz="2200" dirty="0" smtClean="0">
                <a:solidFill>
                  <a:schemeClr val="accent1"/>
                </a:solidFill>
                <a:latin typeface="+mn-lt"/>
              </a:rPr>
              <a:t>22.5.2018</a:t>
            </a:r>
            <a:r>
              <a:rPr lang="fi-FI" sz="2200" dirty="0">
                <a:solidFill>
                  <a:schemeClr val="accent1"/>
                </a:solidFill>
                <a:latin typeface="+mn-lt"/>
              </a:rPr>
              <a:t>, jamk.fi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200" dirty="0">
                <a:solidFill>
                  <a:schemeClr val="accent1"/>
                </a:solidFill>
                <a:latin typeface="+mn-lt"/>
              </a:rPr>
              <a:t>Valintakoe: päivä </a:t>
            </a:r>
            <a:r>
              <a:rPr lang="fi-FI" sz="2200" dirty="0" smtClean="0">
                <a:solidFill>
                  <a:schemeClr val="accent1"/>
                </a:solidFill>
                <a:latin typeface="+mn-lt"/>
              </a:rPr>
              <a:t>7.6.2019 </a:t>
            </a:r>
            <a:r>
              <a:rPr lang="fi-FI" sz="2200" dirty="0">
                <a:solidFill>
                  <a:schemeClr val="accent1"/>
                </a:solidFill>
                <a:latin typeface="+mn-lt"/>
              </a:rPr>
              <a:t>ja monimuoto </a:t>
            </a:r>
            <a:r>
              <a:rPr lang="fi-FI" sz="2200" dirty="0" smtClean="0">
                <a:solidFill>
                  <a:schemeClr val="accent1"/>
                </a:solidFill>
                <a:latin typeface="+mn-lt"/>
              </a:rPr>
              <a:t>22.5.2019</a:t>
            </a:r>
            <a:endParaRPr lang="fi-FI" sz="2200" dirty="0">
              <a:solidFill>
                <a:schemeClr val="accent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200" dirty="0">
                <a:solidFill>
                  <a:schemeClr val="accent1"/>
                </a:solidFill>
                <a:latin typeface="+mn-lt"/>
              </a:rPr>
              <a:t>Kirjoitelma (Tiimiakatemiassa HAASTATTELU), ennakkoaineistoon pohjautuvat monivalintatehtävät, </a:t>
            </a:r>
            <a:r>
              <a:rPr lang="fi-FI" sz="2200" dirty="0" err="1">
                <a:solidFill>
                  <a:schemeClr val="accent1"/>
                </a:solidFill>
                <a:latin typeface="+mn-lt"/>
              </a:rPr>
              <a:t>matemaattis</a:t>
            </a:r>
            <a:r>
              <a:rPr lang="fi-FI" sz="2200" dirty="0">
                <a:solidFill>
                  <a:schemeClr val="accent1"/>
                </a:solidFill>
                <a:latin typeface="+mn-lt"/>
              </a:rPr>
              <a:t>-loogista ajattelua mittaava osio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 dirty="0">
                <a:solidFill>
                  <a:schemeClr val="accent3"/>
                </a:solidFill>
                <a:latin typeface="+mn-lt"/>
              </a:rPr>
              <a:t>Tradenomi (AMK), Tietojenkäsittely: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200" dirty="0">
                <a:solidFill>
                  <a:schemeClr val="accent1"/>
                </a:solidFill>
                <a:latin typeface="+mn-lt"/>
              </a:rPr>
              <a:t>Ennakkomateriaali </a:t>
            </a:r>
            <a:r>
              <a:rPr lang="fi-FI" sz="2200" dirty="0" smtClean="0">
                <a:solidFill>
                  <a:schemeClr val="accent1"/>
                </a:solidFill>
                <a:latin typeface="+mn-lt"/>
              </a:rPr>
              <a:t>6.5.-6.6.2019, </a:t>
            </a:r>
            <a:r>
              <a:rPr lang="fi-FI" sz="2200" dirty="0">
                <a:solidFill>
                  <a:schemeClr val="accent1"/>
                </a:solidFill>
                <a:latin typeface="+mn-lt"/>
              </a:rPr>
              <a:t>jamk.fi ja valintakoe </a:t>
            </a:r>
            <a:r>
              <a:rPr lang="fi-FI" sz="2200" dirty="0" smtClean="0">
                <a:solidFill>
                  <a:schemeClr val="accent1"/>
                </a:solidFill>
                <a:latin typeface="+mn-lt"/>
              </a:rPr>
              <a:t>6.6.2019</a:t>
            </a:r>
            <a:endParaRPr lang="fi-FI" sz="2200" dirty="0">
              <a:solidFill>
                <a:schemeClr val="accent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200" dirty="0">
                <a:solidFill>
                  <a:schemeClr val="accent1"/>
                </a:solidFill>
                <a:latin typeface="+mn-lt"/>
              </a:rPr>
              <a:t>Valtakunnallinen kirjallinen osio: looginen ajattelu ja ongelmaratkaisu-taito, ennakkoaineistoon pohjautuen uuden tiedon omaksuminen. </a:t>
            </a:r>
            <a:r>
              <a:rPr lang="fi-FI" sz="2200" dirty="0" err="1">
                <a:solidFill>
                  <a:schemeClr val="accent1"/>
                </a:solidFill>
                <a:latin typeface="+mn-lt"/>
              </a:rPr>
              <a:t>AMKin</a:t>
            </a:r>
            <a:r>
              <a:rPr lang="fi-FI" sz="2200" dirty="0">
                <a:solidFill>
                  <a:schemeClr val="accent1"/>
                </a:solidFill>
                <a:latin typeface="+mn-lt"/>
              </a:rPr>
              <a:t> päättämä toinen osio (</a:t>
            </a:r>
            <a:r>
              <a:rPr lang="fi-FI" sz="2200" dirty="0" err="1">
                <a:solidFill>
                  <a:schemeClr val="accent1"/>
                </a:solidFill>
                <a:latin typeface="+mn-lt"/>
              </a:rPr>
              <a:t>JAMKissa</a:t>
            </a:r>
            <a:r>
              <a:rPr lang="fi-FI" sz="22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fi-FI" sz="2200" dirty="0" smtClean="0">
                <a:solidFill>
                  <a:schemeClr val="accent1"/>
                </a:solidFill>
                <a:latin typeface="+mn-lt"/>
              </a:rPr>
              <a:t>haastattelu) </a:t>
            </a:r>
            <a:r>
              <a:rPr lang="fi-FI" sz="2200" dirty="0">
                <a:solidFill>
                  <a:schemeClr val="accent1"/>
                </a:solidFill>
                <a:latin typeface="+mn-lt"/>
              </a:rPr>
              <a:t>mittaa soveltuvuutta ja motivaatiota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i-FI" dirty="0">
              <a:solidFill>
                <a:schemeClr val="accent1"/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2567608" y="260648"/>
            <a:ext cx="7772400" cy="72008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rgbClr val="005A8C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4000" b="1" dirty="0"/>
              <a:t>KEVÄÄN </a:t>
            </a:r>
            <a:r>
              <a:rPr lang="fi-FI" sz="4000" b="1" dirty="0" smtClean="0"/>
              <a:t>2019 </a:t>
            </a:r>
            <a:r>
              <a:rPr lang="fi-FI" sz="4000" b="1" dirty="0"/>
              <a:t>VALINTAKOKEET</a:t>
            </a:r>
          </a:p>
        </p:txBody>
      </p:sp>
    </p:spTree>
    <p:extLst>
      <p:ext uri="{BB962C8B-B14F-4D97-AF65-F5344CB8AC3E}">
        <p14:creationId xmlns:p14="http://schemas.microsoft.com/office/powerpoint/2010/main" val="1772603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2135560" y="44624"/>
            <a:ext cx="7772400" cy="9361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rgbClr val="005A8C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4000" b="1" dirty="0"/>
              <a:t>KEVÄÄN </a:t>
            </a:r>
            <a:r>
              <a:rPr lang="fi-FI" sz="4000" b="1" dirty="0" smtClean="0"/>
              <a:t>2019 </a:t>
            </a:r>
            <a:r>
              <a:rPr lang="fi-FI" sz="4000" b="1" dirty="0"/>
              <a:t>VALINTAKOKEET</a:t>
            </a:r>
          </a:p>
        </p:txBody>
      </p:sp>
      <p:sp>
        <p:nvSpPr>
          <p:cNvPr id="3" name="Tekstin paikkamerkki 3"/>
          <p:cNvSpPr txBox="1">
            <a:spLocks/>
          </p:cNvSpPr>
          <p:nvPr/>
        </p:nvSpPr>
        <p:spPr>
          <a:xfrm>
            <a:off x="767408" y="692696"/>
            <a:ext cx="10945216" cy="616530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2000" b="1" dirty="0">
                <a:solidFill>
                  <a:schemeClr val="accent3"/>
                </a:solidFill>
              </a:rPr>
              <a:t>Restonomi (AMK), </a:t>
            </a:r>
            <a:r>
              <a:rPr lang="fi-FI" sz="2000" b="1" dirty="0" smtClean="0">
                <a:solidFill>
                  <a:schemeClr val="accent3"/>
                </a:solidFill>
              </a:rPr>
              <a:t> </a:t>
            </a:r>
            <a:r>
              <a:rPr lang="fi-FI" sz="2000" b="1" dirty="0">
                <a:solidFill>
                  <a:schemeClr val="accent3"/>
                </a:solidFill>
              </a:rPr>
              <a:t>palveluliiketoiminta: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accent1"/>
                </a:solidFill>
                <a:latin typeface="+mn-lt"/>
              </a:rPr>
              <a:t>Ennakkomateriaali </a:t>
            </a:r>
            <a:r>
              <a:rPr lang="fi-FI" sz="2000" dirty="0" smtClean="0">
                <a:solidFill>
                  <a:schemeClr val="accent3"/>
                </a:solidFill>
                <a:latin typeface="+mn-lt"/>
              </a:rPr>
              <a:t>20.5.-4.6.2019</a:t>
            </a:r>
            <a:r>
              <a:rPr lang="fi-FI" sz="2000" dirty="0" smtClean="0">
                <a:solidFill>
                  <a:schemeClr val="accent1"/>
                </a:solidFill>
                <a:latin typeface="+mn-lt"/>
              </a:rPr>
              <a:t>, </a:t>
            </a:r>
            <a:r>
              <a:rPr lang="fi-FI" sz="2000" dirty="0">
                <a:solidFill>
                  <a:schemeClr val="accent1"/>
                </a:solidFill>
                <a:latin typeface="+mn-lt"/>
              </a:rPr>
              <a:t>jamk.fi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accent1"/>
                </a:solidFill>
                <a:latin typeface="+mn-lt"/>
              </a:rPr>
              <a:t>Valintakoe </a:t>
            </a:r>
            <a:r>
              <a:rPr lang="fi-FI" sz="2000" dirty="0" err="1">
                <a:solidFill>
                  <a:schemeClr val="accent1"/>
                </a:solidFill>
                <a:latin typeface="+mn-lt"/>
              </a:rPr>
              <a:t>päivä+monimuoto</a:t>
            </a:r>
            <a:r>
              <a:rPr lang="fi-FI" sz="20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fi-FI" sz="2000" dirty="0" smtClean="0">
                <a:solidFill>
                  <a:schemeClr val="accent1"/>
                </a:solidFill>
                <a:latin typeface="+mn-lt"/>
              </a:rPr>
              <a:t>4.6.2019</a:t>
            </a:r>
            <a:endParaRPr lang="fi-FI" sz="2000" dirty="0">
              <a:solidFill>
                <a:schemeClr val="accent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accent1"/>
                </a:solidFill>
                <a:latin typeface="+mn-lt"/>
              </a:rPr>
              <a:t>Valtakunnallinen kirjallinen osio ja </a:t>
            </a:r>
            <a:r>
              <a:rPr lang="fi-FI" sz="2000" dirty="0" err="1">
                <a:solidFill>
                  <a:schemeClr val="accent1"/>
                </a:solidFill>
                <a:latin typeface="+mn-lt"/>
              </a:rPr>
              <a:t>JAMKin</a:t>
            </a:r>
            <a:r>
              <a:rPr lang="fi-FI" sz="2000" dirty="0">
                <a:solidFill>
                  <a:schemeClr val="accent1"/>
                </a:solidFill>
                <a:latin typeface="+mn-lt"/>
              </a:rPr>
              <a:t> kirjallinen osio. Painotetaan alalle soveltuvuutta, motivaatiota, äidinkielen, englannin ja ongelmanratkaisun taitoja sekä </a:t>
            </a:r>
            <a:r>
              <a:rPr lang="fi-FI" sz="2000" dirty="0" err="1">
                <a:solidFill>
                  <a:schemeClr val="accent1"/>
                </a:solidFill>
                <a:latin typeface="+mn-lt"/>
              </a:rPr>
              <a:t>matemaattis</a:t>
            </a:r>
            <a:r>
              <a:rPr lang="fi-FI" sz="2000" dirty="0">
                <a:solidFill>
                  <a:schemeClr val="accent1"/>
                </a:solidFill>
                <a:latin typeface="+mn-lt"/>
              </a:rPr>
              <a:t>-loogisia valmiuksia.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i-FI" sz="2000" b="1" dirty="0">
                <a:solidFill>
                  <a:schemeClr val="accent3"/>
                </a:solidFill>
              </a:rPr>
              <a:t>Insinööri (AMK), päivätoteutus: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accent1"/>
                </a:solidFill>
                <a:latin typeface="+mn-lt"/>
              </a:rPr>
              <a:t>Valtakunnallinen valintakoe </a:t>
            </a:r>
            <a:r>
              <a:rPr lang="fi-FI" sz="2000" dirty="0" smtClean="0">
                <a:solidFill>
                  <a:schemeClr val="accent1"/>
                </a:solidFill>
                <a:latin typeface="+mn-lt"/>
              </a:rPr>
              <a:t>29.5.2019, </a:t>
            </a:r>
            <a:r>
              <a:rPr lang="fi-FI" sz="2000" dirty="0">
                <a:solidFill>
                  <a:schemeClr val="accent1"/>
                </a:solidFill>
                <a:latin typeface="+mn-lt"/>
              </a:rPr>
              <a:t>ennakkomateriaali </a:t>
            </a:r>
            <a:r>
              <a:rPr lang="fi-FI" sz="2000" dirty="0" smtClean="0">
                <a:solidFill>
                  <a:schemeClr val="accent1"/>
                </a:solidFill>
                <a:latin typeface="+mn-lt"/>
              </a:rPr>
              <a:t>15.5.-29</a:t>
            </a:r>
            <a:r>
              <a:rPr lang="fi-FI" sz="2000" dirty="0">
                <a:solidFill>
                  <a:schemeClr val="accent1"/>
                </a:solidFill>
                <a:latin typeface="+mn-lt"/>
              </a:rPr>
              <a:t>.5.19. Valintakoe: Motivaatio, looginen ajattelu ja ongelmanratkaisukyky, luonnontieteiden ja matemaattisten aineiden perustietämys. Laskinta tai </a:t>
            </a:r>
            <a:r>
              <a:rPr lang="fi-FI" sz="2000" dirty="0" err="1" smtClean="0">
                <a:solidFill>
                  <a:schemeClr val="accent1"/>
                </a:solidFill>
                <a:latin typeface="+mn-lt"/>
              </a:rPr>
              <a:t>kaavastoja</a:t>
            </a:r>
            <a:r>
              <a:rPr lang="fi-FI" sz="2000" dirty="0" smtClean="0">
                <a:solidFill>
                  <a:schemeClr val="accent1"/>
                </a:solidFill>
                <a:latin typeface="+mn-lt"/>
              </a:rPr>
              <a:t> ei </a:t>
            </a:r>
            <a:r>
              <a:rPr lang="fi-FI" sz="2000" dirty="0">
                <a:solidFill>
                  <a:schemeClr val="accent1"/>
                </a:solidFill>
                <a:latin typeface="+mn-lt"/>
              </a:rPr>
              <a:t>saa käyttää</a:t>
            </a:r>
            <a:r>
              <a:rPr lang="fi-FI" sz="2000" dirty="0" smtClean="0">
                <a:solidFill>
                  <a:schemeClr val="accent1"/>
                </a:solidFill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accent1"/>
                </a:solidFill>
                <a:latin typeface="+mn-lt"/>
              </a:rPr>
              <a:t> Monimuotototeutusten valintakokeet: Sähkö-ja automaatiotekniikka, konetekniikka sekä energia-ja ympäristötekniikka: teoriakoe sekä haastattelu, joka toteutetaan ohjattuna videotallenteena. Tieto-ja viestintätekniikan opiskelijavalinta tehdään suoritettavan kurssin perusteella (4 op).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fi-FI" sz="2000" b="1" dirty="0" smtClean="0">
                <a:solidFill>
                  <a:schemeClr val="accent3"/>
                </a:solidFill>
              </a:rPr>
              <a:t>Agrologi </a:t>
            </a:r>
            <a:r>
              <a:rPr lang="fi-FI" sz="2000" b="1" dirty="0">
                <a:solidFill>
                  <a:schemeClr val="accent3"/>
                </a:solidFill>
              </a:rPr>
              <a:t>(AMK), Maaseutuelinkeinot: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i-FI" sz="2000" dirty="0">
                <a:solidFill>
                  <a:schemeClr val="accent1"/>
                </a:solidFill>
                <a:latin typeface="+mn-lt"/>
              </a:rPr>
              <a:t>Päivätoteutuksen valtakunnallinen valintakoe </a:t>
            </a:r>
            <a:r>
              <a:rPr lang="fi-FI" sz="2000" dirty="0" smtClean="0">
                <a:solidFill>
                  <a:schemeClr val="accent1"/>
                </a:solidFill>
                <a:latin typeface="+mn-lt"/>
              </a:rPr>
              <a:t>5.6.2019</a:t>
            </a:r>
            <a:endParaRPr lang="fi-FI" sz="2000" dirty="0">
              <a:solidFill>
                <a:schemeClr val="accent1"/>
              </a:solidFill>
              <a:latin typeface="+mn-lt"/>
            </a:endParaRPr>
          </a:p>
          <a:p>
            <a:r>
              <a:rPr lang="fi-FI" sz="2000" dirty="0">
                <a:solidFill>
                  <a:schemeClr val="accent1"/>
                </a:solidFill>
                <a:latin typeface="+mn-lt"/>
              </a:rPr>
              <a:t>Matematiikan (perusosaaminen) ja viestinnän koe: osio1 testaa hakijan kiinnostusta luonnonvara-alaan sekä opiskelumotivaatiota ja sitoutumista opiskeluun. Osio 2 testaa luetun ymmärtämistä ja perustuu ennakkomateriaaliin. Ennakkomateriaali julkaistaan hakuajan alkaessa ja se saa olla koetilanteessa mukana. </a:t>
            </a:r>
          </a:p>
        </p:txBody>
      </p:sp>
    </p:spTree>
    <p:extLst>
      <p:ext uri="{BB962C8B-B14F-4D97-AF65-F5344CB8AC3E}">
        <p14:creationId xmlns:p14="http://schemas.microsoft.com/office/powerpoint/2010/main" val="343790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404664"/>
            <a:ext cx="8064896" cy="576064"/>
          </a:xfrm>
        </p:spPr>
        <p:txBody>
          <a:bodyPr/>
          <a:lstStyle/>
          <a:p>
            <a:pPr algn="ctr"/>
            <a:r>
              <a:rPr lang="fi-FI" sz="2800" dirty="0">
                <a:latin typeface="+mj-lt"/>
              </a:rPr>
              <a:t>AVOIMEN </a:t>
            </a:r>
            <a:r>
              <a:rPr lang="fi-FI" sz="2800" dirty="0" err="1">
                <a:latin typeface="+mj-lt"/>
              </a:rPr>
              <a:t>AMKin</a:t>
            </a:r>
            <a:r>
              <a:rPr lang="fi-FI" sz="2800" dirty="0">
                <a:latin typeface="+mj-lt"/>
              </a:rPr>
              <a:t> VÄYLÄ KEVÄÄLLÄ </a:t>
            </a:r>
            <a:r>
              <a:rPr lang="fi-FI" sz="2800" dirty="0" smtClean="0">
                <a:latin typeface="+mj-lt"/>
              </a:rPr>
              <a:t>2019</a:t>
            </a:r>
            <a:endParaRPr lang="fi-FI" sz="28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23392" y="1124744"/>
            <a:ext cx="10873208" cy="5262822"/>
          </a:xfrm>
        </p:spPr>
        <p:txBody>
          <a:bodyPr/>
          <a:lstStyle/>
          <a:p>
            <a:r>
              <a:rPr lang="fi-FI" sz="2000" b="1" dirty="0">
                <a:solidFill>
                  <a:srgbClr val="D10074"/>
                </a:solidFill>
                <a:latin typeface="+mn-lt"/>
                <a:ea typeface="ＭＳ Ｐゴシック" charset="0"/>
                <a:cs typeface="+mn-cs"/>
              </a:rPr>
              <a:t>Mikä on avoimen </a:t>
            </a:r>
            <a:r>
              <a:rPr lang="fi-FI" sz="2000" b="1" dirty="0" err="1">
                <a:solidFill>
                  <a:srgbClr val="D10074"/>
                </a:solidFill>
                <a:latin typeface="+mn-lt"/>
                <a:ea typeface="ＭＳ Ｐゴシック" charset="0"/>
                <a:cs typeface="+mn-cs"/>
              </a:rPr>
              <a:t>amkin</a:t>
            </a:r>
            <a:r>
              <a:rPr lang="fi-FI" sz="2000" b="1" dirty="0">
                <a:solidFill>
                  <a:srgbClr val="D10074"/>
                </a:solidFill>
                <a:latin typeface="+mn-lt"/>
                <a:ea typeface="ＭＳ Ｐゴシック" charset="0"/>
                <a:cs typeface="+mn-cs"/>
              </a:rPr>
              <a:t> väylä?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55 op avoimen </a:t>
            </a:r>
            <a:r>
              <a:rPr lang="fi-FI" sz="2000" dirty="0" err="1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amkin</a:t>
            </a:r>
            <a:r>
              <a:rPr lang="fi-FI" sz="2000" dirty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 opintoja suoritettuna </a:t>
            </a:r>
            <a:r>
              <a:rPr lang="fi-FI" sz="20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20.6.2019 </a:t>
            </a:r>
            <a:r>
              <a:rPr lang="fi-FI" sz="2000" dirty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mennessä , 20 op pitää olla suoritettuna </a:t>
            </a:r>
            <a:r>
              <a:rPr lang="fi-FI" sz="20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3.4.2019 </a:t>
            </a:r>
            <a:r>
              <a:rPr lang="fi-FI" sz="2000" dirty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mennessä </a:t>
            </a:r>
            <a:r>
              <a:rPr lang="fi-FI" sz="1600" dirty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(joista 3 op pakollisia kieliopintoja ja tekniikan alalla 5 op matematiikkaa)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Hakeminen erillishaun kautta, yhteishaun ulkopuolella, mutta samaan aikaan </a:t>
            </a:r>
            <a:r>
              <a:rPr lang="fi-FI" sz="20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20.3.-3.4.2019 </a:t>
            </a:r>
            <a:r>
              <a:rPr lang="fi-FI" sz="2000" dirty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(ja 9.-</a:t>
            </a:r>
            <a:r>
              <a:rPr lang="fi-FI" sz="20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23.1.2019)</a:t>
            </a:r>
            <a:endParaRPr lang="fi-FI" sz="2000" dirty="0">
              <a:solidFill>
                <a:schemeClr val="accent1"/>
              </a:solidFill>
              <a:latin typeface="+mn-lt"/>
              <a:ea typeface="ＭＳ Ｐゴシック" charset="0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ea typeface="ＭＳ Ｐゴシック" charset="0"/>
              </a:rPr>
              <a:t>Tutkinto-opiskelijaksi ilman valintakoetta  kaikkiin koulutuksiin! (jotka mukana väylässä)</a:t>
            </a:r>
            <a:endParaRPr lang="fi-FI" sz="2000" dirty="0">
              <a:solidFill>
                <a:schemeClr val="accent3">
                  <a:lumMod val="40000"/>
                  <a:lumOff val="60000"/>
                </a:schemeClr>
              </a:solidFill>
              <a:ea typeface="ＭＳ Ｐゴシック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ea typeface="ＭＳ Ｐゴシック" charset="0"/>
              </a:rPr>
              <a:t>Haussa lähes kaikki samat hakukohteet kuin </a:t>
            </a:r>
            <a:r>
              <a:rPr lang="fi-FI" sz="2000" dirty="0" smtClean="0">
                <a:solidFill>
                  <a:schemeClr val="accent1"/>
                </a:solidFill>
                <a:ea typeface="ＭＳ Ｐゴシック" charset="0"/>
              </a:rPr>
              <a:t>yhteishaussa </a:t>
            </a:r>
            <a:endParaRPr lang="fi-FI" sz="2000" dirty="0">
              <a:solidFill>
                <a:schemeClr val="accent1"/>
              </a:solidFill>
              <a:ea typeface="ＭＳ Ｐゴシック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Opiskelupaikkojen </a:t>
            </a:r>
            <a:r>
              <a:rPr lang="fi-FI" sz="2000" dirty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määrä vaihtelee vuosittain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latin typeface="+mn-lt"/>
                <a:ea typeface="ＭＳ Ｐゴシック" charset="0"/>
                <a:cs typeface="+mn-cs"/>
              </a:rPr>
              <a:t>Tarkemmat valintaperusteet: jamk.fi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D10074"/>
                </a:solidFill>
                <a:ea typeface="ＭＳ Ｐゴシック" charset="0"/>
              </a:rPr>
              <a:t>Avoimen opinnot - loistava tapa viettää välivuotta, jos opiskelupaikan saaminen ei onnistunut kevään haussa </a:t>
            </a:r>
            <a:r>
              <a:rPr lang="fi-FI" sz="2000" dirty="0">
                <a:solidFill>
                  <a:srgbClr val="D10074"/>
                </a:solidFill>
                <a:ea typeface="ＭＳ Ｐゴシック" charset="0"/>
                <a:sym typeface="Wingdings" panose="05000000000000000000" pitchFamily="2" charset="2"/>
              </a:rPr>
              <a:t></a:t>
            </a:r>
            <a:endParaRPr lang="fi-FI" sz="2000" dirty="0">
              <a:solidFill>
                <a:srgbClr val="D10074"/>
              </a:solidFill>
              <a:latin typeface="+mn-lt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682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789693" y="404664"/>
            <a:ext cx="100811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/>
              <a:t>Tulevaisuus –opiskelijavalinta </a:t>
            </a:r>
            <a:r>
              <a:rPr lang="fi-FI" sz="2800" b="1" dirty="0" smtClean="0"/>
              <a:t>2020</a:t>
            </a:r>
          </a:p>
          <a:p>
            <a:endParaRPr lang="fi-FI" sz="2800" dirty="0" smtClean="0"/>
          </a:p>
          <a:p>
            <a:r>
              <a:rPr lang="fi-FI" dirty="0" smtClean="0"/>
              <a:t> </a:t>
            </a:r>
            <a:r>
              <a:rPr lang="fi-FI" sz="2400" dirty="0"/>
              <a:t>• Ammattikorkeakoulujen opiskelijavalintojen kehittämishanke </a:t>
            </a:r>
            <a:r>
              <a:rPr lang="fi-FI" sz="2400" dirty="0" smtClean="0"/>
              <a:t>2017-2020</a:t>
            </a:r>
          </a:p>
          <a:p>
            <a:endParaRPr lang="fi-FI" sz="2400" dirty="0"/>
          </a:p>
          <a:p>
            <a:r>
              <a:rPr lang="fi-FI" dirty="0"/>
              <a:t>• </a:t>
            </a:r>
            <a:r>
              <a:rPr lang="fi-FI" sz="2400" dirty="0"/>
              <a:t>Todistusvalinnan kehittäminen, jatkossa todistusvalinta pääväylä </a:t>
            </a:r>
            <a:r>
              <a:rPr lang="fi-FI" dirty="0"/>
              <a:t>(alk. kevät 2020) 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• </a:t>
            </a:r>
            <a:r>
              <a:rPr lang="fi-FI" sz="2000" dirty="0" smtClean="0"/>
              <a:t>Ammatilliset </a:t>
            </a:r>
            <a:r>
              <a:rPr lang="fi-FI" sz="2000" dirty="0" err="1" smtClean="0"/>
              <a:t>pt:t</a:t>
            </a:r>
            <a:r>
              <a:rPr lang="fi-FI" sz="2000" dirty="0" smtClean="0"/>
              <a:t>(1.8. 2015 alk.) ja yo-tutkinnot omissa kiintiöissään todistusvalinnassa</a:t>
            </a:r>
          </a:p>
          <a:p>
            <a:r>
              <a:rPr lang="fi-FI" dirty="0" smtClean="0"/>
              <a:t> </a:t>
            </a:r>
            <a:r>
              <a:rPr lang="fi-FI" sz="2000" dirty="0" smtClean="0"/>
              <a:t>• Näyttötutkinnot eivät mukana todistusvalinnassa </a:t>
            </a:r>
          </a:p>
          <a:p>
            <a:r>
              <a:rPr lang="fi-FI" sz="2000" dirty="0" smtClean="0"/>
              <a:t>• </a:t>
            </a:r>
            <a:r>
              <a:rPr lang="fi-FI" dirty="0" smtClean="0"/>
              <a:t>Lähes kaikki </a:t>
            </a:r>
            <a:r>
              <a:rPr lang="fi-FI" dirty="0" err="1" smtClean="0"/>
              <a:t>amkit</a:t>
            </a:r>
            <a:r>
              <a:rPr lang="fi-FI" dirty="0" smtClean="0"/>
              <a:t> sitoutunut (ei kulttuuriala eikä </a:t>
            </a:r>
            <a:r>
              <a:rPr lang="fi-FI" dirty="0" err="1" smtClean="0"/>
              <a:t>DIAKintulkin</a:t>
            </a:r>
            <a:r>
              <a:rPr lang="fi-FI" dirty="0" smtClean="0"/>
              <a:t> koulutus) </a:t>
            </a:r>
          </a:p>
          <a:p>
            <a:endParaRPr lang="fi-FI" dirty="0" smtClean="0"/>
          </a:p>
          <a:p>
            <a:r>
              <a:rPr lang="fi-FI" sz="2400" dirty="0" smtClean="0"/>
              <a:t>• Valintakokeiden kehittäminen ja digitalisointi</a:t>
            </a:r>
          </a:p>
          <a:p>
            <a:endParaRPr lang="fi-FI" sz="2400" dirty="0" smtClean="0"/>
          </a:p>
          <a:p>
            <a:r>
              <a:rPr lang="fi-FI" dirty="0" smtClean="0"/>
              <a:t> • Syksyllä 2019 ensimmäinen digitaalinen valintakoe </a:t>
            </a:r>
          </a:p>
          <a:p>
            <a:r>
              <a:rPr lang="fi-FI" dirty="0" smtClean="0"/>
              <a:t>• Määrittelytyö vielä kesken, vasta alustavat sisältöalueet</a:t>
            </a:r>
          </a:p>
          <a:p>
            <a:r>
              <a:rPr lang="fi-FI" dirty="0" smtClean="0"/>
              <a:t> • Soveltuvuuskokeet edelleen mahdollisia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6171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3143672" y="1484784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b="1" dirty="0">
                <a:solidFill>
                  <a:schemeClr val="accent3"/>
                </a:solidFill>
                <a:latin typeface="+mj-lt"/>
                <a:sym typeface="Wingdings" panose="05000000000000000000" pitchFamily="2" charset="2"/>
              </a:rPr>
              <a:t>KIITOS </a:t>
            </a:r>
          </a:p>
          <a:p>
            <a:pPr algn="ctr"/>
            <a:r>
              <a:rPr lang="fi-FI" sz="3600" b="1" dirty="0">
                <a:solidFill>
                  <a:schemeClr val="accent3"/>
                </a:solidFill>
                <a:latin typeface="+mj-lt"/>
                <a:sym typeface="Wingdings" panose="05000000000000000000" pitchFamily="2" charset="2"/>
              </a:rPr>
              <a:t>hakijapalvelut@jamk.fi</a:t>
            </a:r>
            <a:endParaRPr lang="fi-FI" sz="3600" b="1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51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sz="4000"/>
              <a:t>KEVÄÄN </a:t>
            </a:r>
            <a:r>
              <a:rPr lang="fi-FI" sz="4000" smtClean="0"/>
              <a:t>2019 </a:t>
            </a:r>
            <a:r>
              <a:rPr lang="fi-FI" sz="4000" dirty="0"/>
              <a:t>KORKEAKOULUHAKU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19536" y="1440135"/>
            <a:ext cx="8352928" cy="1052762"/>
          </a:xfrm>
        </p:spPr>
        <p:txBody>
          <a:bodyPr/>
          <a:lstStyle/>
          <a:p>
            <a:r>
              <a:rPr lang="fi-FI" sz="2800" b="1" dirty="0"/>
              <a:t>Kaksi hakuaikaa englanninkielisiin tutkinto-ohjelmiin 9.1.-</a:t>
            </a:r>
            <a:r>
              <a:rPr lang="fi-FI" sz="2800" b="1" dirty="0" smtClean="0"/>
              <a:t>23.1.2019 </a:t>
            </a:r>
            <a:r>
              <a:rPr lang="fi-FI" sz="2800" b="1" dirty="0"/>
              <a:t>ja </a:t>
            </a:r>
            <a:r>
              <a:rPr lang="fi-FI" sz="2800" b="1" dirty="0" smtClean="0"/>
              <a:t>20.3-3.4.2019 </a:t>
            </a:r>
            <a:r>
              <a:rPr lang="fi-FI" sz="2800" b="1" dirty="0"/>
              <a:t>klo 15 saakka</a:t>
            </a:r>
          </a:p>
          <a:p>
            <a:endParaRPr lang="fi-FI" sz="3000" b="1" dirty="0">
              <a:solidFill>
                <a:srgbClr val="FF0000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idx="10"/>
          </p:nvPr>
        </p:nvSpPr>
        <p:spPr>
          <a:xfrm>
            <a:off x="1919536" y="2723921"/>
            <a:ext cx="7776864" cy="208823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2"/>
                </a:solidFill>
              </a:rPr>
              <a:t>International Business, aloituspaikkoja </a:t>
            </a:r>
            <a:r>
              <a:rPr lang="fi-FI" sz="2800" dirty="0" smtClean="0">
                <a:solidFill>
                  <a:schemeClr val="tx2"/>
                </a:solidFill>
              </a:rPr>
              <a:t>40 </a:t>
            </a:r>
            <a:r>
              <a:rPr lang="fi-FI" sz="2800" dirty="0">
                <a:solidFill>
                  <a:schemeClr val="tx2"/>
                </a:solidFill>
              </a:rPr>
              <a:t>+ 10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 err="1">
                <a:solidFill>
                  <a:schemeClr val="tx2"/>
                </a:solidFill>
              </a:rPr>
              <a:t>Nursing</a:t>
            </a:r>
            <a:r>
              <a:rPr lang="fi-FI" sz="2800" dirty="0">
                <a:solidFill>
                  <a:schemeClr val="tx2"/>
                </a:solidFill>
              </a:rPr>
              <a:t>, aloituspaikkoja 30 + 10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tx2"/>
                </a:solidFill>
              </a:rPr>
              <a:t>International </a:t>
            </a:r>
            <a:r>
              <a:rPr lang="fi-FI" sz="2800" dirty="0" err="1">
                <a:solidFill>
                  <a:schemeClr val="tx2"/>
                </a:solidFill>
              </a:rPr>
              <a:t>Logistics</a:t>
            </a:r>
            <a:r>
              <a:rPr lang="fi-FI" sz="2800" dirty="0">
                <a:solidFill>
                  <a:schemeClr val="tx2"/>
                </a:solidFill>
              </a:rPr>
              <a:t>, aloituspaikkoja </a:t>
            </a:r>
            <a:r>
              <a:rPr lang="fi-FI" sz="2800" dirty="0" smtClean="0">
                <a:solidFill>
                  <a:schemeClr val="tx2"/>
                </a:solidFill>
              </a:rPr>
              <a:t>15 </a:t>
            </a:r>
            <a:r>
              <a:rPr lang="fi-FI" sz="2800" dirty="0">
                <a:solidFill>
                  <a:schemeClr val="tx2"/>
                </a:solidFill>
              </a:rPr>
              <a:t>+ </a:t>
            </a:r>
            <a:r>
              <a:rPr lang="fi-FI" sz="2800" dirty="0" smtClean="0">
                <a:solidFill>
                  <a:schemeClr val="tx2"/>
                </a:solidFill>
              </a:rPr>
              <a:t>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800" dirty="0" err="1" smtClean="0">
                <a:solidFill>
                  <a:schemeClr val="tx2"/>
                </a:solidFill>
              </a:rPr>
              <a:t>Tourism</a:t>
            </a:r>
            <a:r>
              <a:rPr lang="fi-FI" sz="2800" dirty="0" smtClean="0">
                <a:solidFill>
                  <a:schemeClr val="tx2"/>
                </a:solidFill>
              </a:rPr>
              <a:t> Management 30+10</a:t>
            </a:r>
            <a:endParaRPr lang="fi-FI" sz="2800" dirty="0">
              <a:solidFill>
                <a:schemeClr val="tx2"/>
              </a:solidFill>
            </a:endParaRPr>
          </a:p>
          <a:p>
            <a:endParaRPr lang="fi-FI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135560" y="298582"/>
            <a:ext cx="7772400" cy="936104"/>
          </a:xfrm>
        </p:spPr>
        <p:txBody>
          <a:bodyPr/>
          <a:lstStyle/>
          <a:p>
            <a:r>
              <a:rPr lang="fi-FI" sz="4000" dirty="0"/>
              <a:t>KEVÄÄN </a:t>
            </a:r>
            <a:r>
              <a:rPr lang="fi-FI" sz="4000" dirty="0" smtClean="0"/>
              <a:t>2019 </a:t>
            </a:r>
            <a:r>
              <a:rPr lang="fi-FI" sz="4000" dirty="0"/>
              <a:t>KORKEAKOULUHAKU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0"/>
          </p:nvPr>
        </p:nvSpPr>
        <p:spPr>
          <a:xfrm>
            <a:off x="1199456" y="1268760"/>
            <a:ext cx="9937104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tx2"/>
                </a:solidFill>
              </a:rPr>
              <a:t>Valintaperusteet englanninkielisiin päivätoteutuksiin: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</a:rPr>
              <a:t>Hakukelpoisuus vain tutkintotodistuksen perusteella, ei kielitaidon todentamista hakuvaiheessa (tai SAT-testi International </a:t>
            </a:r>
            <a:r>
              <a:rPr lang="fi-FI" sz="2400" dirty="0" err="1">
                <a:solidFill>
                  <a:schemeClr val="tx2"/>
                </a:solidFill>
              </a:rPr>
              <a:t>Logistics</a:t>
            </a:r>
            <a:r>
              <a:rPr lang="fi-FI" sz="2400" dirty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</a:rPr>
              <a:t>Käytetään harkinnanvaraista valintaa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</a:rPr>
              <a:t>Kaikki hakukelpoiset kutsutaan valintakokeeseen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</a:rPr>
              <a:t>Valintapisteitykseen vaikuttaa kaikilla hakijoilla </a:t>
            </a:r>
            <a:r>
              <a:rPr lang="fi-FI" sz="2400" b="1" dirty="0" err="1">
                <a:solidFill>
                  <a:schemeClr val="tx2"/>
                </a:solidFill>
              </a:rPr>
              <a:t>JAMKissa</a:t>
            </a:r>
            <a:r>
              <a:rPr lang="fi-FI" sz="2400" dirty="0">
                <a:solidFill>
                  <a:schemeClr val="tx2"/>
                </a:solidFill>
              </a:rPr>
              <a:t> vain </a:t>
            </a:r>
            <a:r>
              <a:rPr lang="fi-FI" sz="2400" dirty="0" smtClean="0">
                <a:solidFill>
                  <a:schemeClr val="tx2"/>
                </a:solidFill>
              </a:rPr>
              <a:t>valintakoe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2"/>
                </a:solidFill>
              </a:rPr>
              <a:t>Huom. </a:t>
            </a:r>
            <a:r>
              <a:rPr lang="fi-FI" sz="2400" dirty="0" err="1" smtClean="0">
                <a:solidFill>
                  <a:schemeClr val="tx2"/>
                </a:solidFill>
              </a:rPr>
              <a:t>Logistics</a:t>
            </a:r>
            <a:r>
              <a:rPr lang="fi-FI" sz="2400" dirty="0" smtClean="0">
                <a:solidFill>
                  <a:schemeClr val="tx2"/>
                </a:solidFill>
              </a:rPr>
              <a:t> myös SAT-Testi </a:t>
            </a:r>
            <a:endParaRPr lang="fi-FI" sz="24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</a:rPr>
              <a:t>Valintakokeet Suomessa ja ulkomailla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</a:rPr>
              <a:t>Tehdään valintakoeyhteistyötä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</a:rPr>
              <a:t>Lukuvuosimaksut EU/ETA-maiden ulkopuolisille opiskelijoille</a:t>
            </a:r>
          </a:p>
          <a:p>
            <a:pPr marL="971550" lvl="2" indent="-342900">
              <a:buFont typeface="Arial" panose="020B0604020202020204" pitchFamily="34" charset="0"/>
              <a:buChar char="•"/>
            </a:pPr>
            <a:r>
              <a:rPr lang="fi-FI" sz="2200" dirty="0">
                <a:solidFill>
                  <a:schemeClr val="tx2"/>
                </a:solidFill>
              </a:rPr>
              <a:t>Ei koske suomalaisia hakijoita!</a:t>
            </a:r>
          </a:p>
        </p:txBody>
      </p:sp>
    </p:spTree>
    <p:extLst>
      <p:ext uri="{BB962C8B-B14F-4D97-AF65-F5344CB8AC3E}">
        <p14:creationId xmlns:p14="http://schemas.microsoft.com/office/powerpoint/2010/main" val="199043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135560" y="332656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KEVÄÄN 2018 KORKEAKOULUHAKU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idx="10"/>
          </p:nvPr>
        </p:nvSpPr>
        <p:spPr>
          <a:xfrm>
            <a:off x="407368" y="1268760"/>
            <a:ext cx="11593288" cy="4608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Valintakokeet englanninkielisiin päivätoteutuksiin:</a:t>
            </a:r>
          </a:p>
          <a:p>
            <a:r>
              <a:rPr lang="fi-FI" sz="2400" dirty="0">
                <a:solidFill>
                  <a:schemeClr val="tx2"/>
                </a:solidFill>
              </a:rPr>
              <a:t>International </a:t>
            </a:r>
            <a:r>
              <a:rPr lang="fi-FI" sz="2400" dirty="0" err="1">
                <a:solidFill>
                  <a:schemeClr val="tx2"/>
                </a:solidFill>
              </a:rPr>
              <a:t>Logistics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fi-FI" sz="2400" dirty="0" smtClean="0">
                <a:solidFill>
                  <a:schemeClr val="tx2"/>
                </a:solidFill>
              </a:rPr>
              <a:t>15.4.2019</a:t>
            </a:r>
            <a:endParaRPr lang="fi-FI" sz="2400" dirty="0">
              <a:solidFill>
                <a:schemeClr val="tx2"/>
              </a:solidFill>
            </a:endParaRPr>
          </a:p>
          <a:p>
            <a:r>
              <a:rPr lang="fi-FI" sz="2400" dirty="0" err="1">
                <a:solidFill>
                  <a:schemeClr val="tx2"/>
                </a:solidFill>
              </a:rPr>
              <a:t>Nursing</a:t>
            </a:r>
            <a:r>
              <a:rPr lang="fi-FI" sz="2400" dirty="0">
                <a:solidFill>
                  <a:schemeClr val="tx2"/>
                </a:solidFill>
              </a:rPr>
              <a:t>  </a:t>
            </a:r>
            <a:r>
              <a:rPr lang="fi-FI" sz="2400" dirty="0" smtClean="0">
                <a:solidFill>
                  <a:schemeClr val="tx2"/>
                </a:solidFill>
              </a:rPr>
              <a:t>9.4.2019</a:t>
            </a:r>
            <a:endParaRPr lang="fi-FI" sz="2400" dirty="0">
              <a:solidFill>
                <a:schemeClr val="tx2"/>
              </a:solidFill>
            </a:endParaRPr>
          </a:p>
          <a:p>
            <a:r>
              <a:rPr lang="fi-FI" sz="2400" dirty="0">
                <a:solidFill>
                  <a:schemeClr val="tx2"/>
                </a:solidFill>
              </a:rPr>
              <a:t>International Business </a:t>
            </a:r>
            <a:r>
              <a:rPr lang="fi-FI" sz="2400" dirty="0" smtClean="0">
                <a:solidFill>
                  <a:schemeClr val="tx2"/>
                </a:solidFill>
              </a:rPr>
              <a:t>10.4.2019 ( 1.hakuaika),11.4.2019 (2.hakuaika) ennakkomateriaali</a:t>
            </a:r>
          </a:p>
          <a:p>
            <a:r>
              <a:rPr lang="fi-FI" sz="2400" dirty="0" err="1" smtClean="0">
                <a:solidFill>
                  <a:schemeClr val="tx2"/>
                </a:solidFill>
              </a:rPr>
              <a:t>Tourism</a:t>
            </a:r>
            <a:r>
              <a:rPr lang="fi-FI" sz="2400" dirty="0" smtClean="0">
                <a:solidFill>
                  <a:schemeClr val="tx2"/>
                </a:solidFill>
              </a:rPr>
              <a:t> Management 4.4.2019, ennakkomateriaali</a:t>
            </a:r>
            <a:endParaRPr lang="fi-FI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accent3"/>
                </a:solidFill>
              </a:rPr>
              <a:t>Kokeen sisältö:</a:t>
            </a:r>
          </a:p>
          <a:p>
            <a:r>
              <a:rPr lang="fi-FI" sz="2400" dirty="0">
                <a:solidFill>
                  <a:schemeClr val="tx2"/>
                </a:solidFill>
              </a:rPr>
              <a:t>IB: essee</a:t>
            </a:r>
            <a:r>
              <a:rPr lang="en-US" sz="2400" dirty="0">
                <a:solidFill>
                  <a:schemeClr val="tx2"/>
                </a:solidFill>
              </a:rPr>
              <a:t>, monivalintakysymykset, matematiikka ja logiikka, </a:t>
            </a:r>
            <a:r>
              <a:rPr lang="en-US" sz="2400" dirty="0" err="1">
                <a:solidFill>
                  <a:schemeClr val="tx2"/>
                </a:solidFill>
              </a:rPr>
              <a:t>haastattelu</a:t>
            </a:r>
            <a:r>
              <a:rPr lang="en-US" sz="2400" dirty="0">
                <a:solidFill>
                  <a:schemeClr val="tx2"/>
                </a:solidFill>
              </a:rPr>
              <a:t>/</a:t>
            </a:r>
            <a:r>
              <a:rPr lang="en-US" sz="2400" dirty="0" err="1">
                <a:solidFill>
                  <a:schemeClr val="tx2"/>
                </a:solidFill>
              </a:rPr>
              <a:t>keskustelu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</a:rPr>
              <a:t>IL: matematiikka, logiikka, fysiikka/kemia, opiskeluvalmiudet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err="1">
                <a:solidFill>
                  <a:schemeClr val="tx2"/>
                </a:solidFill>
              </a:rPr>
              <a:t>Nursing</a:t>
            </a:r>
            <a:r>
              <a:rPr lang="fi-FI" sz="2400" dirty="0">
                <a:solidFill>
                  <a:schemeClr val="tx2"/>
                </a:solidFill>
              </a:rPr>
              <a:t>: matematiikka, kirjallinen osio, </a:t>
            </a:r>
            <a:r>
              <a:rPr lang="fi-FI" sz="2400" dirty="0" smtClean="0">
                <a:solidFill>
                  <a:schemeClr val="tx2"/>
                </a:solidFill>
              </a:rPr>
              <a:t>ryhmähaastattelu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 err="1" smtClean="0">
                <a:solidFill>
                  <a:schemeClr val="tx2"/>
                </a:solidFill>
              </a:rPr>
              <a:t>Tourism</a:t>
            </a:r>
            <a:r>
              <a:rPr lang="fi-FI" sz="2400" dirty="0" smtClean="0">
                <a:solidFill>
                  <a:schemeClr val="tx2"/>
                </a:solidFill>
              </a:rPr>
              <a:t>: soveltuvuus alalle, motivaatio, </a:t>
            </a:r>
            <a:r>
              <a:rPr lang="fi-FI" sz="2400" dirty="0" err="1" smtClean="0">
                <a:solidFill>
                  <a:schemeClr val="tx2"/>
                </a:solidFill>
              </a:rPr>
              <a:t>matemaattis</a:t>
            </a:r>
            <a:r>
              <a:rPr lang="fi-FI" sz="2400" dirty="0" smtClean="0">
                <a:solidFill>
                  <a:schemeClr val="tx2"/>
                </a:solidFill>
              </a:rPr>
              <a:t>-loogiset valmiudet, ennakkomateriaali</a:t>
            </a:r>
            <a:endParaRPr lang="fi-FI" sz="24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accent2"/>
                </a:solidFill>
              </a:rPr>
              <a:t>Kaikissa kolmessa kokeessa mitataan myös kaikkien hakijoiden englannin kielen taito</a:t>
            </a:r>
          </a:p>
        </p:txBody>
      </p:sp>
    </p:spTree>
    <p:extLst>
      <p:ext uri="{BB962C8B-B14F-4D97-AF65-F5344CB8AC3E}">
        <p14:creationId xmlns:p14="http://schemas.microsoft.com/office/powerpoint/2010/main" val="4261214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2137792" y="260648"/>
            <a:ext cx="7772400" cy="9361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rgbClr val="005A8C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4000" b="1" dirty="0"/>
              <a:t>KEVÄÄN </a:t>
            </a:r>
            <a:r>
              <a:rPr lang="fi-FI" sz="4000" b="1" dirty="0" smtClean="0"/>
              <a:t>2019 </a:t>
            </a:r>
            <a:r>
              <a:rPr lang="fi-FI" sz="4000" b="1" dirty="0"/>
              <a:t>KORKEAKOULUHAKU</a:t>
            </a:r>
          </a:p>
        </p:txBody>
      </p:sp>
      <p:sp>
        <p:nvSpPr>
          <p:cNvPr id="3" name="Alaotsikko 2"/>
          <p:cNvSpPr txBox="1">
            <a:spLocks/>
          </p:cNvSpPr>
          <p:nvPr/>
        </p:nvSpPr>
        <p:spPr>
          <a:xfrm>
            <a:off x="2279576" y="728700"/>
            <a:ext cx="7776864" cy="5472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3000" b="1" dirty="0">
                <a:solidFill>
                  <a:schemeClr val="accent3"/>
                </a:solidFill>
              </a:rPr>
              <a:t>Toinen hakuaika </a:t>
            </a:r>
            <a:r>
              <a:rPr lang="fi-FI" sz="3000" b="1" dirty="0" smtClean="0">
                <a:solidFill>
                  <a:schemeClr val="accent3"/>
                </a:solidFill>
              </a:rPr>
              <a:t>20.3.-3.4.2019 </a:t>
            </a:r>
            <a:r>
              <a:rPr lang="fi-FI" sz="3000" b="1" dirty="0">
                <a:solidFill>
                  <a:schemeClr val="accent3"/>
                </a:solidFill>
              </a:rPr>
              <a:t>klo 15 saakka</a:t>
            </a:r>
          </a:p>
        </p:txBody>
      </p:sp>
      <p:sp>
        <p:nvSpPr>
          <p:cNvPr id="4" name="Tekstin paikkamerkki 3"/>
          <p:cNvSpPr txBox="1">
            <a:spLocks/>
          </p:cNvSpPr>
          <p:nvPr/>
        </p:nvSpPr>
        <p:spPr>
          <a:xfrm>
            <a:off x="767408" y="1484784"/>
            <a:ext cx="5832648" cy="52615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i-FI" sz="2400" dirty="0">
                <a:solidFill>
                  <a:schemeClr val="tx2"/>
                </a:solidFill>
                <a:latin typeface="+mn-lt"/>
              </a:rPr>
              <a:t>Haussa olevat </a:t>
            </a:r>
            <a:r>
              <a:rPr lang="fi-FI" sz="2400" b="1" dirty="0">
                <a:solidFill>
                  <a:schemeClr val="tx2"/>
                </a:solidFill>
                <a:latin typeface="+mn-lt"/>
              </a:rPr>
              <a:t>päivätoteutukset</a:t>
            </a:r>
            <a:r>
              <a:rPr lang="fi-FI" sz="2400" dirty="0">
                <a:solidFill>
                  <a:schemeClr val="tx2"/>
                </a:solidFill>
                <a:latin typeface="+mn-lt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</a:rPr>
              <a:t>Musiikkipedagogi (AMK)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</a:rPr>
              <a:t>Fysioterapeutti (AMK)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</a:rPr>
              <a:t>Sairaanhoitaja (AMK)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</a:rPr>
              <a:t>Sosionomi (AMK)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</a:rPr>
              <a:t>Toimintaterapeutti (AMK)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</a:rPr>
              <a:t>Tradenomi (AMK), Liiketalous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</a:rPr>
              <a:t>Tradenomi (AMK), </a:t>
            </a:r>
            <a:r>
              <a:rPr lang="fi-FI" sz="2400" dirty="0">
                <a:solidFill>
                  <a:schemeClr val="accent3"/>
                </a:solidFill>
                <a:latin typeface="+mn-lt"/>
              </a:rPr>
              <a:t>Tiimiakatemia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</a:rPr>
              <a:t>Tradenomi (AMK), Tietojenkäsittely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  <a:ea typeface="+mj-ea"/>
              </a:rPr>
              <a:t>Restonomi (AMK), </a:t>
            </a:r>
            <a:r>
              <a:rPr lang="fi-FI" sz="2400" dirty="0" smtClean="0">
                <a:solidFill>
                  <a:schemeClr val="tx2"/>
                </a:solidFill>
                <a:latin typeface="+mn-lt"/>
                <a:ea typeface="+mj-ea"/>
              </a:rPr>
              <a:t>palveluliiketoiminta</a:t>
            </a:r>
            <a:endParaRPr lang="fi-FI" sz="2400" dirty="0">
              <a:solidFill>
                <a:schemeClr val="tx2"/>
              </a:solidFill>
              <a:latin typeface="+mn-lt"/>
              <a:ea typeface="+mj-ea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tx2"/>
              </a:solidFill>
              <a:latin typeface="+mn-lt"/>
              <a:ea typeface="+mj-ea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5" name="Tekstin paikkamerkki 3"/>
          <p:cNvSpPr txBox="1">
            <a:spLocks/>
          </p:cNvSpPr>
          <p:nvPr/>
        </p:nvSpPr>
        <p:spPr>
          <a:xfrm>
            <a:off x="6816080" y="1844824"/>
            <a:ext cx="4320480" cy="307300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fi-FI" sz="1600" dirty="0">
              <a:solidFill>
                <a:schemeClr val="tx2"/>
              </a:solidFill>
              <a:latin typeface="+mn-lt"/>
              <a:ea typeface="+mj-ea"/>
            </a:endParaRPr>
          </a:p>
          <a:p>
            <a:pPr fontAlgn="auto">
              <a:spcAft>
                <a:spcPts val="0"/>
              </a:spcAft>
            </a:pPr>
            <a:endParaRPr lang="fi-FI" sz="2000" dirty="0">
              <a:solidFill>
                <a:schemeClr val="tx2"/>
              </a:solidFill>
            </a:endParaRPr>
          </a:p>
        </p:txBody>
      </p:sp>
      <p:sp>
        <p:nvSpPr>
          <p:cNvPr id="6" name="Tekstin paikkamerkki 3"/>
          <p:cNvSpPr txBox="1">
            <a:spLocks/>
          </p:cNvSpPr>
          <p:nvPr/>
        </p:nvSpPr>
        <p:spPr>
          <a:xfrm>
            <a:off x="6175282" y="1848110"/>
            <a:ext cx="5321317" cy="467723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  <a:ea typeface="+mj-ea"/>
              </a:rPr>
              <a:t>Agrologi (AMK), Maaseutuelinkeinot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  <a:ea typeface="+mj-ea"/>
              </a:rPr>
              <a:t>Insinööri (AMK)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  <a:ea typeface="+mj-ea"/>
              </a:rPr>
              <a:t>Energia- ja ympäristötekniikka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  <a:ea typeface="+mj-ea"/>
              </a:rPr>
              <a:t>Konetekniikka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  <a:ea typeface="+mj-ea"/>
              </a:rPr>
              <a:t>Logistiikka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  <a:ea typeface="+mj-ea"/>
              </a:rPr>
              <a:t>Rakennus- ja yhdyskuntatekniikka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  <a:ea typeface="+mj-ea"/>
              </a:rPr>
              <a:t>Sähkö- ja automaatiotekniikka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2"/>
                </a:solidFill>
                <a:latin typeface="+mn-lt"/>
                <a:ea typeface="+mj-ea"/>
              </a:rPr>
              <a:t>Tieto- ja viestintätekniikka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tx2"/>
              </a:solidFill>
              <a:latin typeface="+mn-lt"/>
              <a:ea typeface="+mj-ea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tx2"/>
              </a:solidFill>
              <a:latin typeface="+mn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9813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919536" y="260648"/>
            <a:ext cx="7947901" cy="11521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rgbClr val="005A8C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4000" b="1" dirty="0"/>
              <a:t>KEVÄÄN </a:t>
            </a:r>
            <a:r>
              <a:rPr lang="fi-FI" sz="4000" b="1" dirty="0" smtClean="0"/>
              <a:t>2019 </a:t>
            </a:r>
            <a:r>
              <a:rPr lang="fi-FI" sz="4000" b="1" dirty="0"/>
              <a:t>KORKEAKOULUHAKU</a:t>
            </a:r>
          </a:p>
        </p:txBody>
      </p:sp>
      <p:sp>
        <p:nvSpPr>
          <p:cNvPr id="3" name="Alaotsikko 2"/>
          <p:cNvSpPr txBox="1">
            <a:spLocks/>
          </p:cNvSpPr>
          <p:nvPr/>
        </p:nvSpPr>
        <p:spPr>
          <a:xfrm>
            <a:off x="2063552" y="865561"/>
            <a:ext cx="7776864" cy="66238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3000" b="1" dirty="0">
                <a:solidFill>
                  <a:schemeClr val="accent3"/>
                </a:solidFill>
              </a:rPr>
              <a:t>Toinen hakuaika </a:t>
            </a:r>
            <a:r>
              <a:rPr lang="fi-FI" sz="3000" b="1" dirty="0" smtClean="0">
                <a:solidFill>
                  <a:schemeClr val="accent3"/>
                </a:solidFill>
              </a:rPr>
              <a:t>20.3.-3.4.3.2019 </a:t>
            </a:r>
            <a:r>
              <a:rPr lang="fi-FI" sz="3000" b="1" dirty="0">
                <a:solidFill>
                  <a:schemeClr val="accent3"/>
                </a:solidFill>
              </a:rPr>
              <a:t>klo 15 saakka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487488" y="1412776"/>
            <a:ext cx="907300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600" dirty="0">
                <a:solidFill>
                  <a:schemeClr val="accent1"/>
                </a:solidFill>
                <a:latin typeface="+mn-lt"/>
                <a:cs typeface="Calibri"/>
              </a:rPr>
              <a:t>Haussa olevat </a:t>
            </a:r>
            <a:r>
              <a:rPr lang="fi-FI" sz="2600" b="1" dirty="0">
                <a:solidFill>
                  <a:schemeClr val="accent1"/>
                </a:solidFill>
                <a:latin typeface="+mn-lt"/>
                <a:cs typeface="Calibri"/>
              </a:rPr>
              <a:t>monimuotototeutukset: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accent1"/>
                </a:solidFill>
                <a:latin typeface="+mn-lt"/>
                <a:cs typeface="Calibri"/>
              </a:rPr>
              <a:t>Insinööri (AMK)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latin typeface="+mn-lt"/>
                <a:cs typeface="Calibri"/>
              </a:rPr>
              <a:t>Energia- ja ympäristötekniikka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latin typeface="+mn-lt"/>
                <a:cs typeface="Calibri"/>
              </a:rPr>
              <a:t>Konetekniikka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latin typeface="+mn-lt"/>
                <a:cs typeface="Calibri"/>
              </a:rPr>
              <a:t>Sähkö- ja automaatiotekniikka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1"/>
                </a:solidFill>
                <a:latin typeface="+mn-lt"/>
                <a:cs typeface="Calibri"/>
              </a:rPr>
              <a:t>Tieto- ja viestintätekniikka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 smtClean="0">
                <a:solidFill>
                  <a:schemeClr val="accent1"/>
                </a:solidFill>
                <a:latin typeface="+mn-lt"/>
                <a:cs typeface="Calibri"/>
              </a:rPr>
              <a:t>Restonomi </a:t>
            </a:r>
            <a:r>
              <a:rPr lang="fi-FI" sz="2600" dirty="0">
                <a:solidFill>
                  <a:schemeClr val="accent1"/>
                </a:solidFill>
                <a:latin typeface="+mn-lt"/>
                <a:cs typeface="Calibri"/>
              </a:rPr>
              <a:t>(AMK), </a:t>
            </a:r>
            <a:r>
              <a:rPr lang="fi-FI" sz="2600" dirty="0" smtClean="0">
                <a:solidFill>
                  <a:schemeClr val="accent1"/>
                </a:solidFill>
                <a:latin typeface="+mn-lt"/>
                <a:cs typeface="Calibri"/>
              </a:rPr>
              <a:t> </a:t>
            </a:r>
            <a:r>
              <a:rPr lang="fi-FI" sz="2600" dirty="0">
                <a:solidFill>
                  <a:schemeClr val="accent1"/>
                </a:solidFill>
                <a:latin typeface="+mn-lt"/>
                <a:cs typeface="Calibri"/>
              </a:rPr>
              <a:t>palveluliiketoiminta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accent1"/>
                </a:solidFill>
                <a:latin typeface="+mn-lt"/>
                <a:cs typeface="Calibri"/>
              </a:rPr>
              <a:t>Tradenomi (AMK), liiketalous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accent1"/>
                </a:solidFill>
                <a:latin typeface="+mn-lt"/>
                <a:cs typeface="Calibri"/>
              </a:rPr>
              <a:t>Fysioterapeutti (AMK)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accent1"/>
                </a:solidFill>
                <a:latin typeface="+mn-lt"/>
                <a:cs typeface="Calibri"/>
              </a:rPr>
              <a:t>Kuntoutuksen ohjaaja (AMK)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accent1"/>
                </a:solidFill>
                <a:latin typeface="+mn-lt"/>
                <a:cs typeface="Calibri"/>
              </a:rPr>
              <a:t>Sairaanhoitaja (AMK)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accent1"/>
                </a:solidFill>
                <a:latin typeface="+mn-lt"/>
                <a:cs typeface="Calibri"/>
              </a:rPr>
              <a:t>Sosionomi (AMK)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600" dirty="0">
                <a:solidFill>
                  <a:schemeClr val="accent1"/>
                </a:solidFill>
                <a:latin typeface="+mn-lt"/>
                <a:cs typeface="Calibri"/>
              </a:rPr>
              <a:t>Toimintaterapeutti (AMK)</a:t>
            </a:r>
          </a:p>
        </p:txBody>
      </p:sp>
    </p:spTree>
    <p:extLst>
      <p:ext uri="{BB962C8B-B14F-4D97-AF65-F5344CB8AC3E}">
        <p14:creationId xmlns:p14="http://schemas.microsoft.com/office/powerpoint/2010/main" val="25889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2136729" y="476672"/>
            <a:ext cx="7772400" cy="9361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rgbClr val="005A8C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4000" b="1" dirty="0"/>
              <a:t>KEVÄÄN </a:t>
            </a:r>
            <a:r>
              <a:rPr lang="fi-FI" sz="4000" b="1" dirty="0" smtClean="0"/>
              <a:t>2019 </a:t>
            </a:r>
            <a:r>
              <a:rPr lang="fi-FI" sz="4000" b="1" dirty="0"/>
              <a:t>KORKEAKOULUHAKU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234397" y="1556792"/>
            <a:ext cx="95770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fi-FI" sz="2800" dirty="0">
                <a:solidFill>
                  <a:schemeClr val="accent3"/>
                </a:solidFill>
                <a:latin typeface="+mn-lt"/>
              </a:rPr>
              <a:t>Kaikkia aloja koskevat valintaperusteet</a:t>
            </a:r>
            <a:r>
              <a:rPr lang="fi-FI" sz="2800" b="1" dirty="0">
                <a:solidFill>
                  <a:schemeClr val="accent3"/>
                </a:solidFill>
                <a:latin typeface="+mn-lt"/>
              </a:rPr>
              <a:t>, päivätoteutus: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accent1"/>
                </a:solidFill>
                <a:latin typeface="+mn-lt"/>
              </a:rPr>
              <a:t>Noudatetaan valtakunnallista valintaperustesuositusta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accent1"/>
                </a:solidFill>
                <a:latin typeface="+mn-lt"/>
              </a:rPr>
              <a:t>Pohjakoulutusvaatimuksena yleinen amk-hakukelpoisuus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accent1"/>
                </a:solidFill>
                <a:latin typeface="+mn-lt"/>
              </a:rPr>
              <a:t>Koulumenestyspisteitä saa vain </a:t>
            </a:r>
            <a:r>
              <a:rPr lang="fi-FI" sz="2800" dirty="0" smtClean="0">
                <a:solidFill>
                  <a:schemeClr val="accent1"/>
                </a:solidFill>
                <a:latin typeface="+mn-lt"/>
              </a:rPr>
              <a:t>yo-arvosanoista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accent1"/>
                </a:solidFill>
                <a:latin typeface="+mn-lt"/>
              </a:rPr>
              <a:t>Valintakoeyhteistyötä lähes jokaisella </a:t>
            </a:r>
            <a:r>
              <a:rPr lang="fi-FI" sz="2800" dirty="0" smtClean="0">
                <a:solidFill>
                  <a:schemeClr val="accent1"/>
                </a:solidFill>
                <a:latin typeface="+mn-lt"/>
              </a:rPr>
              <a:t>alalla</a:t>
            </a:r>
            <a:endParaRPr lang="fi-FI" sz="2800" dirty="0">
              <a:solidFill>
                <a:schemeClr val="accent1"/>
              </a:solidFill>
              <a:latin typeface="+mn-lt"/>
            </a:endParaRP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 smtClean="0">
                <a:solidFill>
                  <a:schemeClr val="accent1"/>
                </a:solidFill>
                <a:latin typeface="+mn-lt"/>
              </a:rPr>
              <a:t>Kiintiöt </a:t>
            </a:r>
            <a:r>
              <a:rPr lang="fi-FI" sz="2800" dirty="0">
                <a:solidFill>
                  <a:schemeClr val="accent1"/>
                </a:solidFill>
                <a:latin typeface="+mn-lt"/>
              </a:rPr>
              <a:t>ensikertalaisille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accent1"/>
                </a:solidFill>
                <a:latin typeface="+mn-lt"/>
              </a:rPr>
              <a:t>Valintatapajonojen prosentit ovat alakohtaisia -&gt; jamk.fi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accent1"/>
                </a:solidFill>
                <a:latin typeface="+mn-lt"/>
              </a:rPr>
              <a:t>Alakohtaiset pisteitykset -&gt; jamk.fi</a:t>
            </a:r>
          </a:p>
        </p:txBody>
      </p:sp>
    </p:spTree>
    <p:extLst>
      <p:ext uri="{BB962C8B-B14F-4D97-AF65-F5344CB8AC3E}">
        <p14:creationId xmlns:p14="http://schemas.microsoft.com/office/powerpoint/2010/main" val="420570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1228920" y="1484784"/>
            <a:ext cx="964907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fi-FI" sz="2800" dirty="0">
                <a:solidFill>
                  <a:schemeClr val="accent3"/>
                </a:solidFill>
                <a:latin typeface="+mn-lt"/>
              </a:rPr>
              <a:t>Kaikkia aloja koskevat valintaperusteet, </a:t>
            </a:r>
            <a:r>
              <a:rPr lang="fi-FI" sz="2800" b="1" dirty="0">
                <a:solidFill>
                  <a:schemeClr val="accent3"/>
                </a:solidFill>
                <a:latin typeface="+mn-lt"/>
              </a:rPr>
              <a:t>monimuotototeutus</a:t>
            </a:r>
            <a:r>
              <a:rPr lang="fi-FI" sz="2800" dirty="0">
                <a:solidFill>
                  <a:schemeClr val="accent3"/>
                </a:solidFill>
                <a:latin typeface="+mn-lt"/>
              </a:rPr>
              <a:t>: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accent1"/>
                </a:solidFill>
                <a:latin typeface="+mn-lt"/>
              </a:rPr>
              <a:t>Noudatetaan valtakunnallista valintaperustesuositusta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accent1"/>
                </a:solidFill>
                <a:latin typeface="+mn-lt"/>
              </a:rPr>
              <a:t>Pohjakoulutusvaatimuksena yleinen </a:t>
            </a:r>
            <a:r>
              <a:rPr lang="fi-FI" sz="2800" dirty="0" smtClean="0">
                <a:solidFill>
                  <a:schemeClr val="accent1"/>
                </a:solidFill>
                <a:latin typeface="+mn-lt"/>
              </a:rPr>
              <a:t>amk-hakukelpoisuus</a:t>
            </a:r>
          </a:p>
          <a:p>
            <a:pPr fontAlgn="auto">
              <a:spcAft>
                <a:spcPts val="0"/>
              </a:spcAft>
            </a:pPr>
            <a:r>
              <a:rPr lang="fi-FI" sz="2800" dirty="0" smtClean="0">
                <a:solidFill>
                  <a:schemeClr val="accent1"/>
                </a:solidFill>
                <a:latin typeface="+mn-lt"/>
              </a:rPr>
              <a:t>	• </a:t>
            </a:r>
            <a:r>
              <a:rPr lang="fi-FI" sz="2800" dirty="0" err="1">
                <a:solidFill>
                  <a:schemeClr val="accent1"/>
                </a:solidFill>
                <a:latin typeface="+mn-lt"/>
              </a:rPr>
              <a:t>VainRestonomi</a:t>
            </a:r>
            <a:r>
              <a:rPr lang="fi-FI" sz="2800" dirty="0">
                <a:solidFill>
                  <a:schemeClr val="accent1"/>
                </a:solidFill>
                <a:latin typeface="+mn-lt"/>
              </a:rPr>
              <a:t> (AMK) ja Tradenomi (AMK) tutkinnoissa </a:t>
            </a:r>
            <a:r>
              <a:rPr lang="fi-FI" sz="2800" dirty="0" smtClean="0">
                <a:solidFill>
                  <a:schemeClr val="accent1"/>
                </a:solidFill>
                <a:latin typeface="+mn-lt"/>
              </a:rPr>
              <a:t>	mahdollisuus </a:t>
            </a:r>
            <a:r>
              <a:rPr lang="fi-FI" sz="2800" dirty="0">
                <a:solidFill>
                  <a:schemeClr val="accent1"/>
                </a:solidFill>
                <a:latin typeface="+mn-lt"/>
              </a:rPr>
              <a:t>saada työkokemuksesta pisteitä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accent1"/>
                </a:solidFill>
                <a:latin typeface="+mn-lt"/>
              </a:rPr>
              <a:t>Kiintiöt ensikertalaisille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accent1"/>
                </a:solidFill>
                <a:latin typeface="+mn-lt"/>
              </a:rPr>
              <a:t>Valintatapajonojen prosentit ovat alakohtaisia -&gt; jamk.fi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accent1"/>
                </a:solidFill>
                <a:latin typeface="+mn-lt"/>
              </a:rPr>
              <a:t>Alakohtaiset pisteitykset -&gt; jamk.fi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2167256" y="548680"/>
            <a:ext cx="7772400" cy="9361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rgbClr val="005A8C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4000" b="1" dirty="0"/>
              <a:t>KEVÄÄN </a:t>
            </a:r>
            <a:r>
              <a:rPr lang="fi-FI" sz="4000" b="1" dirty="0" smtClean="0"/>
              <a:t>2019 </a:t>
            </a:r>
            <a:r>
              <a:rPr lang="fi-FI" sz="4000" b="1" dirty="0"/>
              <a:t>KORKEAKOULUHAKU</a:t>
            </a:r>
          </a:p>
        </p:txBody>
      </p:sp>
    </p:spTree>
    <p:extLst>
      <p:ext uri="{BB962C8B-B14F-4D97-AF65-F5344CB8AC3E}">
        <p14:creationId xmlns:p14="http://schemas.microsoft.com/office/powerpoint/2010/main" val="307768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2137792" y="260648"/>
            <a:ext cx="7772400" cy="9361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rgbClr val="005A8C"/>
                </a:solidFill>
                <a:latin typeface="Calibri"/>
                <a:ea typeface="+mj-ea"/>
                <a:cs typeface="Calibri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4000" b="1" dirty="0"/>
              <a:t>KEVÄÄN </a:t>
            </a:r>
            <a:r>
              <a:rPr lang="fi-FI" sz="4000" b="1" dirty="0" smtClean="0"/>
              <a:t>2019 </a:t>
            </a:r>
            <a:r>
              <a:rPr lang="fi-FI" sz="4000" b="1" dirty="0"/>
              <a:t>KORKEAKOULUHAKU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9416" y="1196752"/>
            <a:ext cx="10801200" cy="5400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0"/>
              </a:spcBef>
              <a:buFont typeface="Arial"/>
              <a:buNone/>
              <a:defRPr sz="5000" kern="1200">
                <a:solidFill>
                  <a:srgbClr val="B2D235"/>
                </a:solidFill>
                <a:latin typeface="Calibri"/>
                <a:ea typeface="+mj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D3A4D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</a:pPr>
            <a:r>
              <a:rPr lang="fi-FI" sz="2400" dirty="0" smtClean="0">
                <a:solidFill>
                  <a:srgbClr val="FF0000"/>
                </a:solidFill>
              </a:rPr>
              <a:t>	Todistusvalinta </a:t>
            </a:r>
            <a:r>
              <a:rPr lang="fi-FI" sz="2400" dirty="0">
                <a:solidFill>
                  <a:srgbClr val="FF0000"/>
                </a:solidFill>
              </a:rPr>
              <a:t>keväällä 2019 </a:t>
            </a:r>
          </a:p>
          <a:p>
            <a:pPr marL="0" indent="0" fontAlgn="auto">
              <a:spcAft>
                <a:spcPts val="0"/>
              </a:spcAft>
            </a:pPr>
            <a:endParaRPr lang="fi-FI" sz="24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accent1"/>
                </a:solidFill>
              </a:rPr>
              <a:t>Todistusvalinta yo-todistuksen perusteella </a:t>
            </a:r>
            <a:r>
              <a:rPr lang="fi-FI" sz="2400" dirty="0" err="1">
                <a:solidFill>
                  <a:schemeClr val="accent1"/>
                </a:solidFill>
              </a:rPr>
              <a:t>JAMKin</a:t>
            </a:r>
            <a:r>
              <a:rPr lang="fi-FI" sz="2400" dirty="0">
                <a:solidFill>
                  <a:schemeClr val="accent1"/>
                </a:solidFill>
              </a:rPr>
              <a:t> </a:t>
            </a:r>
            <a:r>
              <a:rPr lang="fi-FI" sz="2400" dirty="0">
                <a:solidFill>
                  <a:schemeClr val="accent3"/>
                </a:solidFill>
              </a:rPr>
              <a:t>päivätoteutuksissa</a:t>
            </a:r>
            <a:r>
              <a:rPr lang="fi-FI" sz="2400" dirty="0" smtClean="0">
                <a:solidFill>
                  <a:schemeClr val="accent1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accent1"/>
                </a:solidFill>
              </a:rPr>
              <a:t>Uudet: </a:t>
            </a:r>
            <a:r>
              <a:rPr lang="fi-FI" sz="2400" dirty="0" err="1">
                <a:solidFill>
                  <a:schemeClr val="accent1"/>
                </a:solidFill>
              </a:rPr>
              <a:t>Sosiaali</a:t>
            </a:r>
            <a:r>
              <a:rPr lang="fi-FI" sz="2400" dirty="0">
                <a:solidFill>
                  <a:schemeClr val="accent1"/>
                </a:solidFill>
              </a:rPr>
              <a:t>-ja terveysala 10% ja Matkailu-ja ravitsemisala 20%</a:t>
            </a:r>
          </a:p>
          <a:p>
            <a:pPr marL="0" indent="0" fontAlgn="auto">
              <a:spcAft>
                <a:spcPts val="0"/>
              </a:spcAft>
            </a:pPr>
            <a:r>
              <a:rPr lang="fi-FI" sz="2400" dirty="0">
                <a:solidFill>
                  <a:schemeClr val="accent1"/>
                </a:solidFill>
              </a:rPr>
              <a:t>		- Tekniikan alalla 10 % valituista</a:t>
            </a:r>
          </a:p>
          <a:p>
            <a:pPr marL="0" indent="0" fontAlgn="auto">
              <a:spcAft>
                <a:spcPts val="0"/>
              </a:spcAft>
            </a:pPr>
            <a:r>
              <a:rPr lang="fi-FI" sz="2400" dirty="0">
                <a:solidFill>
                  <a:schemeClr val="accent1"/>
                </a:solidFill>
              </a:rPr>
              <a:t>		- Luonnonvara-alalla 60 % valituista</a:t>
            </a:r>
          </a:p>
          <a:p>
            <a:pPr marL="0" indent="0" fontAlgn="auto">
              <a:spcAft>
                <a:spcPts val="0"/>
              </a:spcAft>
            </a:pPr>
            <a:r>
              <a:rPr lang="fi-FI" sz="2400" dirty="0">
                <a:solidFill>
                  <a:schemeClr val="accent1"/>
                </a:solidFill>
              </a:rPr>
              <a:t>		- Liiketalous 20 % valitusta ( ei koske Tiimiakatemiaa)</a:t>
            </a:r>
          </a:p>
          <a:p>
            <a:pPr marL="0" indent="0" fontAlgn="auto">
              <a:spcAft>
                <a:spcPts val="0"/>
              </a:spcAft>
            </a:pPr>
            <a:r>
              <a:rPr lang="fi-FI" sz="2400" dirty="0">
                <a:solidFill>
                  <a:schemeClr val="accent1"/>
                </a:solidFill>
              </a:rPr>
              <a:t>		- Tietojenkäsittely 10 % </a:t>
            </a:r>
            <a:r>
              <a:rPr lang="fi-FI" sz="2400" dirty="0" smtClean="0">
                <a:solidFill>
                  <a:schemeClr val="accent1"/>
                </a:solidFill>
              </a:rPr>
              <a:t>valituista</a:t>
            </a:r>
          </a:p>
          <a:p>
            <a:pPr marL="0" indent="0" fontAlgn="auto">
              <a:spcAft>
                <a:spcPts val="0"/>
              </a:spcAft>
            </a:pPr>
            <a:endParaRPr lang="fi-FI" sz="2400" dirty="0">
              <a:solidFill>
                <a:schemeClr val="accent1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accent1"/>
                </a:solidFill>
              </a:rPr>
              <a:t>Todistusvalinta rajattu vain </a:t>
            </a:r>
            <a:r>
              <a:rPr lang="fi-FI" sz="2000" dirty="0">
                <a:solidFill>
                  <a:schemeClr val="accent1"/>
                </a:solidFill>
              </a:rPr>
              <a:t>1.sijaisille hakijoille, </a:t>
            </a:r>
            <a:r>
              <a:rPr lang="fi-FI" sz="2000" dirty="0" smtClean="0">
                <a:solidFill>
                  <a:schemeClr val="accent1"/>
                </a:solidFill>
              </a:rPr>
              <a:t>paitsi </a:t>
            </a:r>
            <a:r>
              <a:rPr lang="fi-FI" sz="2000" dirty="0" err="1" smtClean="0">
                <a:solidFill>
                  <a:schemeClr val="accent1"/>
                </a:solidFill>
              </a:rPr>
              <a:t>sote</a:t>
            </a:r>
            <a:r>
              <a:rPr lang="fi-FI" sz="2000" dirty="0" smtClean="0">
                <a:solidFill>
                  <a:schemeClr val="accent1"/>
                </a:solidFill>
              </a:rPr>
              <a:t>-ala </a:t>
            </a:r>
            <a:r>
              <a:rPr lang="fi-FI" sz="2000" dirty="0">
                <a:solidFill>
                  <a:schemeClr val="accent1"/>
                </a:solidFill>
              </a:rPr>
              <a:t>ja luonnonvara-ala.</a:t>
            </a:r>
          </a:p>
        </p:txBody>
      </p:sp>
    </p:spTree>
    <p:extLst>
      <p:ext uri="{BB962C8B-B14F-4D97-AF65-F5344CB8AC3E}">
        <p14:creationId xmlns:p14="http://schemas.microsoft.com/office/powerpoint/2010/main" val="3393730856"/>
      </p:ext>
    </p:extLst>
  </p:cSld>
  <p:clrMapOvr>
    <a:masterClrMapping/>
  </p:clrMapOvr>
</p:sld>
</file>

<file path=ppt/theme/theme1.xml><?xml version="1.0" encoding="utf-8"?>
<a:theme xmlns:a="http://schemas.openxmlformats.org/drawingml/2006/main" name="jamk_mallipohja_2012">
  <a:themeElements>
    <a:clrScheme name="JAMKin väriteema">
      <a:dk1>
        <a:sysClr val="windowText" lastClr="000000"/>
      </a:dk1>
      <a:lt1>
        <a:sysClr val="window" lastClr="FFFFFF"/>
      </a:lt1>
      <a:dk2>
        <a:srgbClr val="005A8C"/>
      </a:dk2>
      <a:lt2>
        <a:srgbClr val="EEECE1"/>
      </a:lt2>
      <a:accent1>
        <a:srgbClr val="005A8C"/>
      </a:accent1>
      <a:accent2>
        <a:srgbClr val="77B800"/>
      </a:accent2>
      <a:accent3>
        <a:srgbClr val="D10074"/>
      </a:accent3>
      <a:accent4>
        <a:srgbClr val="747679"/>
      </a:accent4>
      <a:accent5>
        <a:srgbClr val="00AECB"/>
      </a:accent5>
      <a:accent6>
        <a:srgbClr val="C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AMK sininen diapohja">
  <a:themeElements>
    <a:clrScheme name="JAMK väriteema">
      <a:dk1>
        <a:sysClr val="windowText" lastClr="000000"/>
      </a:dk1>
      <a:lt1>
        <a:sysClr val="window" lastClr="FFFFFF"/>
      </a:lt1>
      <a:dk2>
        <a:srgbClr val="00497D"/>
      </a:dk2>
      <a:lt2>
        <a:srgbClr val="FFFFFF"/>
      </a:lt2>
      <a:accent1>
        <a:srgbClr val="0D3A4D"/>
      </a:accent1>
      <a:accent2>
        <a:srgbClr val="DE007B"/>
      </a:accent2>
      <a:accent3>
        <a:srgbClr val="80BD26"/>
      </a:accent3>
      <a:accent4>
        <a:srgbClr val="00A9C2"/>
      </a:accent4>
      <a:accent5>
        <a:srgbClr val="4BACC6"/>
      </a:accent5>
      <a:accent6>
        <a:srgbClr val="F79646"/>
      </a:accent6>
      <a:hlink>
        <a:srgbClr val="00A9C2"/>
      </a:hlink>
      <a:folHlink>
        <a:srgbClr val="7879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d7eb3e2dd8f45c7aafeee8511f4f41c xmlns="b9648271-2df6-48a3-a9eb-3bffae947db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esittelymateriaalit</TermName>
          <TermId xmlns="http://schemas.microsoft.com/office/infopath/2007/PartnerControls">28ffe563-bf76-4829-a1c8-23d4b73d06c6</TermId>
        </TermInfo>
      </Terms>
    </cd7eb3e2dd8f45c7aafeee8511f4f41c>
    <TaxCatchAll xmlns="577eebfe-b900-4dd8-ae2e-d9b1f82c1f0f">
      <Value>92</Value>
    </TaxCatchAll>
    <CommentCount xmlns="b9648271-2df6-48a3-a9eb-3bffae947db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0DBB5A8D1F57C45AE9E42CE882408DD" ma:contentTypeVersion="1" ma:contentTypeDescription="Luo uusi asiakirja." ma:contentTypeScope="" ma:versionID="d8f075efe4742d8df5a280efed25956a">
  <xsd:schema xmlns:xsd="http://www.w3.org/2001/XMLSchema" xmlns:xs="http://www.w3.org/2001/XMLSchema" xmlns:p="http://schemas.microsoft.com/office/2006/metadata/properties" xmlns:ns2="b9648271-2df6-48a3-a9eb-3bffae947dbb" xmlns:ns3="577eebfe-b900-4dd8-ae2e-d9b1f82c1f0f" targetNamespace="http://schemas.microsoft.com/office/2006/metadata/properties" ma:root="true" ma:fieldsID="1c5404088f2f348c01bd90c9953fae3f" ns2:_="" ns3:_="">
    <xsd:import namespace="b9648271-2df6-48a3-a9eb-3bffae947dbb"/>
    <xsd:import namespace="577eebfe-b900-4dd8-ae2e-d9b1f82c1f0f"/>
    <xsd:element name="properties">
      <xsd:complexType>
        <xsd:sequence>
          <xsd:element name="documentManagement">
            <xsd:complexType>
              <xsd:all>
                <xsd:element ref="ns2:cd7eb3e2dd8f45c7aafeee8511f4f41c" minOccurs="0"/>
                <xsd:element ref="ns3:TaxCatchAll" minOccurs="0"/>
                <xsd:element ref="ns3:TaxCatchAllLabel" minOccurs="0"/>
                <xsd:element ref="ns2:Comment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48271-2df6-48a3-a9eb-3bffae947dbb" elementFormDefault="qualified">
    <xsd:import namespace="http://schemas.microsoft.com/office/2006/documentManagement/types"/>
    <xsd:import namespace="http://schemas.microsoft.com/office/infopath/2007/PartnerControls"/>
    <xsd:element name="cd7eb3e2dd8f45c7aafeee8511f4f41c" ma:index="8" nillable="true" ma:taxonomy="true" ma:internalName="cd7eb3e2dd8f45c7aafeee8511f4f41c" ma:taxonomyFieldName="Asiasanat" ma:displayName="Asiasanat" ma:default="" ma:fieldId="{cd7eb3e2-dd8f-45c7-aafe-ee8511f4f41c}" ma:taxonomyMulti="true" ma:sspId="35c4ba3c-8c41-4d39-87c0-56c4464b8fa4" ma:termSetId="5717d826-719f-42b6-a4f3-83ed1bc8b9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mmentCount" ma:index="12" nillable="true" ma:displayName="Kommentoi" ma:internalName="Comment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eebfe-b900-4dd8-ae2e-d9b1f82c1f0f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8b410d3b-08bf-4efa-86a9-ed280c52a6a0}" ma:internalName="TaxCatchAll" ma:showField="CatchAllData" ma:web="b9648271-2df6-48a3-a9eb-3bffae947d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b410d3b-08bf-4efa-86a9-ed280c52a6a0}" ma:internalName="TaxCatchAllLabel" ma:readOnly="true" ma:showField="CatchAllDataLabel" ma:web="b9648271-2df6-48a3-a9eb-3bffae947d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413D00-8098-48C4-854C-96A46F23EB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1AF33-5599-45E2-8013-2CBC7FD02AC6}">
  <ds:schemaRefs>
    <ds:schemaRef ds:uri="http://schemas.microsoft.com/office/2006/documentManagement/types"/>
    <ds:schemaRef ds:uri="http://schemas.microsoft.com/office/infopath/2007/PartnerControls"/>
    <ds:schemaRef ds:uri="577eebfe-b900-4dd8-ae2e-d9b1f82c1f0f"/>
    <ds:schemaRef ds:uri="b9648271-2df6-48a3-a9eb-3bffae947db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521A3A-2FC7-4E87-BE11-94487C5FD5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648271-2df6-48a3-a9eb-3bffae947dbb"/>
    <ds:schemaRef ds:uri="577eebfe-b900-4dd8-ae2e-d9b1f82c1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jamk_mallipohja_2014</Template>
  <TotalTime>1967</TotalTime>
  <Words>888</Words>
  <Application>Microsoft Office PowerPoint</Application>
  <PresentationFormat>Laajakuva</PresentationFormat>
  <Paragraphs>174</Paragraphs>
  <Slides>16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Wingdings</vt:lpstr>
      <vt:lpstr>jamk_mallipohja_2012</vt:lpstr>
      <vt:lpstr>JAMK sininen diapohja</vt:lpstr>
      <vt:lpstr>JAMK tutuksi päivä 9.11.2018</vt:lpstr>
      <vt:lpstr>KEVÄÄN 2019 KORKEAKOULUHAKU</vt:lpstr>
      <vt:lpstr>KEVÄÄN 2019 KORKEAKOULUHAKU</vt:lpstr>
      <vt:lpstr>KEVÄÄN 2018 KORKEAKOULUHAKU </vt:lpstr>
      <vt:lpstr>PowerPoint-esitys</vt:lpstr>
      <vt:lpstr>PowerPoint-esitys</vt:lpstr>
      <vt:lpstr>PowerPoint-esitys</vt:lpstr>
      <vt:lpstr>PowerPoint-esitys</vt:lpstr>
      <vt:lpstr>PowerPoint-esitys</vt:lpstr>
      <vt:lpstr>KIINTIÖINNIN VAIKUTUS KEVÄÄN 2017 KORKEAKOULUHAKUUN</vt:lpstr>
      <vt:lpstr>PowerPoint-esitys</vt:lpstr>
      <vt:lpstr>PowerPoint-esitys</vt:lpstr>
      <vt:lpstr>PowerPoint-esitys</vt:lpstr>
      <vt:lpstr>AVOIMEN AMKin VÄYLÄ KEVÄÄLLÄ 2019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marianna.makela@jamk.fi</dc:creator>
  <cp:lastModifiedBy>Hannele Lindstrand</cp:lastModifiedBy>
  <cp:revision>130</cp:revision>
  <cp:lastPrinted>2016-04-18T12:45:00Z</cp:lastPrinted>
  <dcterms:created xsi:type="dcterms:W3CDTF">2015-12-08T11:55:19Z</dcterms:created>
  <dcterms:modified xsi:type="dcterms:W3CDTF">2019-03-19T09:07:48Z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0x01010010DBB5A8D1F57C45AE9E42CE882408DD</vt:lpwstr>
  </property>
  <property fmtid="{D5CDD505-2E9C-101B-9397-08002B2CF9AE}" pid="3" name="Asiasanat">
    <vt:lpwstr>92;#esittelymateriaalit|28ffe563-bf76-4829-a1c8-23d4b73d06c6</vt:lpwstr>
  </property>
</Properties>
</file>