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D8872-65C3-46DD-B8EA-98AA80FFF6C0}" v="7" dt="2020-12-02T11:46:55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tesluoma Heini" userId="4234571c-b7cd-47c6-a303-ef84332fa121" providerId="ADAL" clId="{5D8D8872-65C3-46DD-B8EA-98AA80FFF6C0}"/>
    <pc:docChg chg="undo custSel addSld delSld modSld sldOrd">
      <pc:chgData name="Kortesluoma Heini" userId="4234571c-b7cd-47c6-a303-ef84332fa121" providerId="ADAL" clId="{5D8D8872-65C3-46DD-B8EA-98AA80FFF6C0}" dt="2020-12-02T11:47:08.864" v="87" actId="255"/>
      <pc:docMkLst>
        <pc:docMk/>
      </pc:docMkLst>
      <pc:sldChg chg="addSp modSp mod">
        <pc:chgData name="Kortesluoma Heini" userId="4234571c-b7cd-47c6-a303-ef84332fa121" providerId="ADAL" clId="{5D8D8872-65C3-46DD-B8EA-98AA80FFF6C0}" dt="2020-12-02T11:43:18.533" v="20" actId="20577"/>
        <pc:sldMkLst>
          <pc:docMk/>
          <pc:sldMk cId="92793121" sldId="259"/>
        </pc:sldMkLst>
        <pc:spChg chg="add mod">
          <ac:chgData name="Kortesluoma Heini" userId="4234571c-b7cd-47c6-a303-ef84332fa121" providerId="ADAL" clId="{5D8D8872-65C3-46DD-B8EA-98AA80FFF6C0}" dt="2020-12-02T11:43:18.533" v="20" actId="20577"/>
          <ac:spMkLst>
            <pc:docMk/>
            <pc:sldMk cId="92793121" sldId="259"/>
            <ac:spMk id="5" creationId="{D62746FB-798C-4D91-8D23-EA3E8AC1E199}"/>
          </ac:spMkLst>
        </pc:spChg>
      </pc:sldChg>
      <pc:sldChg chg="addSp delSp modSp mod">
        <pc:chgData name="Kortesluoma Heini" userId="4234571c-b7cd-47c6-a303-ef84332fa121" providerId="ADAL" clId="{5D8D8872-65C3-46DD-B8EA-98AA80FFF6C0}" dt="2020-12-02T11:43:49.927" v="24" actId="1076"/>
        <pc:sldMkLst>
          <pc:docMk/>
          <pc:sldMk cId="3116500454" sldId="260"/>
        </pc:sldMkLst>
        <pc:spChg chg="add del mod">
          <ac:chgData name="Kortesluoma Heini" userId="4234571c-b7cd-47c6-a303-ef84332fa121" providerId="ADAL" clId="{5D8D8872-65C3-46DD-B8EA-98AA80FFF6C0}" dt="2020-12-02T11:43:38.468" v="22"/>
          <ac:spMkLst>
            <pc:docMk/>
            <pc:sldMk cId="3116500454" sldId="260"/>
            <ac:spMk id="3" creationId="{D8EA4ACB-0D10-4932-980B-75106B248FFC}"/>
          </ac:spMkLst>
        </pc:spChg>
        <pc:spChg chg="add mod">
          <ac:chgData name="Kortesluoma Heini" userId="4234571c-b7cd-47c6-a303-ef84332fa121" providerId="ADAL" clId="{5D8D8872-65C3-46DD-B8EA-98AA80FFF6C0}" dt="2020-12-02T11:43:49.927" v="24" actId="1076"/>
          <ac:spMkLst>
            <pc:docMk/>
            <pc:sldMk cId="3116500454" sldId="260"/>
            <ac:spMk id="7" creationId="{9A61626C-0775-4224-A9D7-FCE175C988F8}"/>
          </ac:spMkLst>
        </pc:spChg>
      </pc:sldChg>
      <pc:sldChg chg="delSp mod">
        <pc:chgData name="Kortesluoma Heini" userId="4234571c-b7cd-47c6-a303-ef84332fa121" providerId="ADAL" clId="{5D8D8872-65C3-46DD-B8EA-98AA80FFF6C0}" dt="2020-12-02T11:36:21.996" v="0" actId="478"/>
        <pc:sldMkLst>
          <pc:docMk/>
          <pc:sldMk cId="2949238981" sldId="266"/>
        </pc:sldMkLst>
        <pc:spChg chg="del">
          <ac:chgData name="Kortesluoma Heini" userId="4234571c-b7cd-47c6-a303-ef84332fa121" providerId="ADAL" clId="{5D8D8872-65C3-46DD-B8EA-98AA80FFF6C0}" dt="2020-12-02T11:36:21.996" v="0" actId="478"/>
          <ac:spMkLst>
            <pc:docMk/>
            <pc:sldMk cId="2949238981" sldId="266"/>
            <ac:spMk id="2" creationId="{6FCAF199-5FF8-4A8C-99F5-2E24BBBD2A3D}"/>
          </ac:spMkLst>
        </pc:spChg>
      </pc:sldChg>
      <pc:sldChg chg="del">
        <pc:chgData name="Kortesluoma Heini" userId="4234571c-b7cd-47c6-a303-ef84332fa121" providerId="ADAL" clId="{5D8D8872-65C3-46DD-B8EA-98AA80FFF6C0}" dt="2020-12-02T11:44:15.245" v="28" actId="47"/>
        <pc:sldMkLst>
          <pc:docMk/>
          <pc:sldMk cId="323780962" sldId="270"/>
        </pc:sldMkLst>
      </pc:sldChg>
      <pc:sldChg chg="modSp new mod">
        <pc:chgData name="Kortesluoma Heini" userId="4234571c-b7cd-47c6-a303-ef84332fa121" providerId="ADAL" clId="{5D8D8872-65C3-46DD-B8EA-98AA80FFF6C0}" dt="2020-12-02T11:47:08.864" v="87" actId="255"/>
        <pc:sldMkLst>
          <pc:docMk/>
          <pc:sldMk cId="2774261514" sldId="270"/>
        </pc:sldMkLst>
        <pc:spChg chg="mod">
          <ac:chgData name="Kortesluoma Heini" userId="4234571c-b7cd-47c6-a303-ef84332fa121" providerId="ADAL" clId="{5D8D8872-65C3-46DD-B8EA-98AA80FFF6C0}" dt="2020-12-02T11:44:32.244" v="40" actId="20577"/>
          <ac:spMkLst>
            <pc:docMk/>
            <pc:sldMk cId="2774261514" sldId="270"/>
            <ac:spMk id="2" creationId="{C13C244A-D4F0-4D58-868F-EDDC9141D9F9}"/>
          </ac:spMkLst>
        </pc:spChg>
        <pc:spChg chg="mod">
          <ac:chgData name="Kortesluoma Heini" userId="4234571c-b7cd-47c6-a303-ef84332fa121" providerId="ADAL" clId="{5D8D8872-65C3-46DD-B8EA-98AA80FFF6C0}" dt="2020-12-02T11:47:08.864" v="87" actId="255"/>
          <ac:spMkLst>
            <pc:docMk/>
            <pc:sldMk cId="2774261514" sldId="270"/>
            <ac:spMk id="3" creationId="{8BBF42A4-2797-4C2A-94EE-95831098A21F}"/>
          </ac:spMkLst>
        </pc:spChg>
      </pc:sldChg>
      <pc:sldChg chg="del ord">
        <pc:chgData name="Kortesluoma Heini" userId="4234571c-b7cd-47c6-a303-ef84332fa121" providerId="ADAL" clId="{5D8D8872-65C3-46DD-B8EA-98AA80FFF6C0}" dt="2020-12-02T11:44:19.055" v="29" actId="47"/>
        <pc:sldMkLst>
          <pc:docMk/>
          <pc:sldMk cId="4273926430" sldId="27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FA938-F70C-4CE9-B1F8-01E68A61868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D5171DF-7E46-4950-91F6-13B47B8A907C}">
      <dgm:prSet/>
      <dgm:spPr/>
      <dgm:t>
        <a:bodyPr/>
        <a:lstStyle/>
        <a:p>
          <a:r>
            <a:rPr lang="fi-FI" b="0" i="0" baseline="0" dirty="0"/>
            <a:t>Murtunut lonkka on yleensä kivulias, erityisesti liikuteltaessa</a:t>
          </a:r>
          <a:endParaRPr lang="en-US" dirty="0"/>
        </a:p>
      </dgm:t>
    </dgm:pt>
    <dgm:pt modelId="{F1F0A501-5DF3-4C38-85F1-CF191FE886D3}" type="parTrans" cxnId="{7E3A183B-C40E-43B7-BCE1-E1765CA1C274}">
      <dgm:prSet/>
      <dgm:spPr/>
      <dgm:t>
        <a:bodyPr/>
        <a:lstStyle/>
        <a:p>
          <a:endParaRPr lang="en-US"/>
        </a:p>
      </dgm:t>
    </dgm:pt>
    <dgm:pt modelId="{87FAF910-FBE7-40E2-AE57-3134344534E5}" type="sibTrans" cxnId="{7E3A183B-C40E-43B7-BCE1-E1765CA1C274}">
      <dgm:prSet/>
      <dgm:spPr/>
      <dgm:t>
        <a:bodyPr/>
        <a:lstStyle/>
        <a:p>
          <a:endParaRPr lang="en-US"/>
        </a:p>
      </dgm:t>
    </dgm:pt>
    <dgm:pt modelId="{43A85D20-5D46-4259-BD5C-EE3689670685}">
      <dgm:prSet/>
      <dgm:spPr/>
      <dgm:t>
        <a:bodyPr/>
        <a:lstStyle/>
        <a:p>
          <a:r>
            <a:rPr lang="fi-FI" b="0" i="0" baseline="0"/>
            <a:t>Dislokoituneissa (nivel pois paikaltaan) lonkkamurtumissa raaja on uloskierrossa ja se on lyhentynyt eikä sitä pysty liikuttamaan</a:t>
          </a:r>
          <a:endParaRPr lang="en-US"/>
        </a:p>
      </dgm:t>
    </dgm:pt>
    <dgm:pt modelId="{3268933A-39C8-4A42-AF1F-002CF732BDDA}" type="parTrans" cxnId="{A4A7659B-9B9A-4191-994C-CDD718DBB71B}">
      <dgm:prSet/>
      <dgm:spPr/>
      <dgm:t>
        <a:bodyPr/>
        <a:lstStyle/>
        <a:p>
          <a:endParaRPr lang="en-US"/>
        </a:p>
      </dgm:t>
    </dgm:pt>
    <dgm:pt modelId="{18BA2DC5-0B3B-4EFD-8092-520FECECF00A}" type="sibTrans" cxnId="{A4A7659B-9B9A-4191-994C-CDD718DBB71B}">
      <dgm:prSet/>
      <dgm:spPr/>
      <dgm:t>
        <a:bodyPr/>
        <a:lstStyle/>
        <a:p>
          <a:endParaRPr lang="en-US"/>
        </a:p>
      </dgm:t>
    </dgm:pt>
    <dgm:pt modelId="{EF63D5DE-B6CB-44AF-8B9A-104BC6F8A1BF}">
      <dgm:prSet/>
      <dgm:spPr/>
      <dgm:t>
        <a:bodyPr/>
        <a:lstStyle/>
        <a:p>
          <a:r>
            <a:rPr lang="fi-FI"/>
            <a:t>Hyvä asentoinen murtuma ei ole niin kivulias, jalalle saattaa pystyä jopa varaamaan</a:t>
          </a:r>
          <a:endParaRPr lang="en-US"/>
        </a:p>
      </dgm:t>
    </dgm:pt>
    <dgm:pt modelId="{2659CB14-546C-44FE-9A7B-3E7F3BE40097}" type="parTrans" cxnId="{9F9A5B1F-0B07-4467-8FA1-F40371003306}">
      <dgm:prSet/>
      <dgm:spPr/>
      <dgm:t>
        <a:bodyPr/>
        <a:lstStyle/>
        <a:p>
          <a:endParaRPr lang="en-US"/>
        </a:p>
      </dgm:t>
    </dgm:pt>
    <dgm:pt modelId="{C35C9977-2EB4-43A4-8642-52C29ACC6FD2}" type="sibTrans" cxnId="{9F9A5B1F-0B07-4467-8FA1-F40371003306}">
      <dgm:prSet/>
      <dgm:spPr/>
      <dgm:t>
        <a:bodyPr/>
        <a:lstStyle/>
        <a:p>
          <a:endParaRPr lang="en-US"/>
        </a:p>
      </dgm:t>
    </dgm:pt>
    <dgm:pt modelId="{1FC7AB23-A4C9-4760-9149-26A1D6AC59EC}">
      <dgm:prSet/>
      <dgm:spPr/>
      <dgm:t>
        <a:bodyPr/>
        <a:lstStyle/>
        <a:p>
          <a:r>
            <a:rPr lang="fi-FI" b="0" i="0" baseline="0" dirty="0"/>
            <a:t>Röntgen kuvaus: lantio edestä ja lonkan sivulta</a:t>
          </a:r>
          <a:endParaRPr lang="en-US" dirty="0"/>
        </a:p>
      </dgm:t>
    </dgm:pt>
    <dgm:pt modelId="{70F84B99-E204-4A1A-9C72-A9DC81A246A3}" type="parTrans" cxnId="{51149C60-127B-4AB8-BAA2-D46063C59D3E}">
      <dgm:prSet/>
      <dgm:spPr/>
      <dgm:t>
        <a:bodyPr/>
        <a:lstStyle/>
        <a:p>
          <a:endParaRPr lang="en-US"/>
        </a:p>
      </dgm:t>
    </dgm:pt>
    <dgm:pt modelId="{759CBB64-A9FB-44F6-B3D5-F1BDA691A7FD}" type="sibTrans" cxnId="{51149C60-127B-4AB8-BAA2-D46063C59D3E}">
      <dgm:prSet/>
      <dgm:spPr/>
      <dgm:t>
        <a:bodyPr/>
        <a:lstStyle/>
        <a:p>
          <a:endParaRPr lang="en-US"/>
        </a:p>
      </dgm:t>
    </dgm:pt>
    <dgm:pt modelId="{D3929997-40B2-46F5-9D52-40009BD442F5}">
      <dgm:prSet/>
      <dgm:spPr/>
      <dgm:t>
        <a:bodyPr/>
        <a:lstStyle/>
        <a:p>
          <a:r>
            <a:rPr lang="fi-FI" b="0" i="0" baseline="0"/>
            <a:t>Yleensä kirurginen- eli leikkaushoito</a:t>
          </a:r>
          <a:endParaRPr lang="en-US"/>
        </a:p>
      </dgm:t>
    </dgm:pt>
    <dgm:pt modelId="{EB1B38AF-7177-4831-BFB0-5E40709E8957}" type="parTrans" cxnId="{460A1687-C92C-4B5D-8AD1-B1B187DAA1ED}">
      <dgm:prSet/>
      <dgm:spPr/>
      <dgm:t>
        <a:bodyPr/>
        <a:lstStyle/>
        <a:p>
          <a:endParaRPr lang="en-US"/>
        </a:p>
      </dgm:t>
    </dgm:pt>
    <dgm:pt modelId="{9259DABC-D557-4A87-9BCE-4B93E173F370}" type="sibTrans" cxnId="{460A1687-C92C-4B5D-8AD1-B1B187DAA1ED}">
      <dgm:prSet/>
      <dgm:spPr/>
      <dgm:t>
        <a:bodyPr/>
        <a:lstStyle/>
        <a:p>
          <a:endParaRPr lang="en-US"/>
        </a:p>
      </dgm:t>
    </dgm:pt>
    <dgm:pt modelId="{CB58D935-8364-4802-8572-A1FBC92C7B29}" type="pres">
      <dgm:prSet presAssocID="{480FA938-F70C-4CE9-B1F8-01E68A618682}" presName="root" presStyleCnt="0">
        <dgm:presLayoutVars>
          <dgm:dir/>
          <dgm:resizeHandles val="exact"/>
        </dgm:presLayoutVars>
      </dgm:prSet>
      <dgm:spPr/>
    </dgm:pt>
    <dgm:pt modelId="{C4988B0C-EB40-4331-8BBA-224DF7ABCF27}" type="pres">
      <dgm:prSet presAssocID="{BD5171DF-7E46-4950-91F6-13B47B8A907C}" presName="compNode" presStyleCnt="0"/>
      <dgm:spPr/>
    </dgm:pt>
    <dgm:pt modelId="{01ECF002-DD7B-4330-88E8-71B514911D5F}" type="pres">
      <dgm:prSet presAssocID="{BD5171DF-7E46-4950-91F6-13B47B8A907C}" presName="bgRect" presStyleLbl="bgShp" presStyleIdx="0" presStyleCnt="5"/>
      <dgm:spPr/>
    </dgm:pt>
    <dgm:pt modelId="{97004460-A59C-49F0-BE5C-5A56EDA453C9}" type="pres">
      <dgm:prSet presAssocID="{BD5171DF-7E46-4950-91F6-13B47B8A907C}" presName="iconRect" presStyleLbl="node1" presStyleIdx="0" presStyleCnt="5" custLinFactY="100000" custLinFactNeighborX="-3948" custLinFactNeighborY="123052"/>
      <dgm:spPr>
        <a:ln>
          <a:noFill/>
        </a:ln>
      </dgm:spPr>
    </dgm:pt>
    <dgm:pt modelId="{5797DA99-BDCF-4FFF-98BD-09C309945CA0}" type="pres">
      <dgm:prSet presAssocID="{BD5171DF-7E46-4950-91F6-13B47B8A907C}" presName="spaceRect" presStyleCnt="0"/>
      <dgm:spPr/>
    </dgm:pt>
    <dgm:pt modelId="{6684DE67-3570-4730-96BB-E6B8757BC5BD}" type="pres">
      <dgm:prSet presAssocID="{BD5171DF-7E46-4950-91F6-13B47B8A907C}" presName="parTx" presStyleLbl="revTx" presStyleIdx="0" presStyleCnt="5">
        <dgm:presLayoutVars>
          <dgm:chMax val="0"/>
          <dgm:chPref val="0"/>
        </dgm:presLayoutVars>
      </dgm:prSet>
      <dgm:spPr/>
    </dgm:pt>
    <dgm:pt modelId="{DA437A25-C4DD-403E-9E22-0A717B7D1B19}" type="pres">
      <dgm:prSet presAssocID="{87FAF910-FBE7-40E2-AE57-3134344534E5}" presName="sibTrans" presStyleCnt="0"/>
      <dgm:spPr/>
    </dgm:pt>
    <dgm:pt modelId="{8DECD94B-5794-49AA-B446-7F49B40E2680}" type="pres">
      <dgm:prSet presAssocID="{43A85D20-5D46-4259-BD5C-EE3689670685}" presName="compNode" presStyleCnt="0"/>
      <dgm:spPr/>
    </dgm:pt>
    <dgm:pt modelId="{BB7A16B1-B0C0-4100-A31F-00273A7FD7C2}" type="pres">
      <dgm:prSet presAssocID="{43A85D20-5D46-4259-BD5C-EE3689670685}" presName="bgRect" presStyleLbl="bgShp" presStyleIdx="1" presStyleCnt="5"/>
      <dgm:spPr/>
    </dgm:pt>
    <dgm:pt modelId="{00888889-24A0-40DB-9B9F-AB990B096253}" type="pres">
      <dgm:prSet presAssocID="{43A85D20-5D46-4259-BD5C-EE3689670685}" presName="iconRect" presStyleLbl="node1" presStyleIdx="1" presStyleCnt="5" custLinFactY="100000" custLinFactNeighborX="12399" custLinFactNeighborY="1105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88E954A5-16A2-4289-9BC4-20E02FCF65B9}" type="pres">
      <dgm:prSet presAssocID="{43A85D20-5D46-4259-BD5C-EE3689670685}" presName="spaceRect" presStyleCnt="0"/>
      <dgm:spPr/>
    </dgm:pt>
    <dgm:pt modelId="{ACB1E729-843D-4E3D-9048-6C4DB71C4F28}" type="pres">
      <dgm:prSet presAssocID="{43A85D20-5D46-4259-BD5C-EE3689670685}" presName="parTx" presStyleLbl="revTx" presStyleIdx="1" presStyleCnt="5">
        <dgm:presLayoutVars>
          <dgm:chMax val="0"/>
          <dgm:chPref val="0"/>
        </dgm:presLayoutVars>
      </dgm:prSet>
      <dgm:spPr/>
    </dgm:pt>
    <dgm:pt modelId="{CE2972D8-1439-4237-8AFB-50437FE463A5}" type="pres">
      <dgm:prSet presAssocID="{18BA2DC5-0B3B-4EFD-8092-520FECECF00A}" presName="sibTrans" presStyleCnt="0"/>
      <dgm:spPr/>
    </dgm:pt>
    <dgm:pt modelId="{A372782B-2B18-47CF-8EAA-84ACB1ED5F68}" type="pres">
      <dgm:prSet presAssocID="{EF63D5DE-B6CB-44AF-8B9A-104BC6F8A1BF}" presName="compNode" presStyleCnt="0"/>
      <dgm:spPr/>
    </dgm:pt>
    <dgm:pt modelId="{50BFEAEF-44DB-4A70-BA3F-49334F478930}" type="pres">
      <dgm:prSet presAssocID="{EF63D5DE-B6CB-44AF-8B9A-104BC6F8A1BF}" presName="bgRect" presStyleLbl="bgShp" presStyleIdx="2" presStyleCnt="5"/>
      <dgm:spPr/>
    </dgm:pt>
    <dgm:pt modelId="{521B9EB0-7127-4B59-8458-B1E07B71D742}" type="pres">
      <dgm:prSet presAssocID="{EF63D5DE-B6CB-44AF-8B9A-104BC6F8A1BF}" presName="iconRect" presStyleLbl="node1" presStyleIdx="2" presStyleCnt="5" custLinFactY="-100000" custLinFactNeighborX="-9870" custLinFactNeighborY="-11515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uoli: loiva kaarre"/>
        </a:ext>
      </dgm:extLst>
    </dgm:pt>
    <dgm:pt modelId="{640C579C-82AF-4C9C-83AD-A392F6E9E267}" type="pres">
      <dgm:prSet presAssocID="{EF63D5DE-B6CB-44AF-8B9A-104BC6F8A1BF}" presName="spaceRect" presStyleCnt="0"/>
      <dgm:spPr/>
    </dgm:pt>
    <dgm:pt modelId="{D53F1C58-9623-42C5-B162-918F13E85B73}" type="pres">
      <dgm:prSet presAssocID="{EF63D5DE-B6CB-44AF-8B9A-104BC6F8A1BF}" presName="parTx" presStyleLbl="revTx" presStyleIdx="2" presStyleCnt="5">
        <dgm:presLayoutVars>
          <dgm:chMax val="0"/>
          <dgm:chPref val="0"/>
        </dgm:presLayoutVars>
      </dgm:prSet>
      <dgm:spPr/>
    </dgm:pt>
    <dgm:pt modelId="{3884FFF0-A4B5-490E-B943-4E18161C8FB5}" type="pres">
      <dgm:prSet presAssocID="{C35C9977-2EB4-43A4-8642-52C29ACC6FD2}" presName="sibTrans" presStyleCnt="0"/>
      <dgm:spPr/>
    </dgm:pt>
    <dgm:pt modelId="{A02F8DF1-EA8A-4B36-B8DE-6930A2E36EDE}" type="pres">
      <dgm:prSet presAssocID="{1FC7AB23-A4C9-4760-9149-26A1D6AC59EC}" presName="compNode" presStyleCnt="0"/>
      <dgm:spPr/>
    </dgm:pt>
    <dgm:pt modelId="{5C1B9C3B-EE65-4AE9-A39B-C441F9727A10}" type="pres">
      <dgm:prSet presAssocID="{1FC7AB23-A4C9-4760-9149-26A1D6AC59EC}" presName="bgRect" presStyleLbl="bgShp" presStyleIdx="3" presStyleCnt="5"/>
      <dgm:spPr/>
    </dgm:pt>
    <dgm:pt modelId="{BA4B71FF-D33A-4DC9-8EF2-B63A559F4A5F}" type="pres">
      <dgm:prSet presAssocID="{1FC7AB23-A4C9-4760-9149-26A1D6AC59EC}" presName="iconRect" presStyleLbl="node1" presStyleIdx="3" presStyleCnt="5" custScaleY="99458" custLinFactY="-300000" custLinFactNeighborX="-23417" custLinFactNeighborY="-38889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rkeajännite"/>
        </a:ext>
      </dgm:extLst>
    </dgm:pt>
    <dgm:pt modelId="{E120EDEE-7A66-455D-A631-8BF021A79C12}" type="pres">
      <dgm:prSet presAssocID="{1FC7AB23-A4C9-4760-9149-26A1D6AC59EC}" presName="spaceRect" presStyleCnt="0"/>
      <dgm:spPr/>
    </dgm:pt>
    <dgm:pt modelId="{AA2CB013-AA22-438E-B648-FA14A68DB6DE}" type="pres">
      <dgm:prSet presAssocID="{1FC7AB23-A4C9-4760-9149-26A1D6AC59EC}" presName="parTx" presStyleLbl="revTx" presStyleIdx="3" presStyleCnt="5">
        <dgm:presLayoutVars>
          <dgm:chMax val="0"/>
          <dgm:chPref val="0"/>
        </dgm:presLayoutVars>
      </dgm:prSet>
      <dgm:spPr/>
    </dgm:pt>
    <dgm:pt modelId="{5C3BCCEE-03CD-4F3A-AFE7-C775DED5EFE5}" type="pres">
      <dgm:prSet presAssocID="{759CBB64-A9FB-44F6-B3D5-F1BDA691A7FD}" presName="sibTrans" presStyleCnt="0"/>
      <dgm:spPr/>
    </dgm:pt>
    <dgm:pt modelId="{27794A42-5C7F-49AF-A627-516BA5C03734}" type="pres">
      <dgm:prSet presAssocID="{D3929997-40B2-46F5-9D52-40009BD442F5}" presName="compNode" presStyleCnt="0"/>
      <dgm:spPr/>
    </dgm:pt>
    <dgm:pt modelId="{BA406F91-5BF6-4E1C-A76B-A38761815FCC}" type="pres">
      <dgm:prSet presAssocID="{D3929997-40B2-46F5-9D52-40009BD442F5}" presName="bgRect" presStyleLbl="bgShp" presStyleIdx="4" presStyleCnt="5"/>
      <dgm:spPr/>
    </dgm:pt>
    <dgm:pt modelId="{8D33EDA2-3910-4590-97A2-70189C6B4FDE}" type="pres">
      <dgm:prSet presAssocID="{D3929997-40B2-46F5-9D52-40009BD442F5}" presName="iconRect" presStyleLbl="node1" presStyleIdx="4" presStyleCnt="5" custLinFactNeighborX="-1974" custLinFactNeighborY="-1014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7CEE1D17-A34F-40B2-A744-8F4BF4C97FB6}" type="pres">
      <dgm:prSet presAssocID="{D3929997-40B2-46F5-9D52-40009BD442F5}" presName="spaceRect" presStyleCnt="0"/>
      <dgm:spPr/>
    </dgm:pt>
    <dgm:pt modelId="{004D206E-D23B-45AC-8A61-72937F80165E}" type="pres">
      <dgm:prSet presAssocID="{D3929997-40B2-46F5-9D52-40009BD442F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F9A5B1F-0B07-4467-8FA1-F40371003306}" srcId="{480FA938-F70C-4CE9-B1F8-01E68A618682}" destId="{EF63D5DE-B6CB-44AF-8B9A-104BC6F8A1BF}" srcOrd="2" destOrd="0" parTransId="{2659CB14-546C-44FE-9A7B-3E7F3BE40097}" sibTransId="{C35C9977-2EB4-43A4-8642-52C29ACC6FD2}"/>
    <dgm:cxn modelId="{7E3A183B-C40E-43B7-BCE1-E1765CA1C274}" srcId="{480FA938-F70C-4CE9-B1F8-01E68A618682}" destId="{BD5171DF-7E46-4950-91F6-13B47B8A907C}" srcOrd="0" destOrd="0" parTransId="{F1F0A501-5DF3-4C38-85F1-CF191FE886D3}" sibTransId="{87FAF910-FBE7-40E2-AE57-3134344534E5}"/>
    <dgm:cxn modelId="{51149C60-127B-4AB8-BAA2-D46063C59D3E}" srcId="{480FA938-F70C-4CE9-B1F8-01E68A618682}" destId="{1FC7AB23-A4C9-4760-9149-26A1D6AC59EC}" srcOrd="3" destOrd="0" parTransId="{70F84B99-E204-4A1A-9C72-A9DC81A246A3}" sibTransId="{759CBB64-A9FB-44F6-B3D5-F1BDA691A7FD}"/>
    <dgm:cxn modelId="{460A1687-C92C-4B5D-8AD1-B1B187DAA1ED}" srcId="{480FA938-F70C-4CE9-B1F8-01E68A618682}" destId="{D3929997-40B2-46F5-9D52-40009BD442F5}" srcOrd="4" destOrd="0" parTransId="{EB1B38AF-7177-4831-BFB0-5E40709E8957}" sibTransId="{9259DABC-D557-4A87-9BCE-4B93E173F370}"/>
    <dgm:cxn modelId="{5DFACB8B-2106-4A7B-96F9-67D054DADFD1}" type="presOf" srcId="{BD5171DF-7E46-4950-91F6-13B47B8A907C}" destId="{6684DE67-3570-4730-96BB-E6B8757BC5BD}" srcOrd="0" destOrd="0" presId="urn:microsoft.com/office/officeart/2018/2/layout/IconVerticalSolidList"/>
    <dgm:cxn modelId="{A4A7659B-9B9A-4191-994C-CDD718DBB71B}" srcId="{480FA938-F70C-4CE9-B1F8-01E68A618682}" destId="{43A85D20-5D46-4259-BD5C-EE3689670685}" srcOrd="1" destOrd="0" parTransId="{3268933A-39C8-4A42-AF1F-002CF732BDDA}" sibTransId="{18BA2DC5-0B3B-4EFD-8092-520FECECF00A}"/>
    <dgm:cxn modelId="{77F9E79F-9D07-4487-8ECA-7C0F434B7318}" type="presOf" srcId="{1FC7AB23-A4C9-4760-9149-26A1D6AC59EC}" destId="{AA2CB013-AA22-438E-B648-FA14A68DB6DE}" srcOrd="0" destOrd="0" presId="urn:microsoft.com/office/officeart/2018/2/layout/IconVerticalSolidList"/>
    <dgm:cxn modelId="{EA3B08A9-EAF7-4D25-9A6B-7E34FA0CBCFB}" type="presOf" srcId="{EF63D5DE-B6CB-44AF-8B9A-104BC6F8A1BF}" destId="{D53F1C58-9623-42C5-B162-918F13E85B73}" srcOrd="0" destOrd="0" presId="urn:microsoft.com/office/officeart/2018/2/layout/IconVerticalSolidList"/>
    <dgm:cxn modelId="{14094EC5-F35A-4461-BF2E-63B057D8F949}" type="presOf" srcId="{D3929997-40B2-46F5-9D52-40009BD442F5}" destId="{004D206E-D23B-45AC-8A61-72937F80165E}" srcOrd="0" destOrd="0" presId="urn:microsoft.com/office/officeart/2018/2/layout/IconVerticalSolidList"/>
    <dgm:cxn modelId="{0FA2E2D0-9175-4B21-A8C4-A6D0620D17F2}" type="presOf" srcId="{480FA938-F70C-4CE9-B1F8-01E68A618682}" destId="{CB58D935-8364-4802-8572-A1FBC92C7B29}" srcOrd="0" destOrd="0" presId="urn:microsoft.com/office/officeart/2018/2/layout/IconVerticalSolidList"/>
    <dgm:cxn modelId="{70C9A5DF-62F3-474D-9B10-5C0A403B22A2}" type="presOf" srcId="{43A85D20-5D46-4259-BD5C-EE3689670685}" destId="{ACB1E729-843D-4E3D-9048-6C4DB71C4F28}" srcOrd="0" destOrd="0" presId="urn:microsoft.com/office/officeart/2018/2/layout/IconVerticalSolidList"/>
    <dgm:cxn modelId="{557AAEFE-244D-473D-9795-77E98CD84327}" type="presParOf" srcId="{CB58D935-8364-4802-8572-A1FBC92C7B29}" destId="{C4988B0C-EB40-4331-8BBA-224DF7ABCF27}" srcOrd="0" destOrd="0" presId="urn:microsoft.com/office/officeart/2018/2/layout/IconVerticalSolidList"/>
    <dgm:cxn modelId="{4800CEA1-4DBA-4D66-BE95-8A24BC98BB54}" type="presParOf" srcId="{C4988B0C-EB40-4331-8BBA-224DF7ABCF27}" destId="{01ECF002-DD7B-4330-88E8-71B514911D5F}" srcOrd="0" destOrd="0" presId="urn:microsoft.com/office/officeart/2018/2/layout/IconVerticalSolidList"/>
    <dgm:cxn modelId="{4D9A1EA8-D18B-4836-B193-B8064754697A}" type="presParOf" srcId="{C4988B0C-EB40-4331-8BBA-224DF7ABCF27}" destId="{97004460-A59C-49F0-BE5C-5A56EDA453C9}" srcOrd="1" destOrd="0" presId="urn:microsoft.com/office/officeart/2018/2/layout/IconVerticalSolidList"/>
    <dgm:cxn modelId="{E6689851-F902-433A-9EB5-697B0D4A5474}" type="presParOf" srcId="{C4988B0C-EB40-4331-8BBA-224DF7ABCF27}" destId="{5797DA99-BDCF-4FFF-98BD-09C309945CA0}" srcOrd="2" destOrd="0" presId="urn:microsoft.com/office/officeart/2018/2/layout/IconVerticalSolidList"/>
    <dgm:cxn modelId="{0A9FB7A3-43B1-4D26-AC4C-CFDA57C92955}" type="presParOf" srcId="{C4988B0C-EB40-4331-8BBA-224DF7ABCF27}" destId="{6684DE67-3570-4730-96BB-E6B8757BC5BD}" srcOrd="3" destOrd="0" presId="urn:microsoft.com/office/officeart/2018/2/layout/IconVerticalSolidList"/>
    <dgm:cxn modelId="{E8B5E234-A56A-4579-BB71-98EB20B85792}" type="presParOf" srcId="{CB58D935-8364-4802-8572-A1FBC92C7B29}" destId="{DA437A25-C4DD-403E-9E22-0A717B7D1B19}" srcOrd="1" destOrd="0" presId="urn:microsoft.com/office/officeart/2018/2/layout/IconVerticalSolidList"/>
    <dgm:cxn modelId="{2B7D674A-CB3A-4ED8-A85A-D0E61C3D1CE2}" type="presParOf" srcId="{CB58D935-8364-4802-8572-A1FBC92C7B29}" destId="{8DECD94B-5794-49AA-B446-7F49B40E2680}" srcOrd="2" destOrd="0" presId="urn:microsoft.com/office/officeart/2018/2/layout/IconVerticalSolidList"/>
    <dgm:cxn modelId="{7447E35E-61CF-4789-BB32-426184C7AE42}" type="presParOf" srcId="{8DECD94B-5794-49AA-B446-7F49B40E2680}" destId="{BB7A16B1-B0C0-4100-A31F-00273A7FD7C2}" srcOrd="0" destOrd="0" presId="urn:microsoft.com/office/officeart/2018/2/layout/IconVerticalSolidList"/>
    <dgm:cxn modelId="{575819F0-5424-469A-9420-D941A09AE73C}" type="presParOf" srcId="{8DECD94B-5794-49AA-B446-7F49B40E2680}" destId="{00888889-24A0-40DB-9B9F-AB990B096253}" srcOrd="1" destOrd="0" presId="urn:microsoft.com/office/officeart/2018/2/layout/IconVerticalSolidList"/>
    <dgm:cxn modelId="{08FBCD6F-9A72-4573-A8D5-FC8B159D8BAE}" type="presParOf" srcId="{8DECD94B-5794-49AA-B446-7F49B40E2680}" destId="{88E954A5-16A2-4289-9BC4-20E02FCF65B9}" srcOrd="2" destOrd="0" presId="urn:microsoft.com/office/officeart/2018/2/layout/IconVerticalSolidList"/>
    <dgm:cxn modelId="{29DB523E-7A01-446E-90BC-EB853869E903}" type="presParOf" srcId="{8DECD94B-5794-49AA-B446-7F49B40E2680}" destId="{ACB1E729-843D-4E3D-9048-6C4DB71C4F28}" srcOrd="3" destOrd="0" presId="urn:microsoft.com/office/officeart/2018/2/layout/IconVerticalSolidList"/>
    <dgm:cxn modelId="{DC59B304-062A-434A-B3B8-6EA087DDFD5A}" type="presParOf" srcId="{CB58D935-8364-4802-8572-A1FBC92C7B29}" destId="{CE2972D8-1439-4237-8AFB-50437FE463A5}" srcOrd="3" destOrd="0" presId="urn:microsoft.com/office/officeart/2018/2/layout/IconVerticalSolidList"/>
    <dgm:cxn modelId="{20A5EE9E-CDC0-4A45-B9D9-671E4C973C07}" type="presParOf" srcId="{CB58D935-8364-4802-8572-A1FBC92C7B29}" destId="{A372782B-2B18-47CF-8EAA-84ACB1ED5F68}" srcOrd="4" destOrd="0" presId="urn:microsoft.com/office/officeart/2018/2/layout/IconVerticalSolidList"/>
    <dgm:cxn modelId="{A3D11FF1-4863-4D60-8EDE-41BBCF52A73A}" type="presParOf" srcId="{A372782B-2B18-47CF-8EAA-84ACB1ED5F68}" destId="{50BFEAEF-44DB-4A70-BA3F-49334F478930}" srcOrd="0" destOrd="0" presId="urn:microsoft.com/office/officeart/2018/2/layout/IconVerticalSolidList"/>
    <dgm:cxn modelId="{FCC61CE4-E7EE-40EC-B0B0-FEC9435C6631}" type="presParOf" srcId="{A372782B-2B18-47CF-8EAA-84ACB1ED5F68}" destId="{521B9EB0-7127-4B59-8458-B1E07B71D742}" srcOrd="1" destOrd="0" presId="urn:microsoft.com/office/officeart/2018/2/layout/IconVerticalSolidList"/>
    <dgm:cxn modelId="{28F3C39C-2C86-44C4-B13E-1173B57AC87B}" type="presParOf" srcId="{A372782B-2B18-47CF-8EAA-84ACB1ED5F68}" destId="{640C579C-82AF-4C9C-83AD-A392F6E9E267}" srcOrd="2" destOrd="0" presId="urn:microsoft.com/office/officeart/2018/2/layout/IconVerticalSolidList"/>
    <dgm:cxn modelId="{6336ED58-9B2B-44CE-9C9A-96B00E6DCACA}" type="presParOf" srcId="{A372782B-2B18-47CF-8EAA-84ACB1ED5F68}" destId="{D53F1C58-9623-42C5-B162-918F13E85B73}" srcOrd="3" destOrd="0" presId="urn:microsoft.com/office/officeart/2018/2/layout/IconVerticalSolidList"/>
    <dgm:cxn modelId="{C4835CC1-0A5C-4599-A276-E8964920ECD2}" type="presParOf" srcId="{CB58D935-8364-4802-8572-A1FBC92C7B29}" destId="{3884FFF0-A4B5-490E-B943-4E18161C8FB5}" srcOrd="5" destOrd="0" presId="urn:microsoft.com/office/officeart/2018/2/layout/IconVerticalSolidList"/>
    <dgm:cxn modelId="{9D2E8E42-390C-4597-B0DC-098C009CCCAE}" type="presParOf" srcId="{CB58D935-8364-4802-8572-A1FBC92C7B29}" destId="{A02F8DF1-EA8A-4B36-B8DE-6930A2E36EDE}" srcOrd="6" destOrd="0" presId="urn:microsoft.com/office/officeart/2018/2/layout/IconVerticalSolidList"/>
    <dgm:cxn modelId="{985CAEFE-6194-4228-A722-4F49285AB82A}" type="presParOf" srcId="{A02F8DF1-EA8A-4B36-B8DE-6930A2E36EDE}" destId="{5C1B9C3B-EE65-4AE9-A39B-C441F9727A10}" srcOrd="0" destOrd="0" presId="urn:microsoft.com/office/officeart/2018/2/layout/IconVerticalSolidList"/>
    <dgm:cxn modelId="{61D8ABE8-8057-4A81-9C5E-078B49FD95AD}" type="presParOf" srcId="{A02F8DF1-EA8A-4B36-B8DE-6930A2E36EDE}" destId="{BA4B71FF-D33A-4DC9-8EF2-B63A559F4A5F}" srcOrd="1" destOrd="0" presId="urn:microsoft.com/office/officeart/2018/2/layout/IconVerticalSolidList"/>
    <dgm:cxn modelId="{869C3F47-45AA-4680-AA61-CD88897BA52D}" type="presParOf" srcId="{A02F8DF1-EA8A-4B36-B8DE-6930A2E36EDE}" destId="{E120EDEE-7A66-455D-A631-8BF021A79C12}" srcOrd="2" destOrd="0" presId="urn:microsoft.com/office/officeart/2018/2/layout/IconVerticalSolidList"/>
    <dgm:cxn modelId="{47655305-EACD-4E0A-AE44-DC0217AF8A2D}" type="presParOf" srcId="{A02F8DF1-EA8A-4B36-B8DE-6930A2E36EDE}" destId="{AA2CB013-AA22-438E-B648-FA14A68DB6DE}" srcOrd="3" destOrd="0" presId="urn:microsoft.com/office/officeart/2018/2/layout/IconVerticalSolidList"/>
    <dgm:cxn modelId="{2095E4E8-EF54-4777-A2CD-0490C6915AB8}" type="presParOf" srcId="{CB58D935-8364-4802-8572-A1FBC92C7B29}" destId="{5C3BCCEE-03CD-4F3A-AFE7-C775DED5EFE5}" srcOrd="7" destOrd="0" presId="urn:microsoft.com/office/officeart/2018/2/layout/IconVerticalSolidList"/>
    <dgm:cxn modelId="{5E5D75CB-C66A-47D5-A8D3-3BCE15F53C85}" type="presParOf" srcId="{CB58D935-8364-4802-8572-A1FBC92C7B29}" destId="{27794A42-5C7F-49AF-A627-516BA5C03734}" srcOrd="8" destOrd="0" presId="urn:microsoft.com/office/officeart/2018/2/layout/IconVerticalSolidList"/>
    <dgm:cxn modelId="{995F5FD7-B03E-4DB1-80A7-CD17B776C588}" type="presParOf" srcId="{27794A42-5C7F-49AF-A627-516BA5C03734}" destId="{BA406F91-5BF6-4E1C-A76B-A38761815FCC}" srcOrd="0" destOrd="0" presId="urn:microsoft.com/office/officeart/2018/2/layout/IconVerticalSolidList"/>
    <dgm:cxn modelId="{C7567F35-593C-4B19-BE08-47CA9FD19C77}" type="presParOf" srcId="{27794A42-5C7F-49AF-A627-516BA5C03734}" destId="{8D33EDA2-3910-4590-97A2-70189C6B4FDE}" srcOrd="1" destOrd="0" presId="urn:microsoft.com/office/officeart/2018/2/layout/IconVerticalSolidList"/>
    <dgm:cxn modelId="{A0963F6F-7FB7-415F-8A0E-3A810346C1AC}" type="presParOf" srcId="{27794A42-5C7F-49AF-A627-516BA5C03734}" destId="{7CEE1D17-A34F-40B2-A744-8F4BF4C97FB6}" srcOrd="2" destOrd="0" presId="urn:microsoft.com/office/officeart/2018/2/layout/IconVerticalSolidList"/>
    <dgm:cxn modelId="{D26F31E3-C1DB-4B34-9CD6-3C606368104B}" type="presParOf" srcId="{27794A42-5C7F-49AF-A627-516BA5C03734}" destId="{004D206E-D23B-45AC-8A61-72937F8016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CF002-DD7B-4330-88E8-71B514911D5F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004460-A59C-49F0-BE5C-5A56EDA453C9}">
      <dsp:nvSpPr>
        <dsp:cNvPr id="0" name=""/>
        <dsp:cNvSpPr/>
      </dsp:nvSpPr>
      <dsp:spPr>
        <a:xfrm>
          <a:off x="274993" y="1426436"/>
          <a:ext cx="538654" cy="538654"/>
        </a:xfrm>
        <a:prstGeom prst="rect">
          <a:avLst/>
        </a:prstGeom>
        <a:gradFill rotWithShape="0">
          <a:gsLst>
            <a:gs pos="0">
              <a:schemeClr val="bg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bg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bg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84DE67-3570-4730-96BB-E6B8757BC5BD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i="0" kern="1200" baseline="0" dirty="0"/>
            <a:t>Murtunut lonkka on yleensä kivulias, erityisesti liikuteltaessa</a:t>
          </a:r>
          <a:endParaRPr lang="en-US" sz="1800" kern="1200" dirty="0"/>
        </a:p>
      </dsp:txBody>
      <dsp:txXfrm>
        <a:off x="1131174" y="4597"/>
        <a:ext cx="5382429" cy="979371"/>
      </dsp:txXfrm>
    </dsp:sp>
    <dsp:sp modelId="{BB7A16B1-B0C0-4100-A31F-00273A7FD7C2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888889-24A0-40DB-9B9F-AB990B096253}">
      <dsp:nvSpPr>
        <dsp:cNvPr id="0" name=""/>
        <dsp:cNvSpPr/>
      </dsp:nvSpPr>
      <dsp:spPr>
        <a:xfrm>
          <a:off x="363047" y="2583491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B1E729-843D-4E3D-9048-6C4DB71C4F28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i="0" kern="1200" baseline="0"/>
            <a:t>Dislokoituneissa (nivel pois paikaltaan) lonkkamurtumissa raaja on uloskierrossa ja se on lyhentynyt eikä sitä pysty liikuttamaan</a:t>
          </a:r>
          <a:endParaRPr lang="en-US" sz="1800" kern="1200"/>
        </a:p>
      </dsp:txBody>
      <dsp:txXfrm>
        <a:off x="1131174" y="1228812"/>
        <a:ext cx="5382429" cy="979371"/>
      </dsp:txXfrm>
    </dsp:sp>
    <dsp:sp modelId="{50BFEAEF-44DB-4A70-BA3F-49334F478930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1B9EB0-7127-4B59-8458-B1E07B71D742}">
      <dsp:nvSpPr>
        <dsp:cNvPr id="0" name=""/>
        <dsp:cNvSpPr/>
      </dsp:nvSpPr>
      <dsp:spPr>
        <a:xfrm>
          <a:off x="243094" y="1514438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3F1C58-9623-42C5-B162-918F13E85B73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Hyvä asentoinen murtuma ei ole niin kivulias, jalalle saattaa pystyä jopa varaamaan</a:t>
          </a:r>
          <a:endParaRPr lang="en-US" sz="1800" kern="1200"/>
        </a:p>
      </dsp:txBody>
      <dsp:txXfrm>
        <a:off x="1131174" y="2453027"/>
        <a:ext cx="5382429" cy="979371"/>
      </dsp:txXfrm>
    </dsp:sp>
    <dsp:sp modelId="{5C1B9C3B-EE65-4AE9-A39B-C441F9727A10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4B71FF-D33A-4DC9-8EF2-B63A559F4A5F}">
      <dsp:nvSpPr>
        <dsp:cNvPr id="0" name=""/>
        <dsp:cNvSpPr/>
      </dsp:nvSpPr>
      <dsp:spPr>
        <a:xfrm>
          <a:off x="170123" y="188291"/>
          <a:ext cx="538654" cy="5357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2CB013-AA22-438E-B648-FA14A68DB6DE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i="0" kern="1200" baseline="0" dirty="0"/>
            <a:t>Röntgen kuvaus: lantio edestä ja lonkan sivulta</a:t>
          </a:r>
          <a:endParaRPr lang="en-US" sz="1800" kern="1200" dirty="0"/>
        </a:p>
      </dsp:txBody>
      <dsp:txXfrm>
        <a:off x="1131174" y="3677241"/>
        <a:ext cx="5382429" cy="979371"/>
      </dsp:txXfrm>
    </dsp:sp>
    <dsp:sp modelId="{BA406F91-5BF6-4E1C-A76B-A38761815FCC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33EDA2-3910-4590-97A2-70189C6B4FDE}">
      <dsp:nvSpPr>
        <dsp:cNvPr id="0" name=""/>
        <dsp:cNvSpPr/>
      </dsp:nvSpPr>
      <dsp:spPr>
        <a:xfrm>
          <a:off x="285626" y="5067163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4D206E-D23B-45AC-8A61-72937F80165E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i="0" kern="1200" baseline="0"/>
            <a:t>Yleensä kirurginen- eli leikkaushoito</a:t>
          </a:r>
          <a:endParaRPr lang="en-US" sz="1800" kern="1200"/>
        </a:p>
      </dsp:txBody>
      <dsp:txXfrm>
        <a:off x="1131174" y="4901456"/>
        <a:ext cx="5382429" cy="97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77CCA-C7EF-47D6-85F9-9ED6D3523546}" type="datetimeFigureOut">
              <a:rPr lang="fi-FI" smtClean="0"/>
              <a:t>2.12.2020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6D92-8CCA-4A7D-A4D9-CC736A69A4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07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6945DA-A690-4607-AA12-33BAB3EDB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30D1D43-178B-46B5-A1EF-E50DD8F63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E92108-13B1-4F35-95D5-F11086E6F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6832-8E16-4CA1-85C1-A7C73D0FDA3A}" type="datetimeFigureOut">
              <a:rPr lang="fi-FI" smtClean="0"/>
              <a:t>2.12.2020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60DE5C-82C4-49C3-9182-E4D40E95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4D973-08DA-4AB4-89C0-2119C059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0985-601D-4A03-98AE-B305DC51C9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53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C2882-836A-4B19-BE3C-D0C15DFA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9E1CAA9-1796-4E70-907E-9A2E2B898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11ABDC-E6ED-485A-8131-45B0D003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6832-8E16-4CA1-85C1-A7C73D0FDA3A}" type="datetimeFigureOut">
              <a:rPr lang="fi-FI" smtClean="0"/>
              <a:t>2.12.2020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5FD6EC-5CE6-4B51-BD32-03903D3A4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FC3565-B42B-47D5-BECC-D7BBEECA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0985-601D-4A03-98AE-B305DC51C9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987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F52B9D3-5D21-4BB5-931F-4AF0D4C03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390A024-D219-436C-9AF4-F0182C029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F5EB3E-D5B8-4A2B-97E3-EFB6A11E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6832-8E16-4CA1-85C1-A7C73D0FDA3A}" type="datetimeFigureOut">
              <a:rPr lang="fi-FI" smtClean="0"/>
              <a:t>2.12.2020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C82CBC-93AF-43B4-9863-2C9A7557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2319B-DBDA-492E-A40C-857CF8F6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0985-601D-4A03-98AE-B305DC51C9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8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773E86-1B50-4EE4-9218-EA6C9A71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0B696-E50A-4FE8-9CCD-A005339D8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B30F0B-766E-4844-9DEA-421D9CD7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6832-8E16-4CA1-85C1-A7C73D0FDA3A}" type="datetimeFigureOut">
              <a:rPr lang="fi-FI" smtClean="0"/>
              <a:t>2.12.2020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FB969A-B276-4396-8B3F-840FBCAA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5A8ABB-3748-413F-A874-A0B9C3F7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0985-601D-4A03-98AE-B305DC51C9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677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698DA1-20F9-4CD0-AA38-57A8D87E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D9CE69D-474B-45EC-93C1-C1FD6CA86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F87D0A-B0FA-4D75-A1A5-E0210090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6832-8E16-4CA1-85C1-A7C73D0FDA3A}" type="datetimeFigureOut">
              <a:rPr lang="fi-FI" smtClean="0"/>
              <a:t>2.12.2020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0DB298-5B41-4D1C-A689-EEC7BC9F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761851-9428-4EB8-89D2-94946069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0985-601D-4A03-98AE-B305DC51C9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98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E0735B-3448-415C-BBD7-C555C151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0ED2F6-51BB-430C-B895-627237876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A7F6D2D-C3FB-4DDE-A81B-55C4B1318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6B33F3-BB91-4234-9E58-B959546D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6832-8E16-4CA1-85C1-A7C73D0FDA3A}" type="datetimeFigureOut">
              <a:rPr lang="fi-FI" smtClean="0"/>
              <a:t>2.12.2020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429C423-12FA-4023-888F-E0E61A72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01B879-3999-4F08-8746-DF653762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0985-601D-4A03-98AE-B305DC51C9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542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C20857-C8F9-4683-9396-DDA973E96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D5989A-20A7-4FB2-BADB-CC83CFB7F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1CD4C18-E87C-4746-B0BB-BD0338014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7FF3A15-4A3D-4286-8296-7C76528EF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2E47821-78B0-4075-9EBC-3D47F16AD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EF32B41-CF26-4483-A535-B275C61BC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6832-8E16-4CA1-85C1-A7C73D0FDA3A}" type="datetimeFigureOut">
              <a:rPr lang="fi-FI" smtClean="0"/>
              <a:t>2.12.2020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03837CD-98E3-42FC-B8AD-7518BB629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B067177-1A77-412D-A2AD-A35601FB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0985-601D-4A03-98AE-B305DC51C9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017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91D759-D6A9-441F-B017-316B4263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5AF6335-8827-415A-A908-E0BDBF6AF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6832-8E16-4CA1-85C1-A7C73D0FDA3A}" type="datetimeFigureOut">
              <a:rPr lang="fi-FI" smtClean="0"/>
              <a:t>2.12.2020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FBCE071-C3AE-4C09-8E56-33D4564C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87F84AA-8673-4531-9FC5-64BEB160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0985-601D-4A03-98AE-B305DC51C9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903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AAA3F76-4BBC-443B-9A0A-05CCBA82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6832-8E16-4CA1-85C1-A7C73D0FDA3A}" type="datetimeFigureOut">
              <a:rPr lang="fi-FI" smtClean="0"/>
              <a:t>2.12.2020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1229A12-6CD6-4D21-85F1-A888CCA7F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DFC3FC-86EC-4DC8-AD69-DAFE36CD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0985-601D-4A03-98AE-B305DC51C9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30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52133E-C17E-45AB-9B3E-923FA548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879184-D1FF-424F-A88C-3805369E2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5D3FE2-6647-42F4-AE50-CB29A5E55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9E3334-DD3F-45CF-A063-26DCEBAB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6832-8E16-4CA1-85C1-A7C73D0FDA3A}" type="datetimeFigureOut">
              <a:rPr lang="fi-FI" smtClean="0"/>
              <a:t>2.12.2020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6119685-9F02-42B4-AD2C-C327371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6467104-CB62-47BE-84A2-DD219D9E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0985-601D-4A03-98AE-B305DC51C9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488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409F8E-4CAB-4895-BBA7-69872ECD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AFE7788-FB94-4B06-86A6-52494BEBC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2769D01-C386-403B-AF05-590FF6A20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FD9A1F-36D3-40E8-A6D8-D5FE7F6E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6832-8E16-4CA1-85C1-A7C73D0FDA3A}" type="datetimeFigureOut">
              <a:rPr lang="fi-FI" smtClean="0"/>
              <a:t>2.12.2020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67D9B74-8A83-480D-A83C-66DDF6C2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CEFD2B7-C420-43E1-9733-130DD28C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0985-601D-4A03-98AE-B305DC51C9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23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D8729BF-AABE-4CBA-AF83-198B8DAD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47C49E-0B3A-46D4-9D88-9BF7B8221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9960A3-24E7-45D8-BAF1-80B402C5A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16832-8E16-4CA1-85C1-A7C73D0FDA3A}" type="datetimeFigureOut">
              <a:rPr lang="fi-FI" smtClean="0"/>
              <a:t>2.12.2020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A6615E-739B-446C-82F6-869DCE0AB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D70300-6C9B-43F3-B3DE-88D5816F7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60985-601D-4A03-98AE-B305DC51C9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198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ypahoito.fi/" TargetMode="External"/><Relationship Id="rId2" Type="http://schemas.openxmlformats.org/officeDocument/2006/relationships/hyperlink" Target="http://www.tekonivel.f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uustoliitto.fi/hoitamattomuuden-hint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CF2B5E76-EB0A-4C94-88D3-5F41353F4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356" y="435935"/>
            <a:ext cx="11621387" cy="6188149"/>
          </a:xfrm>
        </p:spPr>
        <p:txBody>
          <a:bodyPr>
            <a:normAutofit/>
          </a:bodyPr>
          <a:lstStyle/>
          <a:p>
            <a:pPr algn="l"/>
            <a:r>
              <a:rPr lang="fi-FI" sz="2000" dirty="0"/>
              <a:t>Luukudos on osin tiheää, osin huokoista</a:t>
            </a:r>
          </a:p>
          <a:p>
            <a:pPr algn="l"/>
            <a:r>
              <a:rPr lang="fi-FI" sz="2000" dirty="0"/>
              <a:t>-tiivisluu (päät, pinta)</a:t>
            </a:r>
          </a:p>
          <a:p>
            <a:pPr algn="l"/>
            <a:r>
              <a:rPr lang="fi-FI" sz="2000" dirty="0"/>
              <a:t>-</a:t>
            </a:r>
            <a:r>
              <a:rPr lang="fi-FI" sz="2000" dirty="0" err="1"/>
              <a:t>hohkaluu</a:t>
            </a:r>
            <a:r>
              <a:rPr lang="fi-FI" sz="2000" dirty="0"/>
              <a:t> (ydin)</a:t>
            </a:r>
          </a:p>
          <a:p>
            <a:pPr algn="l"/>
            <a:r>
              <a:rPr lang="fi-FI" sz="2000" dirty="0"/>
              <a:t>Luukudos on elävää, se muodostuu soluista</a:t>
            </a:r>
          </a:p>
          <a:p>
            <a:pPr algn="l"/>
            <a:r>
              <a:rPr lang="fi-FI" sz="2000" dirty="0" err="1"/>
              <a:t>Osteoblastit</a:t>
            </a:r>
            <a:r>
              <a:rPr lang="fi-FI" sz="2000" dirty="0"/>
              <a:t> muodostavat luumassaa ja kypsyvät </a:t>
            </a:r>
            <a:r>
              <a:rPr lang="fi-FI" sz="2000" dirty="0" err="1"/>
              <a:t>osteosyyteiksi</a:t>
            </a:r>
            <a:r>
              <a:rPr lang="fi-FI" sz="2000" dirty="0"/>
              <a:t> eli luusoluiksi</a:t>
            </a:r>
          </a:p>
          <a:p>
            <a:pPr algn="l"/>
            <a:r>
              <a:rPr lang="fi-FI" sz="2000" dirty="0" err="1"/>
              <a:t>Osteoklastit</a:t>
            </a:r>
            <a:r>
              <a:rPr lang="fi-FI" sz="2000" dirty="0"/>
              <a:t> hajottavat luukudosta</a:t>
            </a:r>
          </a:p>
          <a:p>
            <a:pPr algn="l"/>
            <a:r>
              <a:rPr lang="fi-FI" sz="2000" dirty="0"/>
              <a:t>-näiden tekijöiden välillä tarkka tasapaino</a:t>
            </a:r>
          </a:p>
          <a:p>
            <a:pPr algn="l"/>
            <a:r>
              <a:rPr lang="fi-FI" sz="2000" dirty="0"/>
              <a:t>-kasvuvaiheessa vallitsee </a:t>
            </a:r>
            <a:r>
              <a:rPr lang="fi-FI" sz="2000" dirty="0" err="1"/>
              <a:t>osteoblastiaktiivisuus</a:t>
            </a:r>
            <a:endParaRPr lang="fi-FI" sz="2000" dirty="0"/>
          </a:p>
          <a:p>
            <a:pPr algn="l"/>
            <a:r>
              <a:rPr lang="fi-FI" sz="2000" dirty="0"/>
              <a:t>-myöhemmin luumassa uudistuu ~10% vuoden aikana</a:t>
            </a:r>
          </a:p>
          <a:p>
            <a:pPr algn="l"/>
            <a:r>
              <a:rPr lang="fi-FI" sz="2000" dirty="0"/>
              <a:t>-luiden kuormitus eli liikunta lisää </a:t>
            </a:r>
            <a:r>
              <a:rPr lang="fi-FI" sz="2000" dirty="0" err="1"/>
              <a:t>osteosyyttien</a:t>
            </a:r>
            <a:r>
              <a:rPr lang="fi-FI" sz="2000" dirty="0"/>
              <a:t> muodostumista</a:t>
            </a:r>
          </a:p>
          <a:p>
            <a:pPr algn="l"/>
            <a:r>
              <a:rPr lang="fi-FI" sz="2000" dirty="0"/>
              <a:t>(kalsium, d-vitamiini, liikunta)</a:t>
            </a:r>
          </a:p>
          <a:p>
            <a:pPr algn="l"/>
            <a:r>
              <a:rPr lang="fi-FI" sz="2000" dirty="0"/>
              <a:t>-</a:t>
            </a:r>
            <a:r>
              <a:rPr lang="fi-FI" sz="2000" dirty="0" err="1"/>
              <a:t>esim</a:t>
            </a:r>
            <a:r>
              <a:rPr lang="fi-FI" sz="2000" dirty="0"/>
              <a:t> niveltulehduksen välittäjäaineet kiihdyttävät luun hajoamista</a:t>
            </a:r>
          </a:p>
          <a:p>
            <a:pPr algn="l"/>
            <a:r>
              <a:rPr lang="fi-FI" sz="2000" dirty="0"/>
              <a:t> </a:t>
            </a:r>
            <a:endParaRPr lang="fi-FI" dirty="0"/>
          </a:p>
          <a:p>
            <a:pPr algn="l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0374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B7CE84-D45E-4E2E-8C0C-58B03395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1F7FCF2-09BC-49F2-91DD-699FF86AF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910" y="1245871"/>
            <a:ext cx="8983980" cy="4646136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6F3700-24BD-4F37-8430-D3B504AF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http://www.nivel.fi/uploads/pdf/tietoa_nivelista/materiaalipankki/artikkelit/niveltieto/lonkantekonivelet.pdf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220407-C214-4A8D-BE38-AF59F5AE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0985-601D-4A03-98AE-B305DC51C98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657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E495E41-6D50-465D-9C94-B15E79189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490" y="1165860"/>
            <a:ext cx="8492490" cy="4149884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C2511F-559E-401B-8376-3C4786D2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http://www.nivel.fi/uploads/pdf/tietoa_nivelista/materiaalipankki/artikkelit/niveltieto/lonkantekonivelet.pdf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050F4-A9B6-4A3C-ABD0-2FCBA5C9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0985-601D-4A03-98AE-B305DC51C98A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9238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4A045A-142B-472B-A2ED-3AA9DAAA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361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4636114-DC73-4DF0-A0C2-AF6C2383D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935A90-CE3C-451A-A658-E6D51CE8B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445770"/>
            <a:ext cx="9841230" cy="5269230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9CFFC62-6A7A-4084-836E-15786FE2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http://www.nivel.fi/tietoa-nivelista/tekonivelet/tekonivelkuvia.html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1BD118C-9EE5-4757-9A34-7D7E25C1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0985-601D-4A03-98AE-B305DC51C98A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227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54E75B-1D57-4E72-9F79-233EF1DA5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CFA917D-827A-488B-AAC9-B1FEAB482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890" y="617220"/>
            <a:ext cx="9784079" cy="5284311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EDBB80-7636-470C-8E20-2A868178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http://www.nivel.fi/tietoa-nivelista/tekonivelet/tekonivelkuvia.html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E7CECC-947D-4A85-A020-A0863B74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0985-601D-4A03-98AE-B305DC51C98A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823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5CA4C2-97CA-48B9-BE55-DB60BE24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10C586-36F8-488E-AD9D-6A7A8B65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http://www.nivel.fi/tietoa-nivelista/tekonivelet/tekonivelkuvia.html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FB4606-CEC7-4675-AC48-0AED025F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0985-601D-4A03-98AE-B305DC51C98A}" type="slidenum">
              <a:rPr lang="fi-FI" smtClean="0"/>
              <a:t>14</a:t>
            </a:fld>
            <a:endParaRPr lang="fi-FI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D810630A-CDA9-4607-B3A3-11179054E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740" y="365126"/>
            <a:ext cx="9772649" cy="55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8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3C244A-D4F0-4D58-868F-EDDC9141D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BF42A4-2797-4C2A-94EE-95831098A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>
                <a:hlinkClick r:id="rId2"/>
              </a:rPr>
              <a:t>www.tekonivel.fi</a:t>
            </a:r>
            <a:endParaRPr lang="fi-FI" sz="2400" dirty="0"/>
          </a:p>
          <a:p>
            <a:r>
              <a:rPr lang="fi-FI" sz="2400" dirty="0">
                <a:hlinkClick r:id="rId3"/>
              </a:rPr>
              <a:t>www.kaypahoito.fi</a:t>
            </a:r>
            <a:endParaRPr lang="fi-FI" sz="2400" dirty="0"/>
          </a:p>
          <a:p>
            <a:r>
              <a:rPr lang="fi-FI" sz="2400" dirty="0" err="1"/>
              <a:t>Bjålie</a:t>
            </a:r>
            <a:r>
              <a:rPr lang="fi-FI" sz="2400" dirty="0"/>
              <a:t>, J. </a:t>
            </a:r>
            <a:r>
              <a:rPr lang="fi-FI" sz="2400" dirty="0" err="1"/>
              <a:t>Haug</a:t>
            </a:r>
            <a:r>
              <a:rPr lang="fi-FI" sz="2400" dirty="0"/>
              <a:t>, E. Sand, O. </a:t>
            </a:r>
            <a:r>
              <a:rPr lang="fi-FI" sz="2400" dirty="0" err="1"/>
              <a:t>Sjaastad</a:t>
            </a:r>
            <a:r>
              <a:rPr lang="fi-FI" sz="2400" dirty="0"/>
              <a:t>, O. &amp; </a:t>
            </a:r>
            <a:r>
              <a:rPr lang="fi-FI" sz="2400" dirty="0" err="1"/>
              <a:t>Toverud</a:t>
            </a:r>
            <a:r>
              <a:rPr lang="fi-FI" sz="2400" dirty="0"/>
              <a:t>, K. 1999. Ihminen - Fysiologia ja anatomia. Helsinki: WSOY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426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ADFAF2-2BFD-460B-A539-D15E275A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44FB24-6941-4178-ABC6-338BC693B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Etsi luotettavista lähteistä tietoa ja lue:</a:t>
            </a:r>
          </a:p>
          <a:p>
            <a:r>
              <a:rPr lang="fi-FI" dirty="0"/>
              <a:t>Osteoporoosista yleisesti, sen syistä, hoidosta ja ennaltaehkäisystä</a:t>
            </a:r>
          </a:p>
          <a:p>
            <a:r>
              <a:rPr lang="fi-FI" dirty="0"/>
              <a:t>Minkälainen riski lonkkamurtuma on iäkkäälle ihmiselle?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38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092ED9-3A69-4696-B649-6D5AC7EC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Iäkkäiden tapaturmat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112138-F261-44E7-8F5B-CEA27E9FE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Millaisia tapaturmia? Kokemuksia!</a:t>
            </a:r>
          </a:p>
          <a:p>
            <a:r>
              <a:rPr lang="fi-FI" dirty="0"/>
              <a:t>Altisteet?</a:t>
            </a:r>
          </a:p>
          <a:p>
            <a:r>
              <a:rPr lang="fi-FI" dirty="0"/>
              <a:t>Ennaltaehkäisy?</a:t>
            </a:r>
          </a:p>
          <a:p>
            <a:r>
              <a:rPr lang="fi-FI" dirty="0"/>
              <a:t>Lonkkamurtumafaktaa: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hlinkClick r:id="rId2"/>
              </a:rPr>
              <a:t>https://luustoliitto.fi/hoitamattomuuden-hinta/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	https://luustoliitto.fi/tee-luustotesti/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Miten eiliset jumpat ehkäisevät osteoporoosia ja kaatumisia?</a:t>
            </a:r>
          </a:p>
          <a:p>
            <a:r>
              <a:rPr lang="fi-FI" dirty="0"/>
              <a:t>Monisteet</a:t>
            </a:r>
          </a:p>
          <a:p>
            <a:r>
              <a:rPr lang="fi-FI" dirty="0"/>
              <a:t>Ajatuksia?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040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1A3D87F-2BF0-4C87-AE9B-AB89FD3F4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fi-FI" sz="3700" dirty="0">
                <a:solidFill>
                  <a:srgbClr val="FFFFFF"/>
                </a:solidFill>
              </a:rPr>
              <a:t>Lonkkamurtuma</a:t>
            </a:r>
          </a:p>
        </p:txBody>
      </p:sp>
      <p:graphicFrame>
        <p:nvGraphicFramePr>
          <p:cNvPr id="22" name="Rectangle 1">
            <a:extLst>
              <a:ext uri="{FF2B5EF4-FFF2-40B4-BE49-F238E27FC236}">
                <a16:creationId xmlns:a16="http://schemas.microsoft.com/office/drawing/2014/main" id="{C6995EE0-A3E8-4069-8C25-9E7F141B7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68211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24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8139B77-8B5B-4E53-8943-9E4D9097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</a:rPr>
              <a:t>Lonkkamurtumat eli reisiluun yläosan murtumat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F39D84-4BCE-42CB-9398-C45CBC21C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fi-FI" sz="2000" dirty="0">
                <a:solidFill>
                  <a:schemeClr val="bg1"/>
                </a:solidFill>
              </a:rPr>
              <a:t>Reisiluun kaulan murtumat</a:t>
            </a:r>
          </a:p>
          <a:p>
            <a:pPr marL="342900" indent="-342900">
              <a:buAutoNum type="arabicPeriod"/>
            </a:pPr>
            <a:r>
              <a:rPr lang="fi-FI" sz="2000" dirty="0" err="1">
                <a:solidFill>
                  <a:schemeClr val="bg1"/>
                </a:solidFill>
              </a:rPr>
              <a:t>Trokantterimurtumat</a:t>
            </a:r>
            <a:r>
              <a:rPr lang="fi-FI" sz="2000" dirty="0">
                <a:solidFill>
                  <a:schemeClr val="bg1"/>
                </a:solidFill>
              </a:rPr>
              <a:t> (</a:t>
            </a:r>
            <a:r>
              <a:rPr lang="fi-FI" sz="2000" dirty="0" err="1">
                <a:solidFill>
                  <a:schemeClr val="bg1"/>
                </a:solidFill>
              </a:rPr>
              <a:t>sarvennoisen</a:t>
            </a:r>
            <a:r>
              <a:rPr lang="fi-FI" sz="200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fi-FI" sz="2000" dirty="0" err="1">
                <a:solidFill>
                  <a:schemeClr val="bg1"/>
                </a:solidFill>
              </a:rPr>
              <a:t>Petrokantteriset</a:t>
            </a:r>
            <a:r>
              <a:rPr lang="fi-FI" sz="2000" dirty="0">
                <a:solidFill>
                  <a:schemeClr val="bg1"/>
                </a:solidFill>
              </a:rPr>
              <a:t> (</a:t>
            </a:r>
            <a:r>
              <a:rPr lang="fi-FI" sz="2000" dirty="0" err="1">
                <a:solidFill>
                  <a:schemeClr val="bg1"/>
                </a:solidFill>
              </a:rPr>
              <a:t>sarvennoisen</a:t>
            </a:r>
            <a:r>
              <a:rPr lang="fi-FI" sz="2000" dirty="0">
                <a:solidFill>
                  <a:schemeClr val="bg1"/>
                </a:solidFill>
              </a:rPr>
              <a:t> kautta kulkeva)</a:t>
            </a:r>
          </a:p>
          <a:p>
            <a:pPr marL="342900" indent="-342900">
              <a:buAutoNum type="arabicPeriod"/>
            </a:pPr>
            <a:r>
              <a:rPr lang="fi-FI" sz="2000" dirty="0" err="1">
                <a:solidFill>
                  <a:schemeClr val="bg1"/>
                </a:solidFill>
              </a:rPr>
              <a:t>Subtrokantteriset</a:t>
            </a:r>
            <a:r>
              <a:rPr lang="fi-FI" sz="2000" dirty="0">
                <a:solidFill>
                  <a:schemeClr val="bg1"/>
                </a:solidFill>
              </a:rPr>
              <a:t> (murtuma tai osa siitä kulkee </a:t>
            </a:r>
            <a:r>
              <a:rPr lang="fi-FI" sz="2000" dirty="0" err="1">
                <a:solidFill>
                  <a:schemeClr val="bg1"/>
                </a:solidFill>
              </a:rPr>
              <a:t>sarvennoisalueen</a:t>
            </a:r>
            <a:r>
              <a:rPr lang="fi-FI" sz="2000" dirty="0">
                <a:solidFill>
                  <a:schemeClr val="bg1"/>
                </a:solidFill>
              </a:rPr>
              <a:t> alapuolella pienestä </a:t>
            </a:r>
            <a:r>
              <a:rPr lang="fi-FI" sz="2000" dirty="0" err="1">
                <a:solidFill>
                  <a:schemeClr val="bg1"/>
                </a:solidFill>
              </a:rPr>
              <a:t>sarvennoisesta</a:t>
            </a:r>
            <a:r>
              <a:rPr lang="fi-FI" sz="2000" dirty="0">
                <a:solidFill>
                  <a:schemeClr val="bg1"/>
                </a:solidFill>
              </a:rPr>
              <a:t>  5cm </a:t>
            </a:r>
            <a:r>
              <a:rPr lang="fi-FI" sz="2000" dirty="0" err="1">
                <a:solidFill>
                  <a:schemeClr val="bg1"/>
                </a:solidFill>
              </a:rPr>
              <a:t>distaalisuuntaan</a:t>
            </a:r>
            <a:r>
              <a:rPr lang="fi-FI" sz="2000" dirty="0">
                <a:solidFill>
                  <a:schemeClr val="bg1"/>
                </a:solidFill>
              </a:rPr>
              <a:t>)</a:t>
            </a:r>
          </a:p>
          <a:p>
            <a:endParaRPr lang="fi-FI" sz="1600" dirty="0">
              <a:solidFill>
                <a:schemeClr val="bg1"/>
              </a:solidFill>
            </a:endParaRPr>
          </a:p>
          <a:p>
            <a:endParaRPr lang="fi-FI" sz="1600" dirty="0">
              <a:solidFill>
                <a:schemeClr val="bg1"/>
              </a:solidFill>
            </a:endParaRPr>
          </a:p>
          <a:p>
            <a:endParaRPr lang="fi-FI" sz="1600" dirty="0">
              <a:solidFill>
                <a:schemeClr val="bg1"/>
              </a:solidFill>
            </a:endParaRPr>
          </a:p>
          <a:p>
            <a:endParaRPr lang="fi-FI" sz="1600" dirty="0">
              <a:solidFill>
                <a:schemeClr val="bg1"/>
              </a:solidFill>
            </a:endParaRPr>
          </a:p>
          <a:p>
            <a:endParaRPr lang="fi-FI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1600" dirty="0">
              <a:solidFill>
                <a:schemeClr val="bg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B2027B2-071D-48C8-9911-947575845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574" y="643467"/>
            <a:ext cx="5383147" cy="567631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62746FB-798C-4D91-8D23-EA3E8AC1E199}"/>
              </a:ext>
            </a:extLst>
          </p:cNvPr>
          <p:cNvSpPr txBox="1"/>
          <p:nvPr/>
        </p:nvSpPr>
        <p:spPr>
          <a:xfrm>
            <a:off x="6753225" y="6134100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Käypähoito.fi</a:t>
            </a:r>
          </a:p>
        </p:txBody>
      </p:sp>
    </p:spTree>
    <p:extLst>
      <p:ext uri="{BB962C8B-B14F-4D97-AF65-F5344CB8AC3E}">
        <p14:creationId xmlns:p14="http://schemas.microsoft.com/office/powerpoint/2010/main" val="9279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B1A0DC-61B4-497B-8655-C761C59F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Trokanteeriset murtumat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C485DD6-0E95-4A8B-9D4A-74330D22D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9601" y="492573"/>
            <a:ext cx="5821986" cy="5880796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9A61626C-0775-4224-A9D7-FCE175C988F8}"/>
              </a:ext>
            </a:extLst>
          </p:cNvPr>
          <p:cNvSpPr txBox="1"/>
          <p:nvPr/>
        </p:nvSpPr>
        <p:spPr>
          <a:xfrm>
            <a:off x="6915150" y="6373369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Käypähoito.fi</a:t>
            </a:r>
          </a:p>
        </p:txBody>
      </p:sp>
    </p:spTree>
    <p:extLst>
      <p:ext uri="{BB962C8B-B14F-4D97-AF65-F5344CB8AC3E}">
        <p14:creationId xmlns:p14="http://schemas.microsoft.com/office/powerpoint/2010/main" val="311650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C5D06A-5F53-4379-8CEB-F308F25D8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E865BD-F90A-43A1-96B3-D8D89DCBD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 lnSpcReduction="10000"/>
          </a:bodyPr>
          <a:lstStyle/>
          <a:p>
            <a:r>
              <a:rPr lang="fi-FI" sz="2400" dirty="0">
                <a:solidFill>
                  <a:srgbClr val="000000"/>
                </a:solidFill>
              </a:rPr>
              <a:t>Hyvä kivunhoito ja arviointi kaikissa vaiheissa (</a:t>
            </a:r>
            <a:r>
              <a:rPr lang="fi-FI" sz="2400" dirty="0" err="1">
                <a:solidFill>
                  <a:srgbClr val="000000"/>
                </a:solidFill>
              </a:rPr>
              <a:t>i.v</a:t>
            </a:r>
            <a:r>
              <a:rPr lang="fi-FI" sz="2400" dirty="0">
                <a:solidFill>
                  <a:srgbClr val="000000"/>
                </a:solidFill>
              </a:rPr>
              <a:t>., </a:t>
            </a:r>
            <a:r>
              <a:rPr lang="fi-FI" sz="2400" dirty="0" err="1">
                <a:solidFill>
                  <a:srgbClr val="000000"/>
                </a:solidFill>
              </a:rPr>
              <a:t>p.o</a:t>
            </a:r>
            <a:r>
              <a:rPr lang="fi-FI" sz="2400" dirty="0">
                <a:solidFill>
                  <a:srgbClr val="000000"/>
                </a:solidFill>
              </a:rPr>
              <a:t>., puudutukset, asennot, etc.)</a:t>
            </a:r>
          </a:p>
          <a:p>
            <a:r>
              <a:rPr lang="fi-FI" sz="2400" dirty="0">
                <a:solidFill>
                  <a:srgbClr val="000000"/>
                </a:solidFill>
              </a:rPr>
              <a:t>Riskit: muut sairaudet ja yleistila, laskimotukokset, virtsatieinfektio, haavainfektio, yleiskunnon lasku, keuhkokuume, ummetus, kivun aiheuttama sekavuus tai delirium, etc.)</a:t>
            </a:r>
          </a:p>
          <a:p>
            <a:r>
              <a:rPr lang="fi-FI" sz="2400" dirty="0">
                <a:solidFill>
                  <a:srgbClr val="000000"/>
                </a:solidFill>
              </a:rPr>
              <a:t>Kirurginen hoito nukutuksessa tai puudutuksessa </a:t>
            </a:r>
          </a:p>
          <a:p>
            <a:endParaRPr lang="fi-FI" sz="2000" dirty="0">
              <a:solidFill>
                <a:srgbClr val="000000"/>
              </a:solidFill>
            </a:endParaRPr>
          </a:p>
          <a:p>
            <a:endParaRPr lang="fi-FI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 sz="2000" dirty="0">
              <a:solidFill>
                <a:srgbClr val="000000"/>
              </a:solidFill>
            </a:endParaRPr>
          </a:p>
          <a:p>
            <a:endParaRPr lang="fi-FI" sz="2000" dirty="0">
              <a:solidFill>
                <a:srgbClr val="000000"/>
              </a:solidFill>
            </a:endParaRPr>
          </a:p>
          <a:p>
            <a:endParaRPr lang="fi-FI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6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ACE47F-D563-422A-ADB9-FF61619E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fi-FI"/>
              <a:t>Leikkaus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AD937F-16E4-424D-BBCE-7358E2B7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408833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i-FI" sz="2200" dirty="0"/>
              <a:t>Reisiluun kaulan </a:t>
            </a:r>
            <a:r>
              <a:rPr lang="fi-FI" sz="2200" dirty="0" err="1"/>
              <a:t>dislokoitumattoman</a:t>
            </a:r>
            <a:r>
              <a:rPr lang="fi-FI" sz="2200" dirty="0"/>
              <a:t> murtuman hoito</a:t>
            </a:r>
          </a:p>
          <a:p>
            <a:r>
              <a:rPr lang="fi-FI" sz="2200" dirty="0"/>
              <a:t>osatekonivel ja ruuvifiksaatio eli </a:t>
            </a:r>
            <a:r>
              <a:rPr lang="fi-FI" sz="2200" dirty="0" err="1"/>
              <a:t>osteosynteesi</a:t>
            </a:r>
            <a:r>
              <a:rPr lang="fi-FI" sz="2200" dirty="0"/>
              <a:t> (kun luun laatu hyvä), sallivat varhaisen mobilisaation ja varauksen täydellä painolla</a:t>
            </a:r>
          </a:p>
          <a:p>
            <a:pPr marL="0" indent="0">
              <a:buNone/>
            </a:pPr>
            <a:r>
              <a:rPr lang="fi-FI" sz="2200" dirty="0" err="1"/>
              <a:t>Dislokoituneen</a:t>
            </a:r>
            <a:r>
              <a:rPr lang="fi-FI" sz="2200" dirty="0"/>
              <a:t> pienienergiaisen reisiluun kaulan murtuman hoito</a:t>
            </a:r>
          </a:p>
          <a:p>
            <a:r>
              <a:rPr lang="fi-FI" sz="2200" dirty="0"/>
              <a:t>osatekonivel, </a:t>
            </a:r>
            <a:r>
              <a:rPr lang="fi-FI" sz="2200" dirty="0" err="1"/>
              <a:t>osteosynteesi</a:t>
            </a:r>
            <a:r>
              <a:rPr lang="fi-FI" sz="2200" dirty="0"/>
              <a:t> tai kokonivel</a:t>
            </a:r>
          </a:p>
          <a:p>
            <a:pPr marL="0" indent="0">
              <a:buNone/>
            </a:pPr>
            <a:r>
              <a:rPr lang="fi-FI" sz="2200" dirty="0" err="1"/>
              <a:t>Trokanteerisen</a:t>
            </a:r>
            <a:r>
              <a:rPr lang="fi-FI" sz="2200" dirty="0"/>
              <a:t> murtuman leikkaushoito</a:t>
            </a:r>
          </a:p>
          <a:p>
            <a:r>
              <a:rPr lang="fi-FI" sz="2200" dirty="0"/>
              <a:t>Liukuruuvi tai ydinnaula</a:t>
            </a:r>
          </a:p>
          <a:p>
            <a:pPr marL="0" indent="0">
              <a:buNone/>
            </a:pPr>
            <a:r>
              <a:rPr lang="fi-FI" sz="2200" dirty="0" err="1"/>
              <a:t>Subtrokanteerisen</a:t>
            </a:r>
            <a:r>
              <a:rPr lang="fi-FI" sz="2200" dirty="0"/>
              <a:t> murtuman leikkaushoito</a:t>
            </a:r>
          </a:p>
          <a:p>
            <a:r>
              <a:rPr lang="fi-FI" sz="2200" dirty="0"/>
              <a:t>Ydinnaula</a:t>
            </a:r>
          </a:p>
          <a:p>
            <a:pPr marL="0" indent="0">
              <a:buNone/>
            </a:pPr>
            <a:endParaRPr lang="fi-FI" sz="1700" dirty="0"/>
          </a:p>
          <a:p>
            <a:endParaRPr lang="fi-FI" sz="1700" dirty="0"/>
          </a:p>
          <a:p>
            <a:endParaRPr lang="fi-FI" sz="1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D30BDD-1461-4A7D-91CA-F19276022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9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920D1E-D12A-4109-B10A-E3AA7A6C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A044E89-2467-494F-9F29-E45FDAFFD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340" y="1143000"/>
            <a:ext cx="7852410" cy="441086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9852CA-2702-494B-8F5C-5BE35D5A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http://www.nivel.fi/uploads/pdf/tietoa_nivelista/materiaalipankki/artikkelit/niveltieto/lonkantekonivelet.pdf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7CAC76-88F0-43D6-918F-D39664D3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0985-601D-4A03-98AE-B305DC51C98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0782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510</Words>
  <Application>Microsoft Office PowerPoint</Application>
  <PresentationFormat>Laajakuva</PresentationFormat>
  <Paragraphs>79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PowerPoint-esitys</vt:lpstr>
      <vt:lpstr>Tehtävä</vt:lpstr>
      <vt:lpstr>Iäkkäiden tapaturmat</vt:lpstr>
      <vt:lpstr>Lonkkamurtuma</vt:lpstr>
      <vt:lpstr>Lonkkamurtumat eli reisiluun yläosan murtumat</vt:lpstr>
      <vt:lpstr>Trokanteeriset murtumat</vt:lpstr>
      <vt:lpstr>PowerPoint-esitys</vt:lpstr>
      <vt:lpstr>Leikkaus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Lähteet: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OMISTAJA</dc:creator>
  <cp:lastModifiedBy>Kortesluoma Heini</cp:lastModifiedBy>
  <cp:revision>7</cp:revision>
  <dcterms:created xsi:type="dcterms:W3CDTF">2019-03-01T08:07:13Z</dcterms:created>
  <dcterms:modified xsi:type="dcterms:W3CDTF">2020-12-02T11:47:16Z</dcterms:modified>
</cp:coreProperties>
</file>