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59" r:id="rId8"/>
    <p:sldId id="266" r:id="rId9"/>
    <p:sldId id="267" r:id="rId10"/>
    <p:sldId id="260" r:id="rId11"/>
    <p:sldId id="261" r:id="rId12"/>
    <p:sldId id="262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E43460C4-F17A-459F-AE85-DF7B451FFD78}">
          <p14:sldIdLst>
            <p14:sldId id="256"/>
            <p14:sldId id="257"/>
            <p14:sldId id="258"/>
            <p14:sldId id="263"/>
            <p14:sldId id="264"/>
            <p14:sldId id="265"/>
          </p14:sldIdLst>
        </p14:section>
        <p14:section name="Nimetön osa" id="{B7484412-09B1-4E26-B8E3-FDE2488BF746}">
          <p14:sldIdLst>
            <p14:sldId id="259"/>
            <p14:sldId id="266"/>
            <p14:sldId id="267"/>
            <p14:sldId id="260"/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4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rtesluoma Heini" userId="4234571c-b7cd-47c6-a303-ef84332fa121" providerId="ADAL" clId="{77E5B3B5-ABBC-475F-8F55-7863B8288EE1}"/>
    <pc:docChg chg="modSld">
      <pc:chgData name="Kortesluoma Heini" userId="4234571c-b7cd-47c6-a303-ef84332fa121" providerId="ADAL" clId="{77E5B3B5-ABBC-475F-8F55-7863B8288EE1}" dt="2020-12-03T06:21:52.024" v="68" actId="20577"/>
      <pc:docMkLst>
        <pc:docMk/>
      </pc:docMkLst>
      <pc:sldChg chg="modSp mod">
        <pc:chgData name="Kortesluoma Heini" userId="4234571c-b7cd-47c6-a303-ef84332fa121" providerId="ADAL" clId="{77E5B3B5-ABBC-475F-8F55-7863B8288EE1}" dt="2020-12-01T18:57:28.630" v="0" actId="20577"/>
        <pc:sldMkLst>
          <pc:docMk/>
          <pc:sldMk cId="3006071725" sldId="256"/>
        </pc:sldMkLst>
        <pc:spChg chg="mod">
          <ac:chgData name="Kortesluoma Heini" userId="4234571c-b7cd-47c6-a303-ef84332fa121" providerId="ADAL" clId="{77E5B3B5-ABBC-475F-8F55-7863B8288EE1}" dt="2020-12-01T18:57:28.630" v="0" actId="20577"/>
          <ac:spMkLst>
            <pc:docMk/>
            <pc:sldMk cId="3006071725" sldId="256"/>
            <ac:spMk id="3" creationId="{E46ABDCB-9D86-4C84-A093-120E0F9D532C}"/>
          </ac:spMkLst>
        </pc:spChg>
      </pc:sldChg>
      <pc:sldChg chg="modSp mod">
        <pc:chgData name="Kortesluoma Heini" userId="4234571c-b7cd-47c6-a303-ef84332fa121" providerId="ADAL" clId="{77E5B3B5-ABBC-475F-8F55-7863B8288EE1}" dt="2020-12-03T06:21:52.024" v="68" actId="20577"/>
        <pc:sldMkLst>
          <pc:docMk/>
          <pc:sldMk cId="3541236629" sldId="259"/>
        </pc:sldMkLst>
        <pc:spChg chg="mod">
          <ac:chgData name="Kortesluoma Heini" userId="4234571c-b7cd-47c6-a303-ef84332fa121" providerId="ADAL" clId="{77E5B3B5-ABBC-475F-8F55-7863B8288EE1}" dt="2020-12-03T06:21:52.024" v="68" actId="20577"/>
          <ac:spMkLst>
            <pc:docMk/>
            <pc:sldMk cId="3541236629" sldId="259"/>
            <ac:spMk id="3" creationId="{DDC7E8B9-B156-462C-81C3-760AA5964051}"/>
          </ac:spMkLst>
        </pc:spChg>
      </pc:sldChg>
      <pc:sldChg chg="modSp mod">
        <pc:chgData name="Kortesluoma Heini" userId="4234571c-b7cd-47c6-a303-ef84332fa121" providerId="ADAL" clId="{77E5B3B5-ABBC-475F-8F55-7863B8288EE1}" dt="2020-12-02T11:31:32.570" v="4" actId="20577"/>
        <pc:sldMkLst>
          <pc:docMk/>
          <pc:sldMk cId="1140377018" sldId="263"/>
        </pc:sldMkLst>
        <pc:spChg chg="mod">
          <ac:chgData name="Kortesluoma Heini" userId="4234571c-b7cd-47c6-a303-ef84332fa121" providerId="ADAL" clId="{77E5B3B5-ABBC-475F-8F55-7863B8288EE1}" dt="2020-12-02T11:31:32.570" v="4" actId="20577"/>
          <ac:spMkLst>
            <pc:docMk/>
            <pc:sldMk cId="1140377018" sldId="263"/>
            <ac:spMk id="3" creationId="{3C7DA47A-54D8-40D4-B01D-690856FD685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FED807-5772-4041-9FE6-4B28C20BC2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BC5846D-04E0-4A4E-A1C0-EE53466A6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3CA7D3E-17D7-4EF7-955F-300C7564C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4949-A324-4841-B567-820BE66001FE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96A6C7A-9284-4BF8-8796-601CB46CD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5B04D1E-52C7-467E-8A2F-96E82826D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9984-475C-4F45-9CBE-DA22776002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7930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0E89A6-AD79-4375-8D3A-7491C7A08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8AADDEA-3A21-4548-B286-E61857A3F1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BFF2DBB-46DF-440A-BC9E-EADC57BA4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4949-A324-4841-B567-820BE66001FE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B0CEA40-0919-40D3-BD46-DC230DEFE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D16C42E-F7F1-4491-970D-4562B2039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9984-475C-4F45-9CBE-DA22776002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9563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EAA3EB9-5781-4609-95CD-5A733EC166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8ADFA3A-672E-44AE-897B-C9AA0FF30A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119DBC-1EEF-420E-81A9-AE8D06E9C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4949-A324-4841-B567-820BE66001FE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6535316-4163-4B5F-AC72-17505B4B5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A8C8F26-32BD-411C-92E8-3AC124E98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9984-475C-4F45-9CBE-DA22776002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6394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C4B314-A75A-466A-BBAA-D61EEA4BF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C15E9A-7CE8-482C-974D-98196D0F2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93C62E2-C306-48CA-B2C9-D78F2F4C4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4949-A324-4841-B567-820BE66001FE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98B6481-AA41-461E-8C3D-C76B61DE9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17EDD91-4E9F-4518-872A-9366A1E47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9984-475C-4F45-9CBE-DA22776002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5691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254744-DD84-4543-A613-D987CD293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A1D7792-30C1-457A-8595-B243108BB7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489784E-8339-4E87-A52A-9B120400E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4949-A324-4841-B567-820BE66001FE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A725246-7BF9-4A2E-99C0-37D9BC04B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7C8F77B-6414-4637-9466-520A38781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9984-475C-4F45-9CBE-DA22776002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7072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BC1AA7-AE33-4A3A-B7CA-6B8BA4EB5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0C0753-E528-4C8A-A470-B8479F77AD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A68E9CA-2BB6-4831-BC9D-726515E94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3CF3630-423C-44F2-A91F-860B6093C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4949-A324-4841-B567-820BE66001FE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1A91936-37C6-4263-B442-E0ED05FFB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7CBF6AB-EB44-4677-95D6-AB838A1F7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9984-475C-4F45-9CBE-DA22776002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921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ADFB42-AAF7-4B2C-A083-BBD47E919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716E2EC-923D-4D48-8F98-0A597D1988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AA0635A-BAC9-4533-9F4F-60ABD051DD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C932655-B708-4CED-9CCE-4D9BB3185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B95B7BD-4403-4C07-92B5-1D35E75019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8025DBE-2630-4FED-99CA-07AFD2B32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4949-A324-4841-B567-820BE66001FE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C70A1F3-E8AE-48E0-8114-C8378DDE8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40F3DA9-9FFA-474F-9E01-1239D0B8B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9984-475C-4F45-9CBE-DA22776002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9960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31C230-C624-4D20-9FC1-710C48F85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AAE2296-7901-457D-A308-ADB71BB56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4949-A324-4841-B567-820BE66001FE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556AAA0-AB26-452E-9B3A-E74F8A38F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AF9D9B6-8B56-45AD-9D9C-E07993B01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9984-475C-4F45-9CBE-DA22776002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2681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E8BF319-B08B-41FB-95F7-D846BAD55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4949-A324-4841-B567-820BE66001FE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5E3D087-0E71-4B99-A96C-CAA89FD30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E5013E5-2D4D-4584-9E8C-497BD23BF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9984-475C-4F45-9CBE-DA22776002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8031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00167D-0C43-4D1F-868A-FBA3A07ED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393940-42A1-4EC0-9EE3-07A66C7207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F1C1262-69F7-496A-B714-F74475E05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AE9F2BB-06F5-40EB-B76D-49B372E49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4949-A324-4841-B567-820BE66001FE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099FA68-350D-4093-9C4F-D25AD3A7D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1E272E7-9B1E-4D95-897E-EBB128383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9984-475C-4F45-9CBE-DA22776002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3211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E3E139-240C-4A20-AF60-4A9F9C7EA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E1AD500-8EB6-45E1-BBA4-04114DA149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D473594-DBBB-45D0-B7B8-E2060C1B4D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C725928-A664-4111-95FC-C868F0BDB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4949-A324-4841-B567-820BE66001FE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C75BBAC-E92E-4C60-BF2B-A03C471F2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EE8B393-B203-4DDA-80C7-29B9D35DE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9984-475C-4F45-9CBE-DA22776002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206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237D1E1-1E66-4194-A1F2-971EAD661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8FCD22E-4DC6-474E-8095-48B585F32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3AD4855-7ABB-486D-8418-96CC94FBCD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84949-A324-4841-B567-820BE66001FE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99ECC19-56A8-414A-8DD2-2962E64185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E66BB2-C171-479A-A7E8-3506F10E19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29984-475C-4F45-9CBE-DA22776002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6201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onkankuntoutus.fi/?cat=24&amp;lang=f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tl.fi/tyoymparisto/ergonomian-tietopankki/potilaan-hoitaminen/potilassiirrot/potilaan-siirtymisen-ergonominen-avustaminen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895CC2-7EAB-42A2-B7AB-627FA83CC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0800000" flipV="1">
            <a:off x="1524000" y="847493"/>
            <a:ext cx="9144000" cy="274870"/>
          </a:xfrm>
        </p:spPr>
        <p:txBody>
          <a:bodyPr>
            <a:normAutofit fontScale="90000"/>
          </a:bodyPr>
          <a:lstStyle/>
          <a:p>
            <a:r>
              <a:rPr lang="fi-FI" dirty="0"/>
              <a:t>Lonkkamurtuman hoito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46ABDCB-9D86-4C84-A093-120E0F9D53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51102"/>
            <a:ext cx="9144000" cy="4382430"/>
          </a:xfrm>
        </p:spPr>
        <p:txBody>
          <a:bodyPr/>
          <a:lstStyle/>
          <a:p>
            <a:pPr algn="l"/>
            <a:r>
              <a:rPr lang="fi-FI" dirty="0"/>
              <a:t>Reisiluun kaulan </a:t>
            </a:r>
            <a:r>
              <a:rPr lang="fi-FI" dirty="0" err="1"/>
              <a:t>dislokoitumaton</a:t>
            </a:r>
            <a:r>
              <a:rPr lang="fi-FI" dirty="0"/>
              <a:t> murtuma hoidetaan yleensä </a:t>
            </a:r>
            <a:r>
              <a:rPr lang="fi-FI" dirty="0" err="1"/>
              <a:t>osteosynteesillä</a:t>
            </a:r>
            <a:r>
              <a:rPr lang="fi-FI" dirty="0"/>
              <a:t> eli murtuman korjaaminen kanyloiduilla ruuveilla</a:t>
            </a:r>
            <a:r>
              <a:rPr lang="fi-FI"/>
              <a:t>, ydinnauloilla tai </a:t>
            </a:r>
            <a:r>
              <a:rPr lang="fi-FI" dirty="0"/>
              <a:t>levy-liukuruuvi-yhdistelmällä</a:t>
            </a:r>
          </a:p>
          <a:p>
            <a:pPr algn="l"/>
            <a:r>
              <a:rPr lang="fi-FI" dirty="0"/>
              <a:t>Reisiluun kaulan </a:t>
            </a:r>
            <a:r>
              <a:rPr lang="fi-FI" dirty="0" err="1"/>
              <a:t>dislokoitunut</a:t>
            </a:r>
            <a:r>
              <a:rPr lang="fi-FI" dirty="0"/>
              <a:t> murtuma hoidetaan yleensä sementtikiinnitteisellä puoliproteesilla eli reisiluun pään tilalle asetetaan puolitekonivel</a:t>
            </a:r>
          </a:p>
          <a:p>
            <a:pPr algn="l"/>
            <a:r>
              <a:rPr lang="fi-FI" dirty="0"/>
              <a:t>Kokoproteesileikkauksessa voidaan komponentin kiinnitykseen käyttää luusementtiä (pääsääntöisesti iäkkäät), sementittömässä kiinnityksessä luu kasvaa suoraan  proteesin ympärille</a:t>
            </a:r>
          </a:p>
          <a:p>
            <a:pPr algn="l"/>
            <a:endParaRPr lang="fi-FI" dirty="0"/>
          </a:p>
          <a:p>
            <a:pPr algn="l"/>
            <a:endParaRPr lang="fi-FI" dirty="0"/>
          </a:p>
          <a:p>
            <a:pPr algn="l"/>
            <a:endParaRPr lang="fi-FI" dirty="0"/>
          </a:p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06071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87E6C9-D9D1-4E65-B306-726158319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i-FI" dirty="0"/>
              <a:t>Leikkauksen jälkeisen harjoittelun tavoitteet?</a:t>
            </a:r>
          </a:p>
        </p:txBody>
      </p:sp>
    </p:spTree>
    <p:extLst>
      <p:ext uri="{BB962C8B-B14F-4D97-AF65-F5344CB8AC3E}">
        <p14:creationId xmlns:p14="http://schemas.microsoft.com/office/powerpoint/2010/main" val="3168413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D7609A-DC60-47CC-B090-F954C13C5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98E6C8-DAAA-4852-9DBA-84D7F4000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vilkastutetaan verenkiertoa, aktivoidaan lihaksia ja palautetaan lonkan liikkuvuutta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Kävelyn biomekaniikka: lihasten aktivoituminen, nivelten liike</a:t>
            </a:r>
          </a:p>
          <a:p>
            <a:r>
              <a:rPr lang="fi-FI" dirty="0"/>
              <a:t>Harjoitellessa lihaskireyttä, mutta ei kipua</a:t>
            </a:r>
          </a:p>
          <a:p>
            <a:r>
              <a:rPr lang="fi-FI" dirty="0"/>
              <a:t>Liikkeet vuoteessa: nilkan ojennus, koukistus, pakara- ja reisilihasten aktivaatiot, polvet koukkuun – suoraan kantapäät alustassa</a:t>
            </a:r>
          </a:p>
          <a:p>
            <a:r>
              <a:rPr lang="fi-FI" dirty="0"/>
              <a:t>Kyynärsauvat/</a:t>
            </a:r>
            <a:r>
              <a:rPr lang="fi-FI" dirty="0" err="1"/>
              <a:t>rolla</a:t>
            </a:r>
            <a:r>
              <a:rPr lang="fi-FI" dirty="0"/>
              <a:t> 4-6vkoa, pienapuvälineet ja korottajat 2-4 </a:t>
            </a:r>
            <a:r>
              <a:rPr lang="fi-FI" dirty="0" err="1"/>
              <a:t>vkoa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7097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3EF689-4A9F-4E12-99C9-08BB46FE8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E20FCD-11FF-4749-AA48-74088D2CB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141" y="2015196"/>
            <a:ext cx="10515600" cy="4351338"/>
          </a:xfrm>
        </p:spPr>
        <p:txBody>
          <a:bodyPr/>
          <a:lstStyle/>
          <a:p>
            <a:r>
              <a:rPr lang="fi-FI" dirty="0">
                <a:hlinkClick r:id="rId2"/>
              </a:rPr>
              <a:t>http://www.lonkankuntoutus.fi/?cat=24&amp;lang=fi</a:t>
            </a:r>
            <a:endParaRPr lang="fi-FI" dirty="0"/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Ohjaa potilasta liikehoidossa!</a:t>
            </a:r>
          </a:p>
          <a:p>
            <a:endParaRPr lang="fi-FI" dirty="0"/>
          </a:p>
          <a:p>
            <a:r>
              <a:rPr lang="fi-FI" dirty="0"/>
              <a:t>https://yle.fi/aihe/artikkeli/2018/02/06/ihmisen-varaosat-ovat-totta</a:t>
            </a:r>
          </a:p>
        </p:txBody>
      </p:sp>
    </p:spTree>
    <p:extLst>
      <p:ext uri="{BB962C8B-B14F-4D97-AF65-F5344CB8AC3E}">
        <p14:creationId xmlns:p14="http://schemas.microsoft.com/office/powerpoint/2010/main" val="201736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32156E-3984-465B-B222-DA76C1DF0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Kivun hoito lonkkaleikkauksen jälkeen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7B016A7-21FF-41BC-9F3E-B3AB7397A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Parasetamoli vähentää muiden kipulääkkeiden tarvetta</a:t>
            </a:r>
          </a:p>
          <a:p>
            <a:r>
              <a:rPr lang="fi-FI" dirty="0"/>
              <a:t>NSAID-lääkkeet tai COX-2:n estäjät (</a:t>
            </a:r>
            <a:r>
              <a:rPr lang="fi-FI" dirty="0" err="1"/>
              <a:t>selekoksibi</a:t>
            </a:r>
            <a:r>
              <a:rPr lang="fi-FI" dirty="0"/>
              <a:t>)</a:t>
            </a:r>
          </a:p>
          <a:p>
            <a:r>
              <a:rPr lang="fi-FI" dirty="0" err="1"/>
              <a:t>Gabapentinoidit</a:t>
            </a:r>
            <a:r>
              <a:rPr lang="fi-FI" dirty="0"/>
              <a:t> (</a:t>
            </a:r>
            <a:r>
              <a:rPr lang="fi-FI" dirty="0" err="1"/>
              <a:t>Neurontin</a:t>
            </a:r>
            <a:r>
              <a:rPr lang="fi-FI" dirty="0"/>
              <a:t>)</a:t>
            </a:r>
          </a:p>
          <a:p>
            <a:r>
              <a:rPr lang="fi-FI" dirty="0"/>
              <a:t>Heikot (</a:t>
            </a:r>
            <a:r>
              <a:rPr lang="fi-FI" dirty="0" err="1"/>
              <a:t>tramadoli</a:t>
            </a:r>
            <a:r>
              <a:rPr lang="fi-FI" dirty="0"/>
              <a:t>, kodeiini) ja vahvat opioidit (pitkävaikutteiset </a:t>
            </a:r>
            <a:r>
              <a:rPr lang="fi-FI" dirty="0" err="1"/>
              <a:t>oksikodoni</a:t>
            </a:r>
            <a:r>
              <a:rPr lang="fi-FI" dirty="0"/>
              <a:t>, morfiini)</a:t>
            </a:r>
          </a:p>
          <a:p>
            <a:pPr marL="0" indent="0">
              <a:buNone/>
            </a:pPr>
            <a:r>
              <a:rPr lang="fi-FI" dirty="0"/>
              <a:t>-haasteena riittävä </a:t>
            </a:r>
            <a:r>
              <a:rPr lang="fi-FI" dirty="0" err="1"/>
              <a:t>kivulievitys</a:t>
            </a:r>
            <a:r>
              <a:rPr lang="fi-FI" dirty="0"/>
              <a:t> (lyhytvaikutteinen, esim. </a:t>
            </a:r>
            <a:r>
              <a:rPr lang="fi-FI" dirty="0" err="1"/>
              <a:t>i.v</a:t>
            </a:r>
            <a:r>
              <a:rPr lang="fi-FI" dirty="0"/>
              <a:t>. </a:t>
            </a:r>
            <a:r>
              <a:rPr lang="fi-FI" dirty="0" err="1"/>
              <a:t>fentanyyli</a:t>
            </a:r>
            <a:r>
              <a:rPr lang="fi-FI" dirty="0"/>
              <a:t>) / mobilisaation hidastuminen (pitkävaikutteinen; huimaus, pahoinvointi)</a:t>
            </a:r>
          </a:p>
          <a:p>
            <a:r>
              <a:rPr lang="fi-FI" dirty="0"/>
              <a:t>Epiduraalipuudutus</a:t>
            </a:r>
          </a:p>
          <a:p>
            <a:r>
              <a:rPr lang="fi-FI" dirty="0"/>
              <a:t>Hermojen johtopuudutus (</a:t>
            </a:r>
            <a:r>
              <a:rPr lang="fi-FI" dirty="0" err="1"/>
              <a:t>psoas</a:t>
            </a:r>
            <a:r>
              <a:rPr lang="fi-FI" dirty="0"/>
              <a:t>- eli reisihermopuudutus, ”</a:t>
            </a:r>
            <a:r>
              <a:rPr lang="fi-FI" dirty="0" err="1"/>
              <a:t>femoraaliblokki</a:t>
            </a:r>
            <a:r>
              <a:rPr lang="fi-FI" dirty="0"/>
              <a:t>” = lamautetaan tuntoaisti / kivuntunto)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0906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0BCA27-DEB2-429B-99CD-B1C7112CF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8201"/>
            <a:ext cx="10515600" cy="4351338"/>
          </a:xfrm>
        </p:spPr>
        <p:txBody>
          <a:bodyPr/>
          <a:lstStyle/>
          <a:p>
            <a:r>
              <a:rPr lang="fi-FI" dirty="0"/>
              <a:t>parasetamolin (1 g x 3) ja NSAID-lääkkeen tai COX-2:n estäjän yhdistelmä, tarvittaessa lyhyt- tai pitkävaikutteinen </a:t>
            </a:r>
            <a:r>
              <a:rPr lang="fi-FI" dirty="0" err="1"/>
              <a:t>oksikodoni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52274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7DB8-148E-46B6-A972-1DB9FEBF0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Infektiot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7DA47A-54D8-40D4-B01D-690856FD6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Vierasmateriaali heikentää elimistön puolustuskykyä infektioita vastaan: vieras­esineen pintaan voi muodostua biofilmi, jonka sisällä bakteerit jakautuvat hitaasti, ovat suojassa mikrobilääkkeiltä ja elimistön puolustusmekanismeilta</a:t>
            </a:r>
          </a:p>
          <a:p>
            <a:r>
              <a:rPr lang="fi-FI" dirty="0"/>
              <a:t>Varhaiset &lt; 3kk (esim. haavainfektio) ja viivästyneet 3-24kk (nivelkipu ja lievä turvottelu): yleensä asettamisleikkauksessa alkunsa saaneita</a:t>
            </a:r>
          </a:p>
          <a:p>
            <a:r>
              <a:rPr lang="fi-FI" dirty="0"/>
              <a:t>Myöhäiset &gt; 24 kk, aiemmin oireeton nivel kipeytyy äkillisesti, kuume: </a:t>
            </a:r>
            <a:r>
              <a:rPr lang="fi-FI" dirty="0" err="1"/>
              <a:t>hematogeeninen</a:t>
            </a:r>
            <a:r>
              <a:rPr lang="fi-FI" dirty="0"/>
              <a:t> (verisyntyinen, veren kautta kulkeutunut) leviäminen, lähde yleensä iho, hampaisto tai virtsatiet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0377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A5B276-D489-434A-8754-450C17640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Oireista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008CB9-587B-4FA2-BFB2-813E4DE38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Tekonivelleikkauksen jälkeinen haavainfektio </a:t>
            </a:r>
          </a:p>
          <a:p>
            <a:r>
              <a:rPr lang="fi-FI" dirty="0"/>
              <a:t>Leikkaushaavan paraneminen viivästyy tai haavaeritys pitkittyy</a:t>
            </a:r>
          </a:p>
          <a:p>
            <a:r>
              <a:rPr lang="fi-FI" dirty="0"/>
              <a:t>Fisteli tai muu haavauma iholla tekonivelen lähettyvillä</a:t>
            </a:r>
          </a:p>
          <a:p>
            <a:r>
              <a:rPr lang="fi-FI" dirty="0"/>
              <a:t>Kipeä tekonivel, ”ei koskaan ole ollut hyvä”</a:t>
            </a:r>
          </a:p>
          <a:p>
            <a:r>
              <a:rPr lang="fi-FI" dirty="0"/>
              <a:t>Proteesin irtoaminen ”liian aikaisin”</a:t>
            </a:r>
          </a:p>
          <a:p>
            <a:r>
              <a:rPr lang="fi-FI" dirty="0"/>
              <a:t>Aiemmin oireeton tekonivel kipeytyy ilman traumaa, kuume mahdollinen</a:t>
            </a:r>
          </a:p>
          <a:p>
            <a:r>
              <a:rPr lang="fi-FI" dirty="0"/>
              <a:t>Oireileva tekonivel ilman muuta syytä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75413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:a16="http://schemas.microsoft.com/office/drawing/2014/main" id="{8DC1A761-9042-41AA-92A6-972C79B77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9005" y="546409"/>
            <a:ext cx="10259122" cy="5664819"/>
          </a:xfrm>
        </p:spPr>
        <p:txBody>
          <a:bodyPr/>
          <a:lstStyle/>
          <a:p>
            <a:pPr algn="l"/>
            <a:r>
              <a:rPr lang="fi-FI" sz="4000" dirty="0"/>
              <a:t>Hoito</a:t>
            </a:r>
          </a:p>
          <a:p>
            <a:pPr algn="l"/>
            <a:endParaRPr lang="fi-FI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/>
              <a:t>Kliininen tutkimus, mikrobiologiset näytteet, radiologia, ab-hoito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/>
              <a:t>Varhainen proteesin puhdistusleikkaus ja irto-osien vaihto, proteesin vaihto yksi tai kaksivaiheisella leikkauksella, proteesin poisto kokonaan, nivelen jäykistäminen tai raaja-amputaatio</a:t>
            </a:r>
          </a:p>
        </p:txBody>
      </p:sp>
    </p:spTree>
    <p:extLst>
      <p:ext uri="{BB962C8B-B14F-4D97-AF65-F5344CB8AC3E}">
        <p14:creationId xmlns:p14="http://schemas.microsoft.com/office/powerpoint/2010/main" val="616321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EADDE8-6394-4B16-B653-00957BDFD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Mobilisaatio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C7E8B9-B156-462C-81C3-760AA5964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727"/>
            <a:ext cx="10515600" cy="4998922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Varaus leikatulle jalalle kirurgin ohjeen mukaan, </a:t>
            </a:r>
            <a:r>
              <a:rPr lang="fi-FI"/>
              <a:t>yleensä heti</a:t>
            </a:r>
            <a:endParaRPr lang="fi-FI" dirty="0"/>
          </a:p>
          <a:p>
            <a:r>
              <a:rPr lang="fi-FI" dirty="0"/>
              <a:t>Osapainovaraus: esim. leikkauksen aikaiset murtumat, luupuutos (mm. infektio)</a:t>
            </a:r>
          </a:p>
          <a:p>
            <a:r>
              <a:rPr lang="fi-FI" dirty="0"/>
              <a:t>Liikerajoitukset sisä- ja ulkorotaatio, kyykky &gt; 90 astetta: turvataan pehmytkudosten parantuminen, estetään tekonivelen sijoiltaanmeno</a:t>
            </a:r>
          </a:p>
          <a:p>
            <a:pPr marL="0" indent="0">
              <a:buNone/>
            </a:pPr>
            <a:r>
              <a:rPr lang="fi-FI" dirty="0"/>
              <a:t>-myöhemmin: iskutus, ääriasennot, vääntö (mm. juoksu, loikat, hypyt, pallo- ja mailapelit, painonnosto, syväkyykyt)</a:t>
            </a:r>
          </a:p>
          <a:p>
            <a:r>
              <a:rPr lang="fi-FI" dirty="0"/>
              <a:t>Asentohoito: selinmakuu, kylkimakuu (ei leikattu puoli / tyyny polvien välissä ~6vkoa, leikatulla hakasten % jälkeen), ei pitkään, yhtäjaksoista istumista! </a:t>
            </a:r>
          </a:p>
          <a:p>
            <a:r>
              <a:rPr lang="fi-FI" dirty="0" err="1"/>
              <a:t>Immobilisaation</a:t>
            </a:r>
            <a:r>
              <a:rPr lang="fi-FI" dirty="0"/>
              <a:t> riskit?</a:t>
            </a:r>
          </a:p>
          <a:p>
            <a:r>
              <a:rPr lang="fi-FI" dirty="0"/>
              <a:t>Ikääntyneen kuntoutuminen leikkauksesta?</a:t>
            </a:r>
          </a:p>
          <a:p>
            <a:r>
              <a:rPr lang="fi-FI" dirty="0"/>
              <a:t>Laskimotukoksen esto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41236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628524-6ADB-47CC-AD43-BBC953CF5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3385"/>
            <a:ext cx="10515600" cy="5853578"/>
          </a:xfrm>
        </p:spPr>
        <p:txBody>
          <a:bodyPr>
            <a:normAutofit/>
          </a:bodyPr>
          <a:lstStyle/>
          <a:p>
            <a:pPr marL="365760" indent="-256032">
              <a:buNone/>
              <a:defRPr/>
            </a:pPr>
            <a:endParaRPr lang="fi-FI" dirty="0"/>
          </a:p>
          <a:p>
            <a:pPr marL="365760" indent="-256032">
              <a:buNone/>
              <a:defRPr/>
            </a:pPr>
            <a:r>
              <a:rPr lang="fi-FI" dirty="0"/>
              <a:t>Vuoteesta ylösnousu terveen lonkan kautta (jossain lähteessä ei rajoiteta)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fi-FI" dirty="0"/>
              <a:t>Huomioi sängyn korkeus!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fi-FI" dirty="0"/>
              <a:t>Tyyny jalkojen välissä tukemassa lonkkien asentoa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fi-FI" dirty="0"/>
              <a:t>Kääntyminen terveen lonkan puolelle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fi-FI" dirty="0"/>
              <a:t>Kylkimakuulta istumaan, varottava lonkan liiallista kiertymistä, lähentymistä ja koukistumista</a:t>
            </a:r>
          </a:p>
          <a:p>
            <a:pPr marL="109728" indent="0">
              <a:buNone/>
              <a:defRPr/>
            </a:pPr>
            <a:r>
              <a:rPr lang="fi-FI" dirty="0">
                <a:hlinkClick r:id="rId2"/>
              </a:rPr>
              <a:t>https://www.ttl.fi/tyoymparisto/ergonomian-tietopankki/potilaan-hoitaminen/potilassiirrot/potilaan-siirtymisen-ergonominen-avustaminen/</a:t>
            </a:r>
            <a:endParaRPr lang="fi-FI" dirty="0"/>
          </a:p>
          <a:p>
            <a:pPr marL="109728" indent="0">
              <a:buNone/>
              <a:defRPr/>
            </a:pPr>
            <a:r>
              <a:rPr lang="fi-FI" dirty="0"/>
              <a:t>Harjoittele avustamista!</a:t>
            </a:r>
          </a:p>
          <a:p>
            <a:pPr marL="109728" indent="0">
              <a:buNone/>
              <a:defRPr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7177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70224B-6ED1-476B-999C-19744A0A5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Liikehoito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F78D03-9F7C-4DDC-9C36-6993D656C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altLang="fi-FI" dirty="0"/>
              <a:t>Selinmakuulla:</a:t>
            </a:r>
          </a:p>
          <a:p>
            <a:pPr lvl="1"/>
            <a:r>
              <a:rPr lang="fi-FI" altLang="fi-FI" dirty="0"/>
              <a:t>Nilkkojen ojennus ja koukistus</a:t>
            </a:r>
          </a:p>
          <a:p>
            <a:pPr lvl="1"/>
            <a:r>
              <a:rPr lang="fi-FI" altLang="fi-FI" dirty="0"/>
              <a:t>Reisilihaksen jännitys</a:t>
            </a:r>
          </a:p>
          <a:p>
            <a:pPr lvl="1"/>
            <a:r>
              <a:rPr lang="fi-FI" altLang="fi-FI" dirty="0"/>
              <a:t>Pakaroiden jännitys</a:t>
            </a:r>
          </a:p>
          <a:p>
            <a:pPr lvl="1"/>
            <a:r>
              <a:rPr lang="fi-FI" altLang="fi-FI" dirty="0"/>
              <a:t>Leikatun alaraajan koukistus jalkapohja alustaa vasten</a:t>
            </a:r>
          </a:p>
          <a:p>
            <a:r>
              <a:rPr lang="fi-FI" altLang="fi-FI" dirty="0"/>
              <a:t>Istuen:</a:t>
            </a:r>
          </a:p>
          <a:p>
            <a:pPr lvl="1"/>
            <a:r>
              <a:rPr lang="fi-FI" altLang="fi-FI" dirty="0"/>
              <a:t>Polven ojennus</a:t>
            </a:r>
          </a:p>
          <a:p>
            <a:r>
              <a:rPr lang="fi-FI" altLang="fi-FI" dirty="0"/>
              <a:t>Seisten:</a:t>
            </a:r>
          </a:p>
          <a:p>
            <a:pPr lvl="1"/>
            <a:r>
              <a:rPr lang="fi-FI" altLang="fi-FI" dirty="0"/>
              <a:t>Lonkan ojennus</a:t>
            </a:r>
          </a:p>
          <a:p>
            <a:pPr lvl="1"/>
            <a:r>
              <a:rPr lang="fi-FI" altLang="fi-FI" dirty="0"/>
              <a:t>Lonkan koukistus</a:t>
            </a:r>
          </a:p>
          <a:p>
            <a:pPr lvl="1"/>
            <a:r>
              <a:rPr lang="fi-FI" altLang="fi-FI" dirty="0"/>
              <a:t>Lonkan loitonnus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2632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1529</TotalTime>
  <Words>584</Words>
  <Application>Microsoft Office PowerPoint</Application>
  <PresentationFormat>Laajakuva</PresentationFormat>
  <Paragraphs>74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 3</vt:lpstr>
      <vt:lpstr>Office-teema</vt:lpstr>
      <vt:lpstr>Lonkkamurtuman hoito</vt:lpstr>
      <vt:lpstr>Kivun hoito lonkkaleikkauksen jälkeen</vt:lpstr>
      <vt:lpstr>PowerPoint-esitys</vt:lpstr>
      <vt:lpstr>Infektiot</vt:lpstr>
      <vt:lpstr>Oireista</vt:lpstr>
      <vt:lpstr>PowerPoint-esitys</vt:lpstr>
      <vt:lpstr>Mobilisaatio</vt:lpstr>
      <vt:lpstr>PowerPoint-esitys</vt:lpstr>
      <vt:lpstr>Liikehoito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Lonkkamurtuman hoito</dc:title>
  <dc:creator>Heini Kortesluoma</dc:creator>
  <cp:lastModifiedBy>Kortesluoma Heini</cp:lastModifiedBy>
  <cp:revision>34</cp:revision>
  <dcterms:created xsi:type="dcterms:W3CDTF">2019-09-21T06:03:34Z</dcterms:created>
  <dcterms:modified xsi:type="dcterms:W3CDTF">2020-12-03T06:22:00Z</dcterms:modified>
</cp:coreProperties>
</file>