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87" r:id="rId4"/>
    <p:sldId id="274" r:id="rId5"/>
    <p:sldId id="282" r:id="rId6"/>
    <p:sldId id="259" r:id="rId7"/>
    <p:sldId id="260" r:id="rId8"/>
    <p:sldId id="261" r:id="rId9"/>
    <p:sldId id="262" r:id="rId10"/>
    <p:sldId id="263" r:id="rId11"/>
    <p:sldId id="264" r:id="rId12"/>
    <p:sldId id="265" r:id="rId13"/>
    <p:sldId id="270" r:id="rId14"/>
    <p:sldId id="288" r:id="rId15"/>
    <p:sldId id="289" r:id="rId16"/>
    <p:sldId id="271" r:id="rId17"/>
    <p:sldId id="273" r:id="rId18"/>
    <p:sldId id="267" r:id="rId19"/>
    <p:sldId id="268" r:id="rId20"/>
    <p:sldId id="269" r:id="rId21"/>
    <p:sldId id="276" r:id="rId22"/>
    <p:sldId id="277" r:id="rId23"/>
    <p:sldId id="278" r:id="rId24"/>
    <p:sldId id="279" r:id="rId25"/>
    <p:sldId id="284" r:id="rId26"/>
    <p:sldId id="283" r:id="rId27"/>
    <p:sldId id="285" r:id="rId28"/>
    <p:sldId id="286" r:id="rId29"/>
    <p:sldId id="290"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CBE06-B3DE-4701-AD15-D4E199C93AA3}" type="datetimeFigureOut">
              <a:rPr lang="fi-FI" smtClean="0"/>
              <a:t>24.8.2020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C3115-F122-4478-AEB3-5B7DB9A35CF4}" type="slidenum">
              <a:rPr lang="fi-FI" smtClean="0"/>
              <a:t>‹#›</a:t>
            </a:fld>
            <a:endParaRPr lang="fi-FI"/>
          </a:p>
        </p:txBody>
      </p:sp>
    </p:spTree>
    <p:extLst>
      <p:ext uri="{BB962C8B-B14F-4D97-AF65-F5344CB8AC3E}">
        <p14:creationId xmlns:p14="http://schemas.microsoft.com/office/powerpoint/2010/main" val="885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B0E1AAF-945B-4769-86CE-0B12028E432E}" type="slidenum">
              <a:rPr lang="fi-FI" smtClean="0"/>
              <a:t>11</a:t>
            </a:fld>
            <a:endParaRPr lang="fi-FI"/>
          </a:p>
        </p:txBody>
      </p:sp>
    </p:spTree>
    <p:extLst>
      <p:ext uri="{BB962C8B-B14F-4D97-AF65-F5344CB8AC3E}">
        <p14:creationId xmlns:p14="http://schemas.microsoft.com/office/powerpoint/2010/main" val="127442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Seksuaalisuus on osa ihmistä läpi elämän. Seksuaalisuus ja sen toteuttaminen on perusoikeus riippumatta iästä. Ikä tuo kehoon ja mieleen omat merkkinsä, mutta ikä ei rajoita seksistä nauttimista eikä kykyä rakastaa tai tulla rakastetuksi. Joillain on ollut aina aktiivinen seksielämä ja tätä on oikeus jatkaa niin pitkälle kuin mahdollista, seksuaalisuus on kovin yksilöllistä ja myös ikääntyneet voivat ilmaisevat sitä omalla tavallansa</a:t>
            </a:r>
          </a:p>
          <a:p>
            <a:endParaRPr lang="fi-FI" dirty="0"/>
          </a:p>
        </p:txBody>
      </p:sp>
      <p:sp>
        <p:nvSpPr>
          <p:cNvPr id="4" name="Dian numeron paikkamerkki 3"/>
          <p:cNvSpPr>
            <a:spLocks noGrp="1"/>
          </p:cNvSpPr>
          <p:nvPr>
            <p:ph type="sldNum" sz="quarter" idx="10"/>
          </p:nvPr>
        </p:nvSpPr>
        <p:spPr/>
        <p:txBody>
          <a:bodyPr/>
          <a:lstStyle/>
          <a:p>
            <a:fld id="{01E3E083-141A-466D-B90E-5B2C11A6F9C6}" type="slidenum">
              <a:rPr lang="fi-FI" smtClean="0"/>
              <a:t>25</a:t>
            </a:fld>
            <a:endParaRPr lang="fi-FI"/>
          </a:p>
        </p:txBody>
      </p:sp>
    </p:spTree>
    <p:extLst>
      <p:ext uri="{BB962C8B-B14F-4D97-AF65-F5344CB8AC3E}">
        <p14:creationId xmlns:p14="http://schemas.microsoft.com/office/powerpoint/2010/main" val="114397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1EEB9C81-A8C1-401D-B47D-F9B190593615}" type="datetimeFigureOut">
              <a:rPr lang="fi-FI" smtClean="0"/>
              <a:t>24.8.2020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108422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EEB9C81-A8C1-401D-B47D-F9B190593615}" type="datetimeFigureOut">
              <a:rPr lang="fi-FI" smtClean="0"/>
              <a:t>24.8.2020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243439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EEB9C81-A8C1-401D-B47D-F9B190593615}" type="datetimeFigureOut">
              <a:rPr lang="fi-FI" smtClean="0"/>
              <a:t>24.8.2020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366391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EEB9C81-A8C1-401D-B47D-F9B190593615}" type="datetimeFigureOut">
              <a:rPr lang="fi-FI" smtClean="0"/>
              <a:t>24.8.2020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45951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1EEB9C81-A8C1-401D-B47D-F9B190593615}" type="datetimeFigureOut">
              <a:rPr lang="fi-FI" smtClean="0"/>
              <a:t>24.8.2020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60947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1EEB9C81-A8C1-401D-B47D-F9B190593615}" type="datetimeFigureOut">
              <a:rPr lang="fi-FI" smtClean="0"/>
              <a:t>24.8.2020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3161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1EEB9C81-A8C1-401D-B47D-F9B190593615}" type="datetimeFigureOut">
              <a:rPr lang="fi-FI" smtClean="0"/>
              <a:t>24.8.2020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38666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1EEB9C81-A8C1-401D-B47D-F9B190593615}" type="datetimeFigureOut">
              <a:rPr lang="fi-FI" smtClean="0"/>
              <a:t>24.8.2020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42257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EEB9C81-A8C1-401D-B47D-F9B190593615}" type="datetimeFigureOut">
              <a:rPr lang="fi-FI" smtClean="0"/>
              <a:t>24.8.2020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329216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1EEB9C81-A8C1-401D-B47D-F9B190593615}" type="datetimeFigureOut">
              <a:rPr lang="fi-FI" smtClean="0"/>
              <a:t>24.8.2020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147796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1EEB9C81-A8C1-401D-B47D-F9B190593615}" type="datetimeFigureOut">
              <a:rPr lang="fi-FI" smtClean="0"/>
              <a:t>24.8.2020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CE84859-3A34-48A1-B524-9FDE93877860}" type="slidenum">
              <a:rPr lang="fi-FI" smtClean="0"/>
              <a:t>‹#›</a:t>
            </a:fld>
            <a:endParaRPr lang="fi-FI"/>
          </a:p>
        </p:txBody>
      </p:sp>
    </p:spTree>
    <p:extLst>
      <p:ext uri="{BB962C8B-B14F-4D97-AF65-F5344CB8AC3E}">
        <p14:creationId xmlns:p14="http://schemas.microsoft.com/office/powerpoint/2010/main" val="82553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B9C81-A8C1-401D-B47D-F9B190593615}" type="datetimeFigureOut">
              <a:rPr lang="fi-FI" smtClean="0"/>
              <a:t>24.8.2020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84859-3A34-48A1-B524-9FDE93877860}" type="slidenum">
              <a:rPr lang="fi-FI" smtClean="0"/>
              <a:t>‹#›</a:t>
            </a:fld>
            <a:endParaRPr lang="fi-FI"/>
          </a:p>
        </p:txBody>
      </p:sp>
    </p:spTree>
    <p:extLst>
      <p:ext uri="{BB962C8B-B14F-4D97-AF65-F5344CB8AC3E}">
        <p14:creationId xmlns:p14="http://schemas.microsoft.com/office/powerpoint/2010/main" val="1213504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563090" y="789854"/>
            <a:ext cx="9144000" cy="1302182"/>
          </a:xfrm>
        </p:spPr>
        <p:txBody>
          <a:bodyPr/>
          <a:lstStyle/>
          <a:p>
            <a:r>
              <a:rPr lang="fi-FI" dirty="0" smtClean="0"/>
              <a:t>Olipa kerran seksuaalisuus</a:t>
            </a:r>
            <a:endParaRPr lang="fi-FI" dirty="0"/>
          </a:p>
        </p:txBody>
      </p:sp>
      <p:sp>
        <p:nvSpPr>
          <p:cNvPr id="3" name="Alaotsikko 2"/>
          <p:cNvSpPr>
            <a:spLocks noGrp="1"/>
          </p:cNvSpPr>
          <p:nvPr>
            <p:ph type="subTitle" idx="1"/>
          </p:nvPr>
        </p:nvSpPr>
        <p:spPr>
          <a:xfrm>
            <a:off x="6594762" y="4045382"/>
            <a:ext cx="5112328" cy="2009054"/>
          </a:xfrm>
        </p:spPr>
        <p:txBody>
          <a:bodyPr>
            <a:noAutofit/>
          </a:bodyPr>
          <a:lstStyle/>
          <a:p>
            <a:r>
              <a:rPr lang="fi-FI" sz="3200" dirty="0" smtClean="0"/>
              <a:t>Tanja Lähteenmäki</a:t>
            </a:r>
            <a:br>
              <a:rPr lang="fi-FI" sz="3200" dirty="0" smtClean="0"/>
            </a:br>
            <a:r>
              <a:rPr lang="fi-FI" sz="3200" dirty="0" smtClean="0"/>
              <a:t>Sairaanhoitaja</a:t>
            </a:r>
            <a:br>
              <a:rPr lang="fi-FI" sz="3200" dirty="0" smtClean="0"/>
            </a:br>
            <a:r>
              <a:rPr lang="fi-FI" sz="3200" dirty="0" smtClean="0"/>
              <a:t>Hoitotyön opettaja</a:t>
            </a:r>
            <a:br>
              <a:rPr lang="fi-FI" sz="3200" dirty="0" smtClean="0"/>
            </a:br>
            <a:r>
              <a:rPr lang="fi-FI" sz="3200" dirty="0" smtClean="0"/>
              <a:t>Seksuaalineuvoja</a:t>
            </a:r>
          </a:p>
        </p:txBody>
      </p:sp>
    </p:spTree>
    <p:extLst>
      <p:ext uri="{BB962C8B-B14F-4D97-AF65-F5344CB8AC3E}">
        <p14:creationId xmlns:p14="http://schemas.microsoft.com/office/powerpoint/2010/main" val="427775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5000" b="-5000"/>
          </a:stretch>
        </a:blipFill>
        <a:effectLst/>
      </p:bgPr>
    </p:bg>
    <p:spTree>
      <p:nvGrpSpPr>
        <p:cNvPr id="1" name=""/>
        <p:cNvGrpSpPr/>
        <p:nvPr/>
      </p:nvGrpSpPr>
      <p:grpSpPr>
        <a:xfrm>
          <a:off x="0" y="0"/>
          <a:ext cx="0" cy="0"/>
          <a:chOff x="0" y="0"/>
          <a:chExt cx="0" cy="0"/>
        </a:xfrm>
      </p:grpSpPr>
      <p:sp>
        <p:nvSpPr>
          <p:cNvPr id="6" name="Ellipsi 5"/>
          <p:cNvSpPr/>
          <p:nvPr/>
        </p:nvSpPr>
        <p:spPr>
          <a:xfrm>
            <a:off x="9427411" y="4430111"/>
            <a:ext cx="2665898" cy="12948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i-FI" sz="2800" dirty="0" smtClean="0">
                <a:ln w="0"/>
                <a:solidFill>
                  <a:schemeClr val="tx1"/>
                </a:solidFill>
              </a:rPr>
              <a:t>Kehon </a:t>
            </a:r>
            <a:r>
              <a:rPr lang="fi-FI" sz="2800" dirty="0">
                <a:ln w="0"/>
                <a:solidFill>
                  <a:schemeClr val="tx1"/>
                </a:solidFill>
              </a:rPr>
              <a:t>ihmettelyä</a:t>
            </a:r>
          </a:p>
        </p:txBody>
      </p:sp>
      <p:sp>
        <p:nvSpPr>
          <p:cNvPr id="7" name="Ellipsi 6"/>
          <p:cNvSpPr/>
          <p:nvPr/>
        </p:nvSpPr>
        <p:spPr>
          <a:xfrm>
            <a:off x="5884992" y="4265294"/>
            <a:ext cx="2918794" cy="119167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ln w="0"/>
                <a:solidFill>
                  <a:schemeClr val="tx1"/>
                </a:solidFill>
              </a:rPr>
              <a:t>Tutustumista </a:t>
            </a:r>
            <a:r>
              <a:rPr lang="fi-FI" sz="2800" dirty="0">
                <a:ln w="0"/>
                <a:solidFill>
                  <a:schemeClr val="tx1"/>
                </a:solidFill>
              </a:rPr>
              <a:t>tunteisiin</a:t>
            </a:r>
          </a:p>
        </p:txBody>
      </p:sp>
      <p:sp>
        <p:nvSpPr>
          <p:cNvPr id="8" name="Ellipsi 7"/>
          <p:cNvSpPr/>
          <p:nvPr/>
        </p:nvSpPr>
        <p:spPr>
          <a:xfrm>
            <a:off x="7792618" y="3430068"/>
            <a:ext cx="3100234" cy="112730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ln w="0"/>
                <a:solidFill>
                  <a:schemeClr val="tx1"/>
                </a:solidFill>
              </a:rPr>
              <a:t>Tutustumista mielihyvään</a:t>
            </a:r>
            <a:endParaRPr lang="fi-FI" sz="2800" dirty="0">
              <a:ln w="0"/>
              <a:solidFill>
                <a:schemeClr val="tx1"/>
              </a:solidFill>
            </a:endParaRPr>
          </a:p>
        </p:txBody>
      </p:sp>
      <p:sp>
        <p:nvSpPr>
          <p:cNvPr id="10" name="Ellipsi 9"/>
          <p:cNvSpPr/>
          <p:nvPr/>
        </p:nvSpPr>
        <p:spPr>
          <a:xfrm>
            <a:off x="7933522" y="1617420"/>
            <a:ext cx="2818426" cy="1405111"/>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ln w="12700">
                  <a:solidFill>
                    <a:schemeClr val="accent3">
                      <a:lumMod val="50000"/>
                    </a:schemeClr>
                  </a:solidFill>
                  <a:prstDash val="solid"/>
                </a:ln>
                <a:solidFill>
                  <a:schemeClr val="tx1"/>
                </a:solidFill>
              </a:rPr>
              <a:t>Ikätasoinen tieto</a:t>
            </a:r>
            <a:endParaRPr lang="fi-FI" sz="2800" dirty="0">
              <a:solidFill>
                <a:schemeClr val="tx1"/>
              </a:solidFill>
            </a:endParaRPr>
          </a:p>
        </p:txBody>
      </p:sp>
      <p:sp>
        <p:nvSpPr>
          <p:cNvPr id="11" name="Ellipsi 10"/>
          <p:cNvSpPr/>
          <p:nvPr/>
        </p:nvSpPr>
        <p:spPr>
          <a:xfrm>
            <a:off x="1207153" y="1542297"/>
            <a:ext cx="3167043" cy="140116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ln w="12700">
                  <a:solidFill>
                    <a:schemeClr val="accent3">
                      <a:lumMod val="50000"/>
                    </a:schemeClr>
                  </a:solidFill>
                  <a:prstDash val="solid"/>
                </a:ln>
                <a:solidFill>
                  <a:schemeClr val="tx1"/>
                </a:solidFill>
              </a:rPr>
              <a:t>Oikea-aikainen</a:t>
            </a:r>
            <a:r>
              <a:rPr lang="fi-FI" sz="2800" dirty="0" smtClean="0">
                <a:ln w="12700">
                  <a:solidFill>
                    <a:schemeClr val="accent3">
                      <a:lumMod val="50000"/>
                    </a:schemeClr>
                  </a:solidFill>
                  <a:prstDash val="solid"/>
                </a:ln>
                <a:pattFill prst="narHorz">
                  <a:fgClr>
                    <a:schemeClr val="accent3"/>
                  </a:fgClr>
                  <a:bgClr>
                    <a:schemeClr val="accent3">
                      <a:lumMod val="40000"/>
                      <a:lumOff val="60000"/>
                    </a:schemeClr>
                  </a:bgClr>
                </a:pattFill>
              </a:rPr>
              <a:t> </a:t>
            </a:r>
            <a:r>
              <a:rPr lang="fi-FI" sz="2800" dirty="0" smtClean="0">
                <a:ln w="12700">
                  <a:solidFill>
                    <a:schemeClr val="accent3">
                      <a:lumMod val="50000"/>
                    </a:schemeClr>
                  </a:solidFill>
                  <a:prstDash val="solid"/>
                </a:ln>
                <a:solidFill>
                  <a:schemeClr val="tx1"/>
                </a:solidFill>
              </a:rPr>
              <a:t>tieto</a:t>
            </a:r>
            <a:endParaRPr lang="fi-FI" sz="2800" dirty="0">
              <a:ln w="12700">
                <a:solidFill>
                  <a:schemeClr val="accent3">
                    <a:lumMod val="50000"/>
                  </a:schemeClr>
                </a:solidFill>
                <a:prstDash val="solid"/>
              </a:ln>
              <a:solidFill>
                <a:schemeClr val="tx1"/>
              </a:solidFill>
            </a:endParaRPr>
          </a:p>
        </p:txBody>
      </p:sp>
      <p:sp>
        <p:nvSpPr>
          <p:cNvPr id="12" name="Ellipsi 11"/>
          <p:cNvSpPr/>
          <p:nvPr/>
        </p:nvSpPr>
        <p:spPr>
          <a:xfrm>
            <a:off x="3455962" y="3722148"/>
            <a:ext cx="2727201" cy="132246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ln w="0"/>
                <a:solidFill>
                  <a:schemeClr val="tx1"/>
                </a:solidFill>
              </a:rPr>
              <a:t>Turvataidot</a:t>
            </a:r>
            <a:endParaRPr lang="fi-FI" sz="2800" dirty="0">
              <a:ln w="0"/>
              <a:solidFill>
                <a:schemeClr val="tx1"/>
              </a:solidFill>
            </a:endParaRPr>
          </a:p>
        </p:txBody>
      </p:sp>
      <p:sp>
        <p:nvSpPr>
          <p:cNvPr id="13" name="Ellipsi 12"/>
          <p:cNvSpPr/>
          <p:nvPr/>
        </p:nvSpPr>
        <p:spPr>
          <a:xfrm>
            <a:off x="7090042" y="5333506"/>
            <a:ext cx="2892719" cy="12676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ln w="0"/>
                <a:solidFill>
                  <a:schemeClr val="tx1"/>
                </a:solidFill>
              </a:rPr>
              <a:t>Sukupuolten erot</a:t>
            </a:r>
            <a:endParaRPr lang="fi-FI" sz="2800" dirty="0">
              <a:ln w="0"/>
              <a:solidFill>
                <a:schemeClr val="tx1"/>
              </a:solidFill>
            </a:endParaRPr>
          </a:p>
        </p:txBody>
      </p:sp>
      <p:sp>
        <p:nvSpPr>
          <p:cNvPr id="14" name="Ellipsi 13"/>
          <p:cNvSpPr/>
          <p:nvPr/>
        </p:nvSpPr>
        <p:spPr>
          <a:xfrm>
            <a:off x="93408" y="3480484"/>
            <a:ext cx="3559345" cy="154003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t>Itsetunto, kehonkuva, minäkuva</a:t>
            </a:r>
            <a:endParaRPr lang="fi-FI" sz="2800" dirty="0"/>
          </a:p>
        </p:txBody>
      </p:sp>
      <p:sp>
        <p:nvSpPr>
          <p:cNvPr id="15" name="Ellipsi 14"/>
          <p:cNvSpPr/>
          <p:nvPr/>
        </p:nvSpPr>
        <p:spPr>
          <a:xfrm>
            <a:off x="118645" y="5053186"/>
            <a:ext cx="3966320" cy="117858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t>Seksuaalioikeudet</a:t>
            </a:r>
            <a:endParaRPr lang="fi-FI" sz="3200" dirty="0"/>
          </a:p>
        </p:txBody>
      </p:sp>
      <p:sp>
        <p:nvSpPr>
          <p:cNvPr id="4" name="Ellipsi 3"/>
          <p:cNvSpPr/>
          <p:nvPr/>
        </p:nvSpPr>
        <p:spPr>
          <a:xfrm>
            <a:off x="4138429" y="1787874"/>
            <a:ext cx="3966320" cy="180285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a:t>Lapsi elää hetkessä, tärkeää reagoida heti</a:t>
            </a:r>
          </a:p>
        </p:txBody>
      </p:sp>
      <p:sp>
        <p:nvSpPr>
          <p:cNvPr id="3" name="Ellipsi 2"/>
          <p:cNvSpPr/>
          <p:nvPr/>
        </p:nvSpPr>
        <p:spPr>
          <a:xfrm>
            <a:off x="3644445" y="5147795"/>
            <a:ext cx="3461726" cy="122121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smtClean="0"/>
              <a:t>Hyvien tapojen opettelemista</a:t>
            </a:r>
            <a:endParaRPr lang="fi-FI" sz="2800" dirty="0"/>
          </a:p>
        </p:txBody>
      </p:sp>
    </p:spTree>
    <p:extLst>
      <p:ext uri="{BB962C8B-B14F-4D97-AF65-F5344CB8AC3E}">
        <p14:creationId xmlns:p14="http://schemas.microsoft.com/office/powerpoint/2010/main" val="7744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t="-5000" b="-5000"/>
          </a:stretch>
        </a:blipFill>
        <a:effectLst/>
      </p:bgPr>
    </p:bg>
    <p:spTree>
      <p:nvGrpSpPr>
        <p:cNvPr id="1" name=""/>
        <p:cNvGrpSpPr/>
        <p:nvPr/>
      </p:nvGrpSpPr>
      <p:grpSpPr>
        <a:xfrm>
          <a:off x="0" y="0"/>
          <a:ext cx="0" cy="0"/>
          <a:chOff x="0" y="0"/>
          <a:chExt cx="0" cy="0"/>
        </a:xfrm>
      </p:grpSpPr>
      <p:sp>
        <p:nvSpPr>
          <p:cNvPr id="4" name="Ellipsi 3"/>
          <p:cNvSpPr/>
          <p:nvPr/>
        </p:nvSpPr>
        <p:spPr>
          <a:xfrm>
            <a:off x="3231295" y="2386211"/>
            <a:ext cx="5504005" cy="2522905"/>
          </a:xfrm>
          <a:prstGeom prst="ellipse">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i-FI" sz="3600" dirty="0" smtClean="0"/>
              <a:t>Kuka </a:t>
            </a:r>
            <a:r>
              <a:rPr lang="fi-FI" sz="3600" dirty="0" err="1" smtClean="0"/>
              <a:t>seksuaalikasvattaa</a:t>
            </a:r>
            <a:r>
              <a:rPr lang="fi-FI" sz="3600" dirty="0" smtClean="0"/>
              <a:t>?</a:t>
            </a:r>
            <a:endParaRPr lang="fi-FI" sz="3600" dirty="0"/>
          </a:p>
        </p:txBody>
      </p:sp>
      <p:sp>
        <p:nvSpPr>
          <p:cNvPr id="6" name="Ellipsi 5"/>
          <p:cNvSpPr/>
          <p:nvPr/>
        </p:nvSpPr>
        <p:spPr>
          <a:xfrm>
            <a:off x="2266959" y="1315348"/>
            <a:ext cx="2790370" cy="15582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3200" dirty="0" smtClean="0"/>
              <a:t>Perhe</a:t>
            </a:r>
            <a:endParaRPr lang="fi-FI" sz="2400" dirty="0"/>
          </a:p>
        </p:txBody>
      </p:sp>
      <p:sp>
        <p:nvSpPr>
          <p:cNvPr id="7" name="Ellipsi 6"/>
          <p:cNvSpPr/>
          <p:nvPr/>
        </p:nvSpPr>
        <p:spPr>
          <a:xfrm>
            <a:off x="8312879" y="3620439"/>
            <a:ext cx="2524460" cy="128867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3200" dirty="0" smtClean="0"/>
              <a:t>Opettajat</a:t>
            </a:r>
            <a:endParaRPr lang="fi-FI" sz="2400" dirty="0"/>
          </a:p>
        </p:txBody>
      </p:sp>
      <p:sp>
        <p:nvSpPr>
          <p:cNvPr id="10" name="Ellipsi 9"/>
          <p:cNvSpPr/>
          <p:nvPr/>
        </p:nvSpPr>
        <p:spPr>
          <a:xfrm>
            <a:off x="8937382" y="4665934"/>
            <a:ext cx="3254618" cy="12358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3200" dirty="0" smtClean="0"/>
              <a:t>Koulukaverit</a:t>
            </a:r>
            <a:endParaRPr lang="fi-FI" sz="2400" dirty="0"/>
          </a:p>
        </p:txBody>
      </p:sp>
      <p:sp>
        <p:nvSpPr>
          <p:cNvPr id="11" name="Ellipsi 10"/>
          <p:cNvSpPr/>
          <p:nvPr/>
        </p:nvSpPr>
        <p:spPr>
          <a:xfrm>
            <a:off x="6338445" y="5592268"/>
            <a:ext cx="4328985" cy="10974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3200" dirty="0" smtClean="0"/>
              <a:t>Terveydenhoitaja</a:t>
            </a:r>
            <a:endParaRPr lang="fi-FI" sz="3200" dirty="0"/>
          </a:p>
        </p:txBody>
      </p:sp>
      <p:sp>
        <p:nvSpPr>
          <p:cNvPr id="12" name="Ellipsi 11"/>
          <p:cNvSpPr/>
          <p:nvPr/>
        </p:nvSpPr>
        <p:spPr>
          <a:xfrm>
            <a:off x="1310760" y="4972840"/>
            <a:ext cx="2238471" cy="10780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3200" dirty="0" smtClean="0"/>
              <a:t>Media</a:t>
            </a:r>
            <a:endParaRPr lang="fi-FI" sz="2400" dirty="0"/>
          </a:p>
        </p:txBody>
      </p:sp>
      <p:sp>
        <p:nvSpPr>
          <p:cNvPr id="13" name="Ellipsi 12"/>
          <p:cNvSpPr/>
          <p:nvPr/>
        </p:nvSpPr>
        <p:spPr>
          <a:xfrm>
            <a:off x="-19129" y="2496235"/>
            <a:ext cx="3904426" cy="11673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3200" dirty="0" smtClean="0"/>
              <a:t>Isovanhemmat</a:t>
            </a:r>
          </a:p>
        </p:txBody>
      </p:sp>
      <p:sp>
        <p:nvSpPr>
          <p:cNvPr id="15" name="Ellipsi 14"/>
          <p:cNvSpPr/>
          <p:nvPr/>
        </p:nvSpPr>
        <p:spPr>
          <a:xfrm>
            <a:off x="2890473" y="5615765"/>
            <a:ext cx="2040684" cy="1009587"/>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3200" dirty="0" smtClean="0"/>
              <a:t>Porno</a:t>
            </a:r>
            <a:endParaRPr lang="fi-FI" sz="2400" dirty="0"/>
          </a:p>
        </p:txBody>
      </p:sp>
      <p:sp>
        <p:nvSpPr>
          <p:cNvPr id="16" name="Ellipsi 15"/>
          <p:cNvSpPr/>
          <p:nvPr/>
        </p:nvSpPr>
        <p:spPr>
          <a:xfrm>
            <a:off x="107038" y="3451295"/>
            <a:ext cx="2406422" cy="9962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3200" dirty="0" smtClean="0"/>
              <a:t>Kummit</a:t>
            </a:r>
            <a:endParaRPr lang="fi-FI" sz="2400" dirty="0"/>
          </a:p>
        </p:txBody>
      </p:sp>
      <p:sp>
        <p:nvSpPr>
          <p:cNvPr id="2" name="Ellipsi 1"/>
          <p:cNvSpPr/>
          <p:nvPr/>
        </p:nvSpPr>
        <p:spPr>
          <a:xfrm>
            <a:off x="6677439" y="4535569"/>
            <a:ext cx="2470346" cy="10801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3200" dirty="0" smtClean="0"/>
              <a:t>Ohjaajat</a:t>
            </a:r>
            <a:endParaRPr lang="fi-FI" sz="2400" dirty="0"/>
          </a:p>
        </p:txBody>
      </p:sp>
      <p:sp>
        <p:nvSpPr>
          <p:cNvPr id="8" name="Ellipsi 7"/>
          <p:cNvSpPr/>
          <p:nvPr/>
        </p:nvSpPr>
        <p:spPr>
          <a:xfrm>
            <a:off x="6682541" y="1276046"/>
            <a:ext cx="2906347" cy="124230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i-FI" sz="3200" dirty="0" smtClean="0"/>
              <a:t>Päiväkoti</a:t>
            </a:r>
            <a:endParaRPr lang="fi-FI" sz="2400" dirty="0"/>
          </a:p>
        </p:txBody>
      </p:sp>
      <p:sp>
        <p:nvSpPr>
          <p:cNvPr id="17" name="Ellipsi 16"/>
          <p:cNvSpPr/>
          <p:nvPr/>
        </p:nvSpPr>
        <p:spPr>
          <a:xfrm>
            <a:off x="9588888" y="2032049"/>
            <a:ext cx="2466109" cy="109431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3200" dirty="0" smtClean="0"/>
              <a:t>Neuvola</a:t>
            </a:r>
            <a:endParaRPr lang="fi-FI" sz="3200" dirty="0"/>
          </a:p>
        </p:txBody>
      </p:sp>
      <p:sp>
        <p:nvSpPr>
          <p:cNvPr id="18" name="Ellipsi 17"/>
          <p:cNvSpPr/>
          <p:nvPr/>
        </p:nvSpPr>
        <p:spPr>
          <a:xfrm>
            <a:off x="3114787" y="4715846"/>
            <a:ext cx="2250814" cy="103999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3200" dirty="0" smtClean="0"/>
              <a:t>Kaverit</a:t>
            </a:r>
            <a:endParaRPr lang="fi-FI" sz="2400" dirty="0"/>
          </a:p>
        </p:txBody>
      </p:sp>
    </p:spTree>
    <p:extLst>
      <p:ext uri="{BB962C8B-B14F-4D97-AF65-F5344CB8AC3E}">
        <p14:creationId xmlns:p14="http://schemas.microsoft.com/office/powerpoint/2010/main" val="306598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asioita </a:t>
            </a:r>
            <a:r>
              <a:rPr lang="fi-FI" dirty="0" smtClean="0"/>
              <a:t>on hyvä käydä </a:t>
            </a:r>
            <a:r>
              <a:rPr lang="fi-FI" dirty="0"/>
              <a:t>läpi</a:t>
            </a:r>
            <a:r>
              <a:rPr lang="fi-FI" dirty="0" smtClean="0"/>
              <a:t>?</a:t>
            </a:r>
            <a:endParaRPr lang="fi-FI" dirty="0"/>
          </a:p>
        </p:txBody>
      </p:sp>
      <p:sp>
        <p:nvSpPr>
          <p:cNvPr id="3" name="Sisällön paikkamerkki 2"/>
          <p:cNvSpPr>
            <a:spLocks noGrp="1"/>
          </p:cNvSpPr>
          <p:nvPr>
            <p:ph idx="1"/>
          </p:nvPr>
        </p:nvSpPr>
        <p:spPr/>
        <p:txBody>
          <a:bodyPr/>
          <a:lstStyle/>
          <a:p>
            <a:pPr marL="514350" indent="-514350">
              <a:buAutoNum type="arabicPeriod"/>
            </a:pPr>
            <a:r>
              <a:rPr lang="fi-FI" dirty="0"/>
              <a:t>Keho ja kehitys</a:t>
            </a:r>
          </a:p>
          <a:p>
            <a:pPr marL="514350" indent="-514350">
              <a:buAutoNum type="arabicPeriod"/>
            </a:pPr>
            <a:r>
              <a:rPr lang="fi-FI" dirty="0"/>
              <a:t>Läheisyys, nauttiminen ja itsetunto</a:t>
            </a:r>
          </a:p>
          <a:p>
            <a:pPr marL="514350" indent="-514350">
              <a:buAutoNum type="arabicPeriod"/>
            </a:pPr>
            <a:r>
              <a:rPr lang="fi-FI" dirty="0" smtClean="0"/>
              <a:t>Tunteet (seksuaalisuuden portaat)</a:t>
            </a:r>
            <a:endParaRPr lang="fi-FI" dirty="0"/>
          </a:p>
          <a:p>
            <a:pPr marL="514350" indent="-514350">
              <a:buAutoNum type="arabicPeriod"/>
            </a:pPr>
            <a:r>
              <a:rPr lang="fi-FI" dirty="0"/>
              <a:t>Moninaisuus ja ihmissuhteet</a:t>
            </a:r>
          </a:p>
          <a:p>
            <a:pPr marL="514350" indent="-514350">
              <a:buAutoNum type="arabicPeriod"/>
            </a:pPr>
            <a:r>
              <a:rPr lang="fi-FI" dirty="0"/>
              <a:t>Hyvinvointi ja terveys</a:t>
            </a:r>
          </a:p>
          <a:p>
            <a:pPr marL="514350" indent="-514350">
              <a:buAutoNum type="arabicPeriod"/>
            </a:pPr>
            <a:r>
              <a:rPr lang="fi-FI" dirty="0"/>
              <a:t>Lisääntyminen</a:t>
            </a:r>
          </a:p>
          <a:p>
            <a:pPr marL="514350" indent="-514350">
              <a:buAutoNum type="arabicPeriod"/>
            </a:pPr>
            <a:r>
              <a:rPr lang="fi-FI" dirty="0"/>
              <a:t>Normit ja tavat</a:t>
            </a:r>
          </a:p>
          <a:p>
            <a:pPr marL="514350" indent="-514350">
              <a:buAutoNum type="arabicPeriod"/>
            </a:pPr>
            <a:r>
              <a:rPr lang="fi-FI" dirty="0"/>
              <a:t>Oikeudet</a:t>
            </a:r>
          </a:p>
          <a:p>
            <a:endParaRPr lang="fi-FI" dirty="0"/>
          </a:p>
        </p:txBody>
      </p:sp>
      <p:sp>
        <p:nvSpPr>
          <p:cNvPr id="5" name="Ellipsi 4"/>
          <p:cNvSpPr/>
          <p:nvPr/>
        </p:nvSpPr>
        <p:spPr>
          <a:xfrm>
            <a:off x="6856720" y="4603546"/>
            <a:ext cx="3325091" cy="1330037"/>
          </a:xfrm>
          <a:prstGeom prst="ellipse">
            <a:avLst/>
          </a:prstGeom>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fi-FI" sz="2400" dirty="0"/>
              <a:t>WHO:n malli (2010)</a:t>
            </a:r>
          </a:p>
        </p:txBody>
      </p:sp>
    </p:spTree>
    <p:extLst>
      <p:ext uri="{BB962C8B-B14F-4D97-AF65-F5344CB8AC3E}">
        <p14:creationId xmlns:p14="http://schemas.microsoft.com/office/powerpoint/2010/main" val="4023829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4" name="Pyöristetty suorakulmio 3"/>
          <p:cNvSpPr/>
          <p:nvPr/>
        </p:nvSpPr>
        <p:spPr>
          <a:xfrm>
            <a:off x="6742216" y="1041798"/>
            <a:ext cx="5002823" cy="251203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i-FI" sz="3200" dirty="0"/>
              <a:t>S</a:t>
            </a:r>
            <a:r>
              <a:rPr lang="fi-FI" sz="3200" dirty="0" smtClean="0"/>
              <a:t>eksuaalikasvatus </a:t>
            </a:r>
            <a:r>
              <a:rPr lang="fi-FI" sz="3200" dirty="0"/>
              <a:t>ei lisää </a:t>
            </a:r>
            <a:r>
              <a:rPr lang="fi-FI" sz="3200" dirty="0" smtClean="0"/>
              <a:t>riskikäyttäytymistä</a:t>
            </a:r>
            <a:endParaRPr lang="fi-FI" sz="3200" dirty="0"/>
          </a:p>
        </p:txBody>
      </p:sp>
      <p:sp>
        <p:nvSpPr>
          <p:cNvPr id="5" name="Pyöristetty suorakulmio 4"/>
          <p:cNvSpPr/>
          <p:nvPr/>
        </p:nvSpPr>
        <p:spPr>
          <a:xfrm>
            <a:off x="4023261" y="3121738"/>
            <a:ext cx="5715000" cy="28662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i-FI" sz="3200" dirty="0"/>
              <a:t>E</a:t>
            </a:r>
            <a:r>
              <a:rPr lang="fi-FI" sz="3200" dirty="0" smtClean="0"/>
              <a:t>distää </a:t>
            </a:r>
            <a:r>
              <a:rPr lang="fi-FI" sz="3200" dirty="0"/>
              <a:t>suvaitsevia asenteita seksuaalisuutta ja lähimmäisiä </a:t>
            </a:r>
            <a:r>
              <a:rPr lang="fi-FI" sz="3200" dirty="0"/>
              <a:t>kohtaan </a:t>
            </a:r>
            <a:r>
              <a:rPr lang="fi-FI" sz="3200" dirty="0" smtClean="0"/>
              <a:t>sekä </a:t>
            </a:r>
            <a:r>
              <a:rPr lang="fi-FI" sz="3200" dirty="0"/>
              <a:t>t</a:t>
            </a:r>
            <a:r>
              <a:rPr lang="fi-FI" sz="3200" dirty="0" smtClean="0"/>
              <a:t>ehostaa </a:t>
            </a:r>
            <a:r>
              <a:rPr lang="fi-FI" sz="3200" dirty="0"/>
              <a:t>ehkäisyn </a:t>
            </a:r>
            <a:r>
              <a:rPr lang="fi-FI" sz="3200" dirty="0" smtClean="0"/>
              <a:t>käyttöä.</a:t>
            </a:r>
            <a:endParaRPr lang="fi-FI" sz="3200" dirty="0"/>
          </a:p>
        </p:txBody>
      </p:sp>
      <p:sp>
        <p:nvSpPr>
          <p:cNvPr id="3" name="Ellipsi 2"/>
          <p:cNvSpPr/>
          <p:nvPr/>
        </p:nvSpPr>
        <p:spPr>
          <a:xfrm>
            <a:off x="466107" y="590737"/>
            <a:ext cx="5340699" cy="1970316"/>
          </a:xfrm>
          <a:prstGeom prst="ellipse">
            <a:avLst/>
          </a:prstGeom>
          <a:effectLst>
            <a:glow rad="228600">
              <a:schemeClr val="accent1">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fi-FI" sz="3200" b="1" dirty="0" smtClean="0"/>
              <a:t>Seksuaalikasvatus kouluissa</a:t>
            </a:r>
            <a:endParaRPr lang="fi-FI" sz="3200" b="1" dirty="0"/>
          </a:p>
        </p:txBody>
      </p:sp>
    </p:spTree>
    <p:extLst>
      <p:ext uri="{BB962C8B-B14F-4D97-AF65-F5344CB8AC3E}">
        <p14:creationId xmlns:p14="http://schemas.microsoft.com/office/powerpoint/2010/main" val="3571059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015267"/>
          </a:xfrm>
        </p:spPr>
        <p:txBody>
          <a:bodyPr/>
          <a:lstStyle/>
          <a:p>
            <a:r>
              <a:rPr lang="fi-FI" dirty="0"/>
              <a:t>Mistä nuoren kanssa voi puhua?</a:t>
            </a:r>
          </a:p>
        </p:txBody>
      </p:sp>
      <p:sp>
        <p:nvSpPr>
          <p:cNvPr id="3" name="Sisällön paikkamerkki 2"/>
          <p:cNvSpPr>
            <a:spLocks noGrp="1"/>
          </p:cNvSpPr>
          <p:nvPr>
            <p:ph idx="1"/>
          </p:nvPr>
        </p:nvSpPr>
        <p:spPr>
          <a:xfrm>
            <a:off x="3685734" y="1561514"/>
            <a:ext cx="7668065" cy="4615449"/>
          </a:xfrm>
        </p:spPr>
        <p:txBody>
          <a:bodyPr>
            <a:normAutofit fontScale="92500" lnSpcReduction="10000"/>
          </a:bodyPr>
          <a:lstStyle/>
          <a:p>
            <a:r>
              <a:rPr lang="fi-FI" sz="3200" dirty="0" smtClean="0"/>
              <a:t>Fantasiat</a:t>
            </a:r>
          </a:p>
          <a:p>
            <a:r>
              <a:rPr lang="fi-FI" sz="3200" dirty="0" smtClean="0"/>
              <a:t>Kiihottuminen ja nautinto, orgasmi</a:t>
            </a:r>
          </a:p>
          <a:p>
            <a:r>
              <a:rPr lang="fi-FI" sz="3200" dirty="0" smtClean="0"/>
              <a:t>Suuteleminen</a:t>
            </a:r>
          </a:p>
          <a:p>
            <a:r>
              <a:rPr lang="fi-FI" sz="3200" dirty="0" smtClean="0"/>
              <a:t>Petting eli hyväilyseksi</a:t>
            </a:r>
          </a:p>
          <a:p>
            <a:r>
              <a:rPr lang="fi-FI" sz="3200" dirty="0" smtClean="0"/>
              <a:t>Neitsyys</a:t>
            </a:r>
          </a:p>
          <a:p>
            <a:r>
              <a:rPr lang="fi-FI" sz="3200" dirty="0" smtClean="0"/>
              <a:t>Yhdyntä</a:t>
            </a:r>
          </a:p>
          <a:p>
            <a:r>
              <a:rPr lang="fi-FI" sz="3200" dirty="0" smtClean="0"/>
              <a:t>Ongelmista seksissä</a:t>
            </a:r>
          </a:p>
          <a:p>
            <a:r>
              <a:rPr lang="fi-FI" sz="3200" dirty="0" smtClean="0"/>
              <a:t>Turvaseksi, raskaus, seksitaudit</a:t>
            </a:r>
          </a:p>
          <a:p>
            <a:r>
              <a:rPr lang="fi-FI" sz="3200" dirty="0" smtClean="0"/>
              <a:t>Seksivälineet</a:t>
            </a:r>
          </a:p>
          <a:p>
            <a:endParaRPr lang="fi-FI" dirty="0"/>
          </a:p>
        </p:txBody>
      </p:sp>
    </p:spTree>
    <p:extLst>
      <p:ext uri="{BB962C8B-B14F-4D97-AF65-F5344CB8AC3E}">
        <p14:creationId xmlns:p14="http://schemas.microsoft.com/office/powerpoint/2010/main" val="1279725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Nimettömät laput</a:t>
            </a:r>
            <a:endParaRPr lang="fi-FI" dirty="0"/>
          </a:p>
        </p:txBody>
      </p:sp>
      <p:sp>
        <p:nvSpPr>
          <p:cNvPr id="3" name="Sisällön paikkamerkki 2"/>
          <p:cNvSpPr>
            <a:spLocks noGrp="1"/>
          </p:cNvSpPr>
          <p:nvPr>
            <p:ph idx="1"/>
          </p:nvPr>
        </p:nvSpPr>
        <p:spPr>
          <a:xfrm>
            <a:off x="3938954" y="2356337"/>
            <a:ext cx="7414846" cy="3820625"/>
          </a:xfrm>
        </p:spPr>
        <p:txBody>
          <a:bodyPr>
            <a:normAutofit/>
          </a:bodyPr>
          <a:lstStyle/>
          <a:p>
            <a:endParaRPr lang="fi-FI" sz="3600" dirty="0"/>
          </a:p>
          <a:p>
            <a:r>
              <a:rPr lang="fi-FI" sz="3600" dirty="0"/>
              <a:t>k</a:t>
            </a:r>
            <a:r>
              <a:rPr lang="fi-FI" sz="3600" dirty="0" smtClean="0"/>
              <a:t>irjoita </a:t>
            </a:r>
            <a:r>
              <a:rPr lang="fi-FI" sz="3600" dirty="0" smtClean="0"/>
              <a:t>lappuihin kysymyksiä, mitä haluaisit tietää </a:t>
            </a:r>
            <a:r>
              <a:rPr lang="fi-FI" sz="3600" dirty="0" smtClean="0"/>
              <a:t>seksuaalisuudesta</a:t>
            </a:r>
            <a:endParaRPr lang="fi-FI" sz="3600" dirty="0" smtClean="0"/>
          </a:p>
          <a:p>
            <a:endParaRPr lang="fi-FI" sz="3600" dirty="0" smtClean="0"/>
          </a:p>
          <a:p>
            <a:r>
              <a:rPr lang="fi-FI" sz="3600" dirty="0"/>
              <a:t>e</a:t>
            </a:r>
            <a:r>
              <a:rPr lang="fi-FI" sz="3600" dirty="0" smtClean="0"/>
              <a:t>siin </a:t>
            </a:r>
            <a:r>
              <a:rPr lang="fi-FI" sz="3600" dirty="0" smtClean="0"/>
              <a:t>tulleet asiat liitetään </a:t>
            </a:r>
            <a:r>
              <a:rPr lang="fi-FI" sz="3600" dirty="0" smtClean="0"/>
              <a:t>opetukseen</a:t>
            </a:r>
            <a:endParaRPr lang="fi-FI" sz="3600" dirty="0"/>
          </a:p>
          <a:p>
            <a:endParaRPr lang="fi-FI" dirty="0"/>
          </a:p>
          <a:p>
            <a:endParaRPr lang="fi-FI" dirty="0"/>
          </a:p>
        </p:txBody>
      </p:sp>
      <p:sp>
        <p:nvSpPr>
          <p:cNvPr id="4" name="Ellipsi 3"/>
          <p:cNvSpPr/>
          <p:nvPr/>
        </p:nvSpPr>
        <p:spPr>
          <a:xfrm>
            <a:off x="5782674" y="760866"/>
            <a:ext cx="4332513" cy="185964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3200" dirty="0" smtClean="0"/>
              <a:t>Nuorten osallistaminen</a:t>
            </a:r>
            <a:endParaRPr lang="fi-FI" sz="3200" dirty="0"/>
          </a:p>
        </p:txBody>
      </p:sp>
    </p:spTree>
    <p:extLst>
      <p:ext uri="{BB962C8B-B14F-4D97-AF65-F5344CB8AC3E}">
        <p14:creationId xmlns:p14="http://schemas.microsoft.com/office/powerpoint/2010/main" val="279379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7" name="Kuvaselite-ellipsi 6"/>
          <p:cNvSpPr/>
          <p:nvPr/>
        </p:nvSpPr>
        <p:spPr>
          <a:xfrm>
            <a:off x="40072" y="4871947"/>
            <a:ext cx="2604499" cy="1262993"/>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2000" dirty="0" smtClean="0"/>
              <a:t>Mitä tarkoittaa paneminen?</a:t>
            </a:r>
            <a:endParaRPr lang="fi-FI" sz="2000" dirty="0"/>
          </a:p>
        </p:txBody>
      </p:sp>
      <p:sp>
        <p:nvSpPr>
          <p:cNvPr id="9" name="Kuvaselite-ellipsi 8"/>
          <p:cNvSpPr/>
          <p:nvPr/>
        </p:nvSpPr>
        <p:spPr>
          <a:xfrm>
            <a:off x="7696164" y="4955837"/>
            <a:ext cx="2561302" cy="1469429"/>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2000" dirty="0" smtClean="0"/>
              <a:t>Mikä on transseksuaali?</a:t>
            </a:r>
            <a:endParaRPr lang="fi-FI" sz="2000" dirty="0"/>
          </a:p>
        </p:txBody>
      </p:sp>
      <p:sp>
        <p:nvSpPr>
          <p:cNvPr id="12" name="Kuvaselite-ellipsi 11"/>
          <p:cNvSpPr/>
          <p:nvPr/>
        </p:nvSpPr>
        <p:spPr>
          <a:xfrm>
            <a:off x="5061328" y="5503443"/>
            <a:ext cx="2255846" cy="1081361"/>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2000" dirty="0" smtClean="0"/>
              <a:t>Mitä on porno?</a:t>
            </a:r>
            <a:endParaRPr lang="fi-FI" sz="2000" dirty="0"/>
          </a:p>
        </p:txBody>
      </p:sp>
      <p:sp>
        <p:nvSpPr>
          <p:cNvPr id="2" name="Kuvatekstiellipsi 1"/>
          <p:cNvSpPr/>
          <p:nvPr/>
        </p:nvSpPr>
        <p:spPr>
          <a:xfrm>
            <a:off x="2070792" y="3713873"/>
            <a:ext cx="2426268" cy="131610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2000" dirty="0" smtClean="0"/>
              <a:t>Mitä tarkoittaa suuseksi?</a:t>
            </a:r>
            <a:endParaRPr lang="fi-FI" sz="2000" dirty="0"/>
          </a:p>
        </p:txBody>
      </p:sp>
      <p:sp>
        <p:nvSpPr>
          <p:cNvPr id="3" name="Kuvatekstiellipsi 2"/>
          <p:cNvSpPr/>
          <p:nvPr/>
        </p:nvSpPr>
        <p:spPr>
          <a:xfrm>
            <a:off x="4136234" y="4263686"/>
            <a:ext cx="2217362" cy="1356197"/>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000" dirty="0" smtClean="0"/>
              <a:t>Mitä tarkoittaa anaaliseksi?</a:t>
            </a:r>
            <a:endParaRPr lang="fi-FI" sz="2000" dirty="0"/>
          </a:p>
        </p:txBody>
      </p:sp>
      <p:sp>
        <p:nvSpPr>
          <p:cNvPr id="5" name="Kuvatekstiellipsi 4"/>
          <p:cNvSpPr/>
          <p:nvPr/>
        </p:nvSpPr>
        <p:spPr>
          <a:xfrm>
            <a:off x="2461152" y="5274733"/>
            <a:ext cx="2177143" cy="1317172"/>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2000" dirty="0" smtClean="0"/>
              <a:t>Mikä on orgasmi?</a:t>
            </a:r>
            <a:endParaRPr lang="fi-FI" sz="2000" dirty="0"/>
          </a:p>
        </p:txBody>
      </p:sp>
      <p:sp>
        <p:nvSpPr>
          <p:cNvPr id="13" name="Kuvatekstiellipsi 12"/>
          <p:cNvSpPr/>
          <p:nvPr/>
        </p:nvSpPr>
        <p:spPr>
          <a:xfrm>
            <a:off x="60667" y="3258950"/>
            <a:ext cx="2080193" cy="140656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2000" dirty="0" smtClean="0"/>
              <a:t>Miten seksitaudit tarttuu?</a:t>
            </a:r>
            <a:endParaRPr lang="fi-FI" sz="2000" dirty="0"/>
          </a:p>
        </p:txBody>
      </p:sp>
      <p:sp>
        <p:nvSpPr>
          <p:cNvPr id="14" name="Kuvatekstiellipsi 13"/>
          <p:cNvSpPr/>
          <p:nvPr/>
        </p:nvSpPr>
        <p:spPr>
          <a:xfrm>
            <a:off x="9626355" y="1380876"/>
            <a:ext cx="2383971" cy="1436915"/>
          </a:xfrm>
          <a:prstGeom prst="wedgeEllipse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i-FI" sz="2000" dirty="0" smtClean="0"/>
              <a:t>Miten tuotan nautintoa toiselle?</a:t>
            </a:r>
            <a:endParaRPr lang="fi-FI" sz="2000" dirty="0"/>
          </a:p>
        </p:txBody>
      </p:sp>
      <p:sp>
        <p:nvSpPr>
          <p:cNvPr id="15" name="Kuvatekstiellipsi 14"/>
          <p:cNvSpPr/>
          <p:nvPr/>
        </p:nvSpPr>
        <p:spPr>
          <a:xfrm>
            <a:off x="1918647" y="2510777"/>
            <a:ext cx="2712033" cy="1027769"/>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i-FI" sz="2000" dirty="0" smtClean="0"/>
              <a:t>Onko itsetyydytys väärin?</a:t>
            </a:r>
            <a:endParaRPr lang="fi-FI" sz="2000" dirty="0"/>
          </a:p>
        </p:txBody>
      </p:sp>
      <p:sp>
        <p:nvSpPr>
          <p:cNvPr id="16" name="Kuvatekstiellipsi 15"/>
          <p:cNvSpPr/>
          <p:nvPr/>
        </p:nvSpPr>
        <p:spPr>
          <a:xfrm>
            <a:off x="3617927" y="1301378"/>
            <a:ext cx="2547257" cy="1411613"/>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2000" dirty="0" smtClean="0"/>
              <a:t>Olenko normaali?</a:t>
            </a:r>
            <a:endParaRPr lang="fi-FI" sz="2000" dirty="0"/>
          </a:p>
        </p:txBody>
      </p:sp>
      <p:sp>
        <p:nvSpPr>
          <p:cNvPr id="6" name="Kuvatekstiellipsi 5"/>
          <p:cNvSpPr/>
          <p:nvPr/>
        </p:nvSpPr>
        <p:spPr>
          <a:xfrm>
            <a:off x="176991" y="1677397"/>
            <a:ext cx="2045356" cy="1233517"/>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i-FI" sz="2000" dirty="0" smtClean="0"/>
              <a:t>Mitä jos en saa erektiota?</a:t>
            </a:r>
            <a:endParaRPr lang="fi-FI" sz="2000" dirty="0"/>
          </a:p>
        </p:txBody>
      </p:sp>
      <p:sp>
        <p:nvSpPr>
          <p:cNvPr id="10" name="Ellipsi 9"/>
          <p:cNvSpPr/>
          <p:nvPr/>
        </p:nvSpPr>
        <p:spPr>
          <a:xfrm>
            <a:off x="493162" y="478088"/>
            <a:ext cx="2338071" cy="107733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2000" dirty="0" smtClean="0"/>
              <a:t>Seksin tekeminen</a:t>
            </a:r>
            <a:endParaRPr lang="fi-FI" sz="2000" dirty="0"/>
          </a:p>
        </p:txBody>
      </p:sp>
      <p:sp>
        <p:nvSpPr>
          <p:cNvPr id="18" name="Ellipsi 17"/>
          <p:cNvSpPr/>
          <p:nvPr/>
        </p:nvSpPr>
        <p:spPr>
          <a:xfrm>
            <a:off x="2466109" y="178413"/>
            <a:ext cx="2980097" cy="11550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2000" dirty="0" smtClean="0"/>
              <a:t>Seksiin valmistautuminen</a:t>
            </a:r>
            <a:endParaRPr lang="fi-FI" sz="2000" dirty="0"/>
          </a:p>
        </p:txBody>
      </p:sp>
      <p:sp>
        <p:nvSpPr>
          <p:cNvPr id="19" name="Ellipsi 18"/>
          <p:cNvSpPr/>
          <p:nvPr/>
        </p:nvSpPr>
        <p:spPr>
          <a:xfrm>
            <a:off x="5015090" y="239468"/>
            <a:ext cx="2581621" cy="107828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i-FI" sz="2000" dirty="0" smtClean="0"/>
              <a:t>Seksin hyväksyttävyys</a:t>
            </a:r>
            <a:endParaRPr lang="fi-FI" sz="2000" dirty="0"/>
          </a:p>
        </p:txBody>
      </p:sp>
      <p:sp>
        <p:nvSpPr>
          <p:cNvPr id="20" name="Ellipsi 19"/>
          <p:cNvSpPr/>
          <p:nvPr/>
        </p:nvSpPr>
        <p:spPr>
          <a:xfrm>
            <a:off x="7475850" y="719214"/>
            <a:ext cx="2672862" cy="98716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2000" dirty="0" smtClean="0"/>
              <a:t>Seksuaalisten rajojen rikkominen</a:t>
            </a:r>
            <a:endParaRPr lang="fi-FI" sz="2000" dirty="0"/>
          </a:p>
        </p:txBody>
      </p:sp>
      <p:sp>
        <p:nvSpPr>
          <p:cNvPr id="21" name="Ellipsi 20"/>
          <p:cNvSpPr/>
          <p:nvPr/>
        </p:nvSpPr>
        <p:spPr>
          <a:xfrm>
            <a:off x="9626355" y="318298"/>
            <a:ext cx="2324231" cy="80797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2000" dirty="0" smtClean="0"/>
              <a:t>Suuteleminen</a:t>
            </a:r>
            <a:endParaRPr lang="fi-FI" sz="2000" dirty="0"/>
          </a:p>
        </p:txBody>
      </p:sp>
      <p:sp>
        <p:nvSpPr>
          <p:cNvPr id="22" name="Kuvatekstiellipsi 21"/>
          <p:cNvSpPr/>
          <p:nvPr/>
        </p:nvSpPr>
        <p:spPr>
          <a:xfrm>
            <a:off x="6938184" y="4095592"/>
            <a:ext cx="1604046" cy="1139835"/>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i-FI" dirty="0" smtClean="0"/>
              <a:t>Sattuuko yhdyntä?</a:t>
            </a:r>
            <a:endParaRPr lang="fi-FI" dirty="0"/>
          </a:p>
        </p:txBody>
      </p:sp>
      <p:sp>
        <p:nvSpPr>
          <p:cNvPr id="23" name="Kuvatekstiellipsi 22"/>
          <p:cNvSpPr/>
          <p:nvPr/>
        </p:nvSpPr>
        <p:spPr>
          <a:xfrm>
            <a:off x="10269450" y="2911540"/>
            <a:ext cx="1846423" cy="1101436"/>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sz="2000" dirty="0" smtClean="0"/>
              <a:t>Missä on g-piste?</a:t>
            </a:r>
            <a:endParaRPr lang="fi-FI" sz="2000" dirty="0"/>
          </a:p>
        </p:txBody>
      </p:sp>
      <p:sp>
        <p:nvSpPr>
          <p:cNvPr id="24" name="Kuvatekstiellipsi 23"/>
          <p:cNvSpPr/>
          <p:nvPr/>
        </p:nvSpPr>
        <p:spPr>
          <a:xfrm>
            <a:off x="4778718" y="2985561"/>
            <a:ext cx="2450822" cy="1174246"/>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000" dirty="0" smtClean="0"/>
              <a:t>Masturboinko liian usein?</a:t>
            </a:r>
            <a:endParaRPr lang="fi-FI" sz="2000" dirty="0"/>
          </a:p>
        </p:txBody>
      </p:sp>
      <p:sp>
        <p:nvSpPr>
          <p:cNvPr id="25" name="Kuvatekstiellipsi 24"/>
          <p:cNvSpPr/>
          <p:nvPr/>
        </p:nvSpPr>
        <p:spPr>
          <a:xfrm>
            <a:off x="5945332" y="1651015"/>
            <a:ext cx="2243066" cy="1370574"/>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i-FI" sz="2000" dirty="0" smtClean="0"/>
              <a:t>Minkä ikäisenä voi harrastaa seksiä?</a:t>
            </a:r>
            <a:endParaRPr lang="fi-FI" sz="2000" dirty="0"/>
          </a:p>
        </p:txBody>
      </p:sp>
      <p:sp>
        <p:nvSpPr>
          <p:cNvPr id="26" name="Kuvatekstiellipsi 25"/>
          <p:cNvSpPr/>
          <p:nvPr/>
        </p:nvSpPr>
        <p:spPr>
          <a:xfrm>
            <a:off x="9388295" y="4012975"/>
            <a:ext cx="2639301" cy="1617305"/>
          </a:xfrm>
          <a:prstGeom prst="wedgeEllipse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i-FI" sz="2000" dirty="0" smtClean="0"/>
              <a:t>Onko normaalia kun fantasioin piiskaamisesta?</a:t>
            </a:r>
            <a:endParaRPr lang="fi-FI" sz="2000" dirty="0"/>
          </a:p>
        </p:txBody>
      </p:sp>
      <p:sp>
        <p:nvSpPr>
          <p:cNvPr id="27" name="Kuvatekstiellipsi 26"/>
          <p:cNvSpPr/>
          <p:nvPr/>
        </p:nvSpPr>
        <p:spPr>
          <a:xfrm>
            <a:off x="7766541" y="2831699"/>
            <a:ext cx="1955097" cy="1328108"/>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sz="2000" dirty="0" smtClean="0"/>
              <a:t>Mistä saan apua?</a:t>
            </a:r>
            <a:endParaRPr lang="fi-FI" sz="2000" dirty="0"/>
          </a:p>
        </p:txBody>
      </p:sp>
      <p:sp>
        <p:nvSpPr>
          <p:cNvPr id="28" name="Kuvatekstiellipsi 27"/>
          <p:cNvSpPr/>
          <p:nvPr/>
        </p:nvSpPr>
        <p:spPr>
          <a:xfrm>
            <a:off x="7902924" y="1802524"/>
            <a:ext cx="1803762" cy="854575"/>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2000" dirty="0" smtClean="0"/>
              <a:t>Miten suutelen?</a:t>
            </a:r>
            <a:endParaRPr lang="fi-FI" sz="2000" dirty="0"/>
          </a:p>
        </p:txBody>
      </p:sp>
    </p:spTree>
    <p:extLst>
      <p:ext uri="{BB962C8B-B14F-4D97-AF65-F5344CB8AC3E}">
        <p14:creationId xmlns:p14="http://schemas.microsoft.com/office/powerpoint/2010/main" val="4117715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087418" y="365125"/>
            <a:ext cx="9266382" cy="1325563"/>
          </a:xfrm>
        </p:spPr>
        <p:txBody>
          <a:bodyPr/>
          <a:lstStyle/>
          <a:p>
            <a:r>
              <a:rPr lang="fi-FI" dirty="0" smtClean="0"/>
              <a:t>Aikuisten tehtäviä murrosikäisten seksuaaliterveyden tukemisessa</a:t>
            </a:r>
            <a:endParaRPr lang="fi-FI" dirty="0"/>
          </a:p>
        </p:txBody>
      </p:sp>
      <p:sp>
        <p:nvSpPr>
          <p:cNvPr id="3" name="Sisällön paikkamerkki 2"/>
          <p:cNvSpPr>
            <a:spLocks noGrp="1"/>
          </p:cNvSpPr>
          <p:nvPr>
            <p:ph idx="1"/>
          </p:nvPr>
        </p:nvSpPr>
        <p:spPr>
          <a:xfrm>
            <a:off x="3805382" y="2132375"/>
            <a:ext cx="7465291" cy="3841387"/>
          </a:xfrm>
        </p:spPr>
        <p:txBody>
          <a:bodyPr>
            <a:normAutofit/>
          </a:bodyPr>
          <a:lstStyle/>
          <a:p>
            <a:r>
              <a:rPr lang="fi-FI" sz="3200" dirty="0" smtClean="0"/>
              <a:t>tarjota </a:t>
            </a:r>
            <a:r>
              <a:rPr lang="fi-FI" sz="3200" dirty="0"/>
              <a:t>tietoa ja </a:t>
            </a:r>
            <a:r>
              <a:rPr lang="fi-FI" sz="3200" dirty="0" smtClean="0"/>
              <a:t>tukea</a:t>
            </a:r>
            <a:endParaRPr lang="fi-FI" sz="3200" dirty="0" smtClean="0"/>
          </a:p>
          <a:p>
            <a:r>
              <a:rPr lang="fi-FI" sz="3200" dirty="0"/>
              <a:t>a</a:t>
            </a:r>
            <a:r>
              <a:rPr lang="fi-FI" sz="3200" dirty="0" smtClean="0"/>
              <a:t>ntaa </a:t>
            </a:r>
            <a:r>
              <a:rPr lang="fi-FI" sz="3200" dirty="0" smtClean="0"/>
              <a:t>enenevässä määrin yksityisyyttä</a:t>
            </a:r>
          </a:p>
          <a:p>
            <a:r>
              <a:rPr lang="fi-FI" sz="3200" dirty="0"/>
              <a:t>r</a:t>
            </a:r>
            <a:r>
              <a:rPr lang="fi-FI" sz="3200" dirty="0" smtClean="0"/>
              <a:t>ajata </a:t>
            </a:r>
            <a:r>
              <a:rPr lang="fi-FI" sz="3200" dirty="0" smtClean="0"/>
              <a:t>oma seksuaalisuus</a:t>
            </a:r>
          </a:p>
          <a:p>
            <a:r>
              <a:rPr lang="fi-FI" sz="3200" dirty="0"/>
              <a:t>t</a:t>
            </a:r>
            <a:r>
              <a:rPr lang="fi-FI" sz="3200" dirty="0" smtClean="0"/>
              <a:t>ukea </a:t>
            </a:r>
            <a:r>
              <a:rPr lang="fi-FI" sz="3200" dirty="0" smtClean="0"/>
              <a:t>yksilöllistä, omanlaista kehitystä</a:t>
            </a:r>
          </a:p>
          <a:p>
            <a:r>
              <a:rPr lang="fi-FI" sz="3200" dirty="0"/>
              <a:t>t</a:t>
            </a:r>
            <a:r>
              <a:rPr lang="fi-FI" sz="3200" dirty="0" smtClean="0"/>
              <a:t>ukea </a:t>
            </a:r>
            <a:r>
              <a:rPr lang="fi-FI" sz="3200" dirty="0" smtClean="0"/>
              <a:t>positiivista </a:t>
            </a:r>
            <a:r>
              <a:rPr lang="fi-FI" sz="3200" dirty="0" smtClean="0"/>
              <a:t>kehonkuvaa</a:t>
            </a:r>
            <a:endParaRPr lang="fi-FI" sz="3200" dirty="0" smtClean="0"/>
          </a:p>
        </p:txBody>
      </p:sp>
    </p:spTree>
    <p:extLst>
      <p:ext uri="{BB962C8B-B14F-4D97-AF65-F5344CB8AC3E}">
        <p14:creationId xmlns:p14="http://schemas.microsoft.com/office/powerpoint/2010/main" val="479958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464025" y="1078172"/>
            <a:ext cx="11398314" cy="4323258"/>
          </a:xfrm>
          <a:prstGeom prst="rect">
            <a:avLst/>
          </a:prstGeom>
        </p:spPr>
      </p:pic>
    </p:spTree>
    <p:extLst>
      <p:ext uri="{BB962C8B-B14F-4D97-AF65-F5344CB8AC3E}">
        <p14:creationId xmlns:p14="http://schemas.microsoft.com/office/powerpoint/2010/main" val="351544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Sukupuolen moninaisuus</a:t>
            </a:r>
            <a:endParaRPr lang="fi-FI" dirty="0"/>
          </a:p>
        </p:txBody>
      </p:sp>
      <p:sp>
        <p:nvSpPr>
          <p:cNvPr id="3" name="Sisällön paikkamerkki 2"/>
          <p:cNvSpPr>
            <a:spLocks noGrp="1"/>
          </p:cNvSpPr>
          <p:nvPr>
            <p:ph idx="1"/>
          </p:nvPr>
        </p:nvSpPr>
        <p:spPr/>
        <p:txBody>
          <a:bodyPr>
            <a:normAutofit lnSpcReduction="10000"/>
          </a:bodyPr>
          <a:lstStyle/>
          <a:p>
            <a:pPr marL="0" indent="0">
              <a:buNone/>
            </a:pPr>
            <a:r>
              <a:rPr lang="fi-FI" sz="3200" dirty="0" smtClean="0"/>
              <a:t>Sukupuolivähemmistöt: </a:t>
            </a:r>
          </a:p>
          <a:p>
            <a:pPr lvl="1"/>
            <a:r>
              <a:rPr lang="fi-FI" sz="2800" dirty="0" err="1" smtClean="0"/>
              <a:t>transihmiset</a:t>
            </a:r>
            <a:endParaRPr lang="fi-FI" dirty="0" smtClean="0"/>
          </a:p>
          <a:p>
            <a:pPr lvl="2"/>
            <a:r>
              <a:rPr lang="fi-FI" sz="2800" dirty="0" smtClean="0"/>
              <a:t>sukupuolettomat</a:t>
            </a:r>
          </a:p>
          <a:p>
            <a:pPr lvl="2"/>
            <a:r>
              <a:rPr lang="fi-FI" sz="2800" dirty="0" err="1" smtClean="0"/>
              <a:t>transsukupuoliset</a:t>
            </a:r>
            <a:endParaRPr lang="fi-FI" sz="2800" dirty="0" smtClean="0"/>
          </a:p>
          <a:p>
            <a:pPr lvl="2"/>
            <a:r>
              <a:rPr lang="fi-FI" sz="2800" dirty="0" smtClean="0"/>
              <a:t>transvestiitit</a:t>
            </a:r>
          </a:p>
          <a:p>
            <a:pPr lvl="2"/>
            <a:r>
              <a:rPr lang="fi-FI" sz="2800" dirty="0" err="1" smtClean="0"/>
              <a:t>muunsukupuoliset</a:t>
            </a:r>
            <a:endParaRPr lang="fi-FI" sz="2800" dirty="0" smtClean="0"/>
          </a:p>
          <a:p>
            <a:pPr lvl="1"/>
            <a:r>
              <a:rPr lang="fi-FI" sz="2800" dirty="0" err="1" smtClean="0"/>
              <a:t>intersukupuoliset</a:t>
            </a:r>
            <a:endParaRPr lang="fi-FI" sz="2800" dirty="0" smtClean="0"/>
          </a:p>
          <a:p>
            <a:pPr lvl="1"/>
            <a:endParaRPr lang="fi-FI" dirty="0" smtClean="0"/>
          </a:p>
          <a:p>
            <a:pPr marL="0" indent="0">
              <a:buNone/>
            </a:pPr>
            <a:r>
              <a:rPr lang="fi-FI" dirty="0" smtClean="0"/>
              <a:t>Sukupuolienemmistöt:</a:t>
            </a:r>
          </a:p>
          <a:p>
            <a:pPr lvl="1"/>
            <a:r>
              <a:rPr lang="fi-FI" sz="2800" dirty="0" smtClean="0"/>
              <a:t>cis-ihmiset</a:t>
            </a:r>
            <a:r>
              <a:rPr lang="fi-FI" dirty="0" smtClean="0"/>
              <a:t> </a:t>
            </a:r>
            <a:endParaRPr lang="fi-FI" dirty="0"/>
          </a:p>
        </p:txBody>
      </p:sp>
      <p:sp>
        <p:nvSpPr>
          <p:cNvPr id="4" name="Ellipsi 3"/>
          <p:cNvSpPr/>
          <p:nvPr/>
        </p:nvSpPr>
        <p:spPr>
          <a:xfrm>
            <a:off x="5790773" y="1421802"/>
            <a:ext cx="6192982" cy="281203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i-FI" sz="2800" dirty="0"/>
              <a:t>Oikeus omaan sukupuoli-identiteettiin ja sukupuolen ilmaisuun haluamallaan tavalla kuuluu jokaiselle</a:t>
            </a:r>
          </a:p>
        </p:txBody>
      </p:sp>
    </p:spTree>
    <p:extLst>
      <p:ext uri="{BB962C8B-B14F-4D97-AF65-F5344CB8AC3E}">
        <p14:creationId xmlns:p14="http://schemas.microsoft.com/office/powerpoint/2010/main" val="63777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5" name="Ellipsi 4"/>
          <p:cNvSpPr/>
          <p:nvPr/>
        </p:nvSpPr>
        <p:spPr>
          <a:xfrm>
            <a:off x="2593609" y="1518989"/>
            <a:ext cx="4160980" cy="1667163"/>
          </a:xfrm>
          <a:prstGeom prst="ellipse">
            <a:avLst/>
          </a:prstGeom>
          <a:effectLst>
            <a:glow rad="228600">
              <a:schemeClr val="accent2">
                <a:satMod val="175000"/>
                <a:alpha val="40000"/>
              </a:schemeClr>
            </a:glow>
          </a:effectLst>
          <a:scene3d>
            <a:camera prst="isometricOffAxis1Righ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fi-FI" sz="3600" dirty="0" smtClean="0"/>
              <a:t>Mitä on seksuaalisuus?</a:t>
            </a:r>
            <a:endParaRPr lang="fi-FI" sz="3600" dirty="0"/>
          </a:p>
        </p:txBody>
      </p:sp>
      <p:sp>
        <p:nvSpPr>
          <p:cNvPr id="3" name="Ellipsi 2"/>
          <p:cNvSpPr/>
          <p:nvPr/>
        </p:nvSpPr>
        <p:spPr>
          <a:xfrm>
            <a:off x="5588499" y="2825936"/>
            <a:ext cx="5015344" cy="2426856"/>
          </a:xfrm>
          <a:prstGeom prst="ellipse">
            <a:avLst/>
          </a:prstGeom>
          <a:effectLst>
            <a:glow rad="228600">
              <a:schemeClr val="accent2">
                <a:satMod val="175000"/>
                <a:alpha val="40000"/>
              </a:schemeClr>
            </a:glow>
          </a:effectLst>
          <a:scene3d>
            <a:camera prst="isometricOffAxis2Lef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fi-FI" sz="3600" dirty="0" smtClean="0"/>
              <a:t>Mitä sinulle tulee mieleen sanasta seksuaalisuus?</a:t>
            </a:r>
            <a:endParaRPr lang="fi-FI" sz="3600" dirty="0"/>
          </a:p>
        </p:txBody>
      </p:sp>
    </p:spTree>
    <p:extLst>
      <p:ext uri="{BB962C8B-B14F-4D97-AF65-F5344CB8AC3E}">
        <p14:creationId xmlns:p14="http://schemas.microsoft.com/office/powerpoint/2010/main" val="2734376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6000" r="-6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Seksuaalinen suuntautuminen</a:t>
            </a:r>
            <a:endParaRPr lang="fi-FI" dirty="0"/>
          </a:p>
        </p:txBody>
      </p:sp>
      <p:sp>
        <p:nvSpPr>
          <p:cNvPr id="3" name="Sisällön paikkamerkki 2"/>
          <p:cNvSpPr>
            <a:spLocks noGrp="1"/>
          </p:cNvSpPr>
          <p:nvPr>
            <p:ph idx="1"/>
          </p:nvPr>
        </p:nvSpPr>
        <p:spPr>
          <a:xfrm>
            <a:off x="838200" y="1690688"/>
            <a:ext cx="10515600" cy="4486275"/>
          </a:xfrm>
        </p:spPr>
        <p:txBody>
          <a:bodyPr>
            <a:normAutofit fontScale="92500" lnSpcReduction="10000"/>
          </a:bodyPr>
          <a:lstStyle/>
          <a:p>
            <a:r>
              <a:rPr lang="fi-FI" b="1" dirty="0" smtClean="0"/>
              <a:t>hetero</a:t>
            </a:r>
            <a:r>
              <a:rPr lang="fi-FI" dirty="0" smtClean="0"/>
              <a:t>: henkilö </a:t>
            </a:r>
            <a:r>
              <a:rPr lang="fi-FI" dirty="0"/>
              <a:t>tuntee vetoa eri sukupuolen edustajaan kuin mitä itse on </a:t>
            </a:r>
            <a:endParaRPr lang="fi-FI" dirty="0" smtClean="0"/>
          </a:p>
          <a:p>
            <a:r>
              <a:rPr lang="fi-FI" b="1" dirty="0"/>
              <a:t>h</a:t>
            </a:r>
            <a:r>
              <a:rPr lang="fi-FI" b="1" dirty="0" smtClean="0"/>
              <a:t>omo</a:t>
            </a:r>
            <a:r>
              <a:rPr lang="fi-FI" dirty="0" smtClean="0"/>
              <a:t>: mies, joka on kiinnostunut miehistä </a:t>
            </a:r>
            <a:endParaRPr lang="fi-FI" dirty="0"/>
          </a:p>
          <a:p>
            <a:r>
              <a:rPr lang="fi-FI" b="1" dirty="0" smtClean="0"/>
              <a:t>lesbo</a:t>
            </a:r>
            <a:r>
              <a:rPr lang="fi-FI" dirty="0" smtClean="0"/>
              <a:t>: nainen, </a:t>
            </a:r>
            <a:r>
              <a:rPr lang="fi-FI" dirty="0"/>
              <a:t>joka on kiinnostunut </a:t>
            </a:r>
            <a:r>
              <a:rPr lang="fi-FI" dirty="0" smtClean="0"/>
              <a:t>naisista</a:t>
            </a:r>
          </a:p>
          <a:p>
            <a:r>
              <a:rPr lang="fi-FI" b="1" dirty="0" smtClean="0"/>
              <a:t>biseksuaali</a:t>
            </a:r>
            <a:r>
              <a:rPr lang="fi-FI" dirty="0" smtClean="0"/>
              <a:t>: henkilö</a:t>
            </a:r>
            <a:r>
              <a:rPr lang="fi-FI" dirty="0"/>
              <a:t>, joka tuntee emotionaalista ja/tai eroottista vetovoimaa sekä miehiä että naisia </a:t>
            </a:r>
            <a:r>
              <a:rPr lang="fi-FI" dirty="0" smtClean="0"/>
              <a:t>kohtaan</a:t>
            </a:r>
          </a:p>
          <a:p>
            <a:r>
              <a:rPr lang="fi-FI" b="1" dirty="0" err="1" smtClean="0"/>
              <a:t>panseksuaali</a:t>
            </a:r>
            <a:r>
              <a:rPr lang="fi-FI" b="1" dirty="0" smtClean="0"/>
              <a:t>: </a:t>
            </a:r>
            <a:r>
              <a:rPr lang="fi-FI" dirty="0" smtClean="0"/>
              <a:t>tuntee </a:t>
            </a:r>
            <a:r>
              <a:rPr lang="fi-FI" dirty="0"/>
              <a:t>seksuaalista tai/ja emotionaalista vetoa kaikkia sukupuolia olevia ihmisiä </a:t>
            </a:r>
            <a:r>
              <a:rPr lang="fi-FI" dirty="0" smtClean="0"/>
              <a:t>kohtaan</a:t>
            </a:r>
            <a:endParaRPr lang="fi-FI" dirty="0"/>
          </a:p>
          <a:p>
            <a:r>
              <a:rPr lang="fi-FI" b="1" dirty="0" err="1"/>
              <a:t>queer</a:t>
            </a:r>
            <a:r>
              <a:rPr lang="fi-FI" dirty="0" smtClean="0"/>
              <a:t>: pakenee </a:t>
            </a:r>
            <a:r>
              <a:rPr lang="fi-FI" dirty="0"/>
              <a:t>määritelmiä, joten emme voi tietää, mitä tämä identiteetti kätkee </a:t>
            </a:r>
            <a:r>
              <a:rPr lang="fi-FI" dirty="0" smtClean="0"/>
              <a:t>taakseen</a:t>
            </a:r>
          </a:p>
          <a:p>
            <a:r>
              <a:rPr lang="fi-FI" b="1" dirty="0" smtClean="0"/>
              <a:t>a-</a:t>
            </a:r>
            <a:r>
              <a:rPr lang="fi-FI" b="1" dirty="0" err="1" smtClean="0"/>
              <a:t>seksuaali</a:t>
            </a:r>
            <a:r>
              <a:rPr lang="fi-FI" dirty="0" smtClean="0"/>
              <a:t>: voi </a:t>
            </a:r>
            <a:r>
              <a:rPr lang="fi-FI" dirty="0"/>
              <a:t>tuntea romanttista vetoa, mutta ei halua seksuaalista </a:t>
            </a:r>
            <a:r>
              <a:rPr lang="fi-FI" dirty="0" smtClean="0"/>
              <a:t>kanssakäymistä</a:t>
            </a:r>
            <a:endParaRPr lang="fi-FI" dirty="0"/>
          </a:p>
        </p:txBody>
      </p:sp>
    </p:spTree>
    <p:extLst>
      <p:ext uri="{BB962C8B-B14F-4D97-AF65-F5344CB8AC3E}">
        <p14:creationId xmlns:p14="http://schemas.microsoft.com/office/powerpoint/2010/main" val="2822413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587262" y="2379807"/>
            <a:ext cx="8117058" cy="3910157"/>
          </a:xfrm>
        </p:spPr>
        <p:txBody>
          <a:bodyPr>
            <a:normAutofit/>
          </a:bodyPr>
          <a:lstStyle/>
          <a:p>
            <a:r>
              <a:rPr lang="fi-FI" sz="3200" dirty="0"/>
              <a:t>s</a:t>
            </a:r>
            <a:r>
              <a:rPr lang="fi-FI" sz="3200" dirty="0" smtClean="0"/>
              <a:t>eksuaalisuus ja seksuaalikasvatus kuuluu kaikille!</a:t>
            </a:r>
          </a:p>
          <a:p>
            <a:r>
              <a:rPr lang="fi-FI" sz="3200" dirty="0" smtClean="0"/>
              <a:t>vammaisuus ei poista seksuaalisuutta, se tuo kuitenkin haasteita seksin toteutumiselle käytännössä</a:t>
            </a:r>
          </a:p>
          <a:p>
            <a:r>
              <a:rPr lang="fi-FI" sz="3200" dirty="0" smtClean="0"/>
              <a:t>seksuaalinen kehitys voi olla haasteellista, jos vammaisen ihmisen seksuaalisuuteen suhtautuminen on kielteistä</a:t>
            </a:r>
            <a:endParaRPr lang="fi-FI" sz="3200" dirty="0"/>
          </a:p>
        </p:txBody>
      </p:sp>
      <p:sp>
        <p:nvSpPr>
          <p:cNvPr id="4" name="Ellipsi 3"/>
          <p:cNvSpPr/>
          <p:nvPr/>
        </p:nvSpPr>
        <p:spPr>
          <a:xfrm>
            <a:off x="2104931" y="389234"/>
            <a:ext cx="4648201" cy="1671493"/>
          </a:xfrm>
          <a:prstGeom prst="ellipse">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fi-FI" sz="3200" dirty="0" smtClean="0"/>
              <a:t>Seksuaalikasvatus vammaistyössä</a:t>
            </a:r>
            <a:endParaRPr lang="fi-FI" sz="3200" dirty="0"/>
          </a:p>
        </p:txBody>
      </p:sp>
    </p:spTree>
    <p:extLst>
      <p:ext uri="{BB962C8B-B14F-4D97-AF65-F5344CB8AC3E}">
        <p14:creationId xmlns:p14="http://schemas.microsoft.com/office/powerpoint/2010/main" val="356484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796145" y="365125"/>
            <a:ext cx="7557654" cy="1325563"/>
          </a:xfrm>
        </p:spPr>
        <p:txBody>
          <a:bodyPr/>
          <a:lstStyle/>
          <a:p>
            <a:r>
              <a:rPr lang="fi-FI" dirty="0" smtClean="0"/>
              <a:t>Seksissä avustaminen</a:t>
            </a:r>
            <a:endParaRPr lang="fi-FI" dirty="0"/>
          </a:p>
        </p:txBody>
      </p:sp>
      <p:sp>
        <p:nvSpPr>
          <p:cNvPr id="3" name="Sisällön paikkamerkki 2"/>
          <p:cNvSpPr>
            <a:spLocks noGrp="1"/>
          </p:cNvSpPr>
          <p:nvPr>
            <p:ph idx="1"/>
          </p:nvPr>
        </p:nvSpPr>
        <p:spPr>
          <a:xfrm>
            <a:off x="3713018" y="1825625"/>
            <a:ext cx="7640782" cy="4351338"/>
          </a:xfrm>
        </p:spPr>
        <p:txBody>
          <a:bodyPr>
            <a:normAutofit/>
          </a:bodyPr>
          <a:lstStyle/>
          <a:p>
            <a:r>
              <a:rPr lang="fi-FI" sz="3200" dirty="0"/>
              <a:t>t</a:t>
            </a:r>
            <a:r>
              <a:rPr lang="fi-FI" sz="3200" dirty="0" smtClean="0"/>
              <a:t>oiminnallisen seksin mahdollistamista, kun henkilö tai henkilöt eivät pysty sitä itsenäisesti toteuttamaan</a:t>
            </a:r>
          </a:p>
          <a:p>
            <a:endParaRPr lang="fi-FI" sz="3200" dirty="0"/>
          </a:p>
          <a:p>
            <a:r>
              <a:rPr lang="fi-FI" sz="3200" dirty="0"/>
              <a:t>a</a:t>
            </a:r>
            <a:r>
              <a:rPr lang="fi-FI" sz="3200" dirty="0" smtClean="0"/>
              <a:t>vustajan pitäisi kyetä suhtautumaan seksuaalisuuteen mutkattomasti, ammatillisesti ja neutraalisti</a:t>
            </a:r>
          </a:p>
          <a:p>
            <a:endParaRPr lang="fi-FI" sz="3200" dirty="0"/>
          </a:p>
        </p:txBody>
      </p:sp>
    </p:spTree>
    <p:extLst>
      <p:ext uri="{BB962C8B-B14F-4D97-AF65-F5344CB8AC3E}">
        <p14:creationId xmlns:p14="http://schemas.microsoft.com/office/powerpoint/2010/main" val="1840528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050472" y="365125"/>
            <a:ext cx="9303328" cy="1325563"/>
          </a:xfrm>
        </p:spPr>
        <p:txBody>
          <a:bodyPr/>
          <a:lstStyle/>
          <a:p>
            <a:r>
              <a:rPr lang="fi-FI" dirty="0" smtClean="0"/>
              <a:t>Passiivinen avustaminen</a:t>
            </a:r>
            <a:endParaRPr lang="fi-FI" dirty="0"/>
          </a:p>
        </p:txBody>
      </p:sp>
      <p:sp>
        <p:nvSpPr>
          <p:cNvPr id="3" name="Sisällön paikkamerkki 2"/>
          <p:cNvSpPr>
            <a:spLocks noGrp="1"/>
          </p:cNvSpPr>
          <p:nvPr>
            <p:ph idx="1"/>
          </p:nvPr>
        </p:nvSpPr>
        <p:spPr>
          <a:xfrm>
            <a:off x="2050472" y="1690688"/>
            <a:ext cx="9303327" cy="4486275"/>
          </a:xfrm>
        </p:spPr>
        <p:txBody>
          <a:bodyPr>
            <a:normAutofit fontScale="92500" lnSpcReduction="10000"/>
          </a:bodyPr>
          <a:lstStyle/>
          <a:p>
            <a:pPr marL="0" indent="0">
              <a:buNone/>
            </a:pPr>
            <a:r>
              <a:rPr lang="fi-FI" sz="3000" b="1" dirty="0" smtClean="0"/>
              <a:t>Seksitilanteiden mahdollistamista</a:t>
            </a:r>
          </a:p>
          <a:p>
            <a:r>
              <a:rPr lang="fi-FI" dirty="0" smtClean="0"/>
              <a:t>ohjausta ja apua tiedon etsimisessä</a:t>
            </a:r>
          </a:p>
          <a:p>
            <a:r>
              <a:rPr lang="fi-FI" dirty="0" smtClean="0"/>
              <a:t>ohjausta ja apua omasta hygieniasta noudattamiseen</a:t>
            </a:r>
          </a:p>
          <a:p>
            <a:r>
              <a:rPr lang="fi-FI" dirty="0" smtClean="0"/>
              <a:t>ohjausta ja apua tapailuun sekä siihen liittyvien tilanteiden mahdollistamiseen</a:t>
            </a:r>
          </a:p>
          <a:p>
            <a:r>
              <a:rPr lang="fi-FI" dirty="0" smtClean="0"/>
              <a:t>ohjausta ja apua seksin apuvälineiden hankkimiseen, ojentamiseen, puhdistamiseen ja säilyttämiseen</a:t>
            </a:r>
          </a:p>
          <a:p>
            <a:r>
              <a:rPr lang="fi-FI" dirty="0" smtClean="0"/>
              <a:t>apua riisuutumiseen ja pukeutumiseen</a:t>
            </a:r>
          </a:p>
          <a:p>
            <a:r>
              <a:rPr lang="fi-FI" dirty="0" smtClean="0"/>
              <a:t>apua seksivälineiden asentamisessa ja käyttöönotossa</a:t>
            </a:r>
          </a:p>
          <a:p>
            <a:r>
              <a:rPr lang="fi-FI" dirty="0" smtClean="0"/>
              <a:t>apua pornografian tai seksipalveluiden hankinnassa</a:t>
            </a:r>
          </a:p>
          <a:p>
            <a:endParaRPr lang="fi-FI" dirty="0" smtClean="0"/>
          </a:p>
        </p:txBody>
      </p:sp>
    </p:spTree>
    <p:extLst>
      <p:ext uri="{BB962C8B-B14F-4D97-AF65-F5344CB8AC3E}">
        <p14:creationId xmlns:p14="http://schemas.microsoft.com/office/powerpoint/2010/main" val="140169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969478" y="365125"/>
            <a:ext cx="9384321" cy="1325563"/>
          </a:xfrm>
        </p:spPr>
        <p:txBody>
          <a:bodyPr/>
          <a:lstStyle/>
          <a:p>
            <a:r>
              <a:rPr lang="fi-FI" dirty="0" smtClean="0"/>
              <a:t>Aktiivinen avustaminen</a:t>
            </a:r>
            <a:endParaRPr lang="fi-FI" dirty="0"/>
          </a:p>
        </p:txBody>
      </p:sp>
      <p:sp>
        <p:nvSpPr>
          <p:cNvPr id="3" name="Sisällön paikkamerkki 2"/>
          <p:cNvSpPr>
            <a:spLocks noGrp="1"/>
          </p:cNvSpPr>
          <p:nvPr>
            <p:ph idx="1"/>
          </p:nvPr>
        </p:nvSpPr>
        <p:spPr>
          <a:xfrm>
            <a:off x="1969478" y="1690687"/>
            <a:ext cx="9384322" cy="4486275"/>
          </a:xfrm>
        </p:spPr>
        <p:txBody>
          <a:bodyPr>
            <a:normAutofit/>
          </a:bodyPr>
          <a:lstStyle/>
          <a:p>
            <a:pPr marL="0" indent="0">
              <a:buNone/>
            </a:pPr>
            <a:r>
              <a:rPr lang="fi-FI" b="1" dirty="0"/>
              <a:t>A</a:t>
            </a:r>
            <a:r>
              <a:rPr lang="fi-FI" b="1" dirty="0" smtClean="0"/>
              <a:t>vustamista tilanteissa, jotka edellyttävät avustettavan henkilön koskettamista seksuaalisissa tilanteissa</a:t>
            </a:r>
          </a:p>
          <a:p>
            <a:r>
              <a:rPr lang="fi-FI" dirty="0" smtClean="0"/>
              <a:t>apua kondomin asettamisessa tai liukuvoiteen levittämisessä</a:t>
            </a:r>
          </a:p>
          <a:p>
            <a:r>
              <a:rPr lang="fi-FI" dirty="0" smtClean="0"/>
              <a:t>apua asentoihin asettumisessa</a:t>
            </a:r>
          </a:p>
          <a:p>
            <a:r>
              <a:rPr lang="fi-FI" dirty="0" smtClean="0"/>
              <a:t>apua apuvälineiden käytössä ja päälle pukemisessa</a:t>
            </a:r>
          </a:p>
          <a:p>
            <a:r>
              <a:rPr lang="fi-FI" dirty="0" smtClean="0"/>
              <a:t>kehon tukemista tai liikuttamista seksin aikana</a:t>
            </a:r>
          </a:p>
          <a:p>
            <a:r>
              <a:rPr lang="fi-FI" dirty="0" smtClean="0"/>
              <a:t>apuvälineen liikuttamista tai ohjaamista sooloseksissä</a:t>
            </a:r>
            <a:endParaRPr lang="fi-FI" dirty="0"/>
          </a:p>
        </p:txBody>
      </p:sp>
    </p:spTree>
    <p:extLst>
      <p:ext uri="{BB962C8B-B14F-4D97-AF65-F5344CB8AC3E}">
        <p14:creationId xmlns:p14="http://schemas.microsoft.com/office/powerpoint/2010/main" val="2479184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t="-9000" b="-9000"/>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650836" y="803564"/>
            <a:ext cx="6465455" cy="1468581"/>
          </a:xfrm>
        </p:spPr>
        <p:txBody>
          <a:bodyPr/>
          <a:lstStyle/>
          <a:p>
            <a:pPr marL="0" indent="0" algn="ctr">
              <a:buNone/>
            </a:pPr>
            <a:r>
              <a:rPr lang="fi-FI" sz="3600" dirty="0" smtClean="0"/>
              <a:t>Seksuaalisuus ei vanhene</a:t>
            </a:r>
            <a:r>
              <a:rPr lang="fi-FI" sz="3600" dirty="0"/>
              <a:t>, se </a:t>
            </a:r>
            <a:r>
              <a:rPr lang="fi-FI" sz="3600" dirty="0" smtClean="0"/>
              <a:t>vain muuttaa muotoaan </a:t>
            </a:r>
            <a:r>
              <a:rPr lang="fi-FI" sz="3600" dirty="0"/>
              <a:t>iän </a:t>
            </a:r>
            <a:r>
              <a:rPr lang="fi-FI" sz="3600" dirty="0" smtClean="0"/>
              <a:t>myötä</a:t>
            </a:r>
            <a:endParaRPr lang="fi-FI" sz="3600" dirty="0"/>
          </a:p>
          <a:p>
            <a:endParaRPr lang="fi-FI" dirty="0"/>
          </a:p>
        </p:txBody>
      </p:sp>
      <p:pic>
        <p:nvPicPr>
          <p:cNvPr id="2" name="Kuva 1"/>
          <p:cNvPicPr>
            <a:picLocks noChangeAspect="1"/>
          </p:cNvPicPr>
          <p:nvPr/>
        </p:nvPicPr>
        <p:blipFill>
          <a:blip r:embed="rId4"/>
          <a:stretch>
            <a:fillRect/>
          </a:stretch>
        </p:blipFill>
        <p:spPr>
          <a:xfrm>
            <a:off x="3639126" y="2050473"/>
            <a:ext cx="4488873" cy="2992582"/>
          </a:xfrm>
          <a:prstGeom prst="ellipse">
            <a:avLst/>
          </a:prstGeom>
          <a:ln>
            <a:noFill/>
          </a:ln>
          <a:effectLst>
            <a:softEdge rad="112500"/>
          </a:effectLst>
        </p:spPr>
      </p:pic>
    </p:spTree>
    <p:extLst>
      <p:ext uri="{BB962C8B-B14F-4D97-AF65-F5344CB8AC3E}">
        <p14:creationId xmlns:p14="http://schemas.microsoft.com/office/powerpoint/2010/main" val="1238200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Seksuaalisuus ja ikääntyminen</a:t>
            </a:r>
            <a:endParaRPr lang="fi-FI" dirty="0"/>
          </a:p>
        </p:txBody>
      </p:sp>
      <p:sp>
        <p:nvSpPr>
          <p:cNvPr id="3" name="Sisällön paikkamerkki 2"/>
          <p:cNvSpPr>
            <a:spLocks noGrp="1"/>
          </p:cNvSpPr>
          <p:nvPr>
            <p:ph idx="1"/>
          </p:nvPr>
        </p:nvSpPr>
        <p:spPr>
          <a:xfrm>
            <a:off x="3722254" y="1551709"/>
            <a:ext cx="7631545" cy="4625254"/>
          </a:xfrm>
        </p:spPr>
        <p:txBody>
          <a:bodyPr>
            <a:noAutofit/>
          </a:bodyPr>
          <a:lstStyle/>
          <a:p>
            <a:r>
              <a:rPr lang="fi-FI" sz="3200" dirty="0"/>
              <a:t>y</a:t>
            </a:r>
            <a:r>
              <a:rPr lang="fi-FI" sz="3200" dirty="0" smtClean="0"/>
              <a:t>mpäristö vaikuttaa paljon ikääntyneen seksuaaliseen käyttäytymiseen</a:t>
            </a:r>
          </a:p>
          <a:p>
            <a:endParaRPr lang="fi-FI" sz="3200" dirty="0" smtClean="0"/>
          </a:p>
          <a:p>
            <a:r>
              <a:rPr lang="fi-FI" sz="3200" dirty="0"/>
              <a:t>t</a:t>
            </a:r>
            <a:r>
              <a:rPr lang="fi-FI" sz="3200" dirty="0" smtClean="0"/>
              <a:t>ärkeää hoitohenkilökunnan hyväksyvä ja myönteinen suhtautuminen</a:t>
            </a:r>
          </a:p>
          <a:p>
            <a:endParaRPr lang="fi-FI" sz="3200" dirty="0" smtClean="0"/>
          </a:p>
          <a:p>
            <a:r>
              <a:rPr lang="fi-FI" sz="3200" dirty="0"/>
              <a:t>s</a:t>
            </a:r>
            <a:r>
              <a:rPr lang="fi-FI" sz="3200" dirty="0" smtClean="0"/>
              <a:t>eksuaalisella aktiivisuudella on myönteisiä terveysvaikutuksia, joten ikääntyvien seksuaalisuutta tulisi tukea ja edistää mahdollisimman paljon</a:t>
            </a:r>
            <a:endParaRPr lang="fi-FI" sz="3200" dirty="0"/>
          </a:p>
        </p:txBody>
      </p:sp>
    </p:spTree>
    <p:extLst>
      <p:ext uri="{BB962C8B-B14F-4D97-AF65-F5344CB8AC3E}">
        <p14:creationId xmlns:p14="http://schemas.microsoft.com/office/powerpoint/2010/main" val="4230005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865744" y="365125"/>
            <a:ext cx="9488056" cy="1325563"/>
          </a:xfrm>
        </p:spPr>
        <p:txBody>
          <a:bodyPr/>
          <a:lstStyle/>
          <a:p>
            <a:r>
              <a:rPr lang="fi-FI" dirty="0" smtClean="0"/>
              <a:t>Seksuaalisuus ja ikääntyminen</a:t>
            </a:r>
            <a:endParaRPr lang="fi-FI" dirty="0"/>
          </a:p>
        </p:txBody>
      </p:sp>
      <p:sp>
        <p:nvSpPr>
          <p:cNvPr id="3" name="Sisällön paikkamerkki 2"/>
          <p:cNvSpPr>
            <a:spLocks noGrp="1"/>
          </p:cNvSpPr>
          <p:nvPr>
            <p:ph idx="1"/>
          </p:nvPr>
        </p:nvSpPr>
        <p:spPr>
          <a:xfrm>
            <a:off x="3727938" y="1825625"/>
            <a:ext cx="7625861" cy="4351338"/>
          </a:xfrm>
        </p:spPr>
        <p:txBody>
          <a:bodyPr>
            <a:normAutofit/>
          </a:bodyPr>
          <a:lstStyle/>
          <a:p>
            <a:r>
              <a:rPr lang="fi-FI" sz="3200" dirty="0"/>
              <a:t>i</a:t>
            </a:r>
            <a:r>
              <a:rPr lang="fi-FI" sz="3200" dirty="0" smtClean="0"/>
              <a:t>käihmisten yksityisyys on tärkeää ottaa huomioon hoitopaikoissa</a:t>
            </a:r>
          </a:p>
          <a:p>
            <a:pPr lvl="1"/>
            <a:r>
              <a:rPr lang="fi-FI" sz="2800" dirty="0" smtClean="0"/>
              <a:t>välttämätöntä </a:t>
            </a:r>
            <a:r>
              <a:rPr lang="fi-FI" sz="2800" dirty="0"/>
              <a:t>seksuaalisen nautinnon mahdollistamiseksi</a:t>
            </a:r>
          </a:p>
          <a:p>
            <a:pPr marL="0" indent="0">
              <a:buNone/>
            </a:pPr>
            <a:endParaRPr lang="fi-FI" sz="3200" dirty="0" smtClean="0"/>
          </a:p>
          <a:p>
            <a:r>
              <a:rPr lang="fi-FI" sz="3200" dirty="0" smtClean="0"/>
              <a:t>yksityisyyttä ja toiveita tulee kunnioittaa aivan kuin oltaisiin hänen kotonaan</a:t>
            </a:r>
            <a:endParaRPr lang="fi-FI" sz="3200" dirty="0"/>
          </a:p>
          <a:p>
            <a:endParaRPr lang="fi-FI" sz="3200" dirty="0" smtClean="0"/>
          </a:p>
        </p:txBody>
      </p:sp>
    </p:spTree>
    <p:extLst>
      <p:ext uri="{BB962C8B-B14F-4D97-AF65-F5344CB8AC3E}">
        <p14:creationId xmlns:p14="http://schemas.microsoft.com/office/powerpoint/2010/main" val="3029994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703782" y="365125"/>
            <a:ext cx="7650018" cy="1325563"/>
          </a:xfrm>
        </p:spPr>
        <p:txBody>
          <a:bodyPr/>
          <a:lstStyle/>
          <a:p>
            <a:r>
              <a:rPr lang="fi-FI" dirty="0" smtClean="0"/>
              <a:t>Sairauksien vaikutus seksuaalisuuteen</a:t>
            </a:r>
            <a:endParaRPr lang="fi-FI" dirty="0"/>
          </a:p>
        </p:txBody>
      </p:sp>
      <p:sp>
        <p:nvSpPr>
          <p:cNvPr id="3" name="Sisällön paikkamerkki 2"/>
          <p:cNvSpPr>
            <a:spLocks noGrp="1"/>
          </p:cNvSpPr>
          <p:nvPr>
            <p:ph idx="1"/>
          </p:nvPr>
        </p:nvSpPr>
        <p:spPr>
          <a:xfrm>
            <a:off x="3703782" y="1825625"/>
            <a:ext cx="7650018" cy="4351338"/>
          </a:xfrm>
        </p:spPr>
        <p:txBody>
          <a:bodyPr>
            <a:normAutofit fontScale="92500" lnSpcReduction="20000"/>
          </a:bodyPr>
          <a:lstStyle/>
          <a:p>
            <a:r>
              <a:rPr lang="fi-FI" sz="3200" dirty="0"/>
              <a:t>o</a:t>
            </a:r>
            <a:r>
              <a:rPr lang="fi-FI" sz="3200" dirty="0" smtClean="0"/>
              <a:t>ma tai puolison sairastuminen vaikuttaa seksuaalisuuteen</a:t>
            </a:r>
          </a:p>
          <a:p>
            <a:pPr lvl="1"/>
            <a:r>
              <a:rPr lang="fi-FI" sz="3000" dirty="0" smtClean="0"/>
              <a:t>tilapäisesti tai loppuelämäksi</a:t>
            </a:r>
          </a:p>
          <a:p>
            <a:pPr marL="457200" lvl="1" indent="0">
              <a:buNone/>
            </a:pPr>
            <a:endParaRPr lang="fi-FI" dirty="0" smtClean="0"/>
          </a:p>
          <a:p>
            <a:r>
              <a:rPr lang="fi-FI" sz="3200" dirty="0"/>
              <a:t>p</a:t>
            </a:r>
            <a:r>
              <a:rPr lang="fi-FI" sz="3200" dirty="0" smtClean="0"/>
              <a:t>itkäaikaissairaudet vaikuttavat sekä seksuaaliseen haluun että seksuaalireaktioihin</a:t>
            </a:r>
          </a:p>
          <a:p>
            <a:pPr lvl="1"/>
            <a:r>
              <a:rPr lang="fi-FI" sz="3000" dirty="0" smtClean="0"/>
              <a:t>kumppanuus voi vaihtua hoivasuhteeksi ja seksuaalielämä kuihtuu kasaan</a:t>
            </a:r>
            <a:endParaRPr lang="fi-FI" sz="3000" dirty="0"/>
          </a:p>
          <a:p>
            <a:pPr marL="0" indent="0">
              <a:buNone/>
            </a:pPr>
            <a:endParaRPr lang="fi-FI" sz="3200" dirty="0" smtClean="0"/>
          </a:p>
          <a:p>
            <a:r>
              <a:rPr lang="fi-FI" sz="3200" dirty="0"/>
              <a:t>s</a:t>
            </a:r>
            <a:r>
              <a:rPr lang="fi-FI" sz="3200" dirty="0" smtClean="0"/>
              <a:t>airaudet haastavat ihmiset etsimään erilaisia tapoja toteuttaa seksuaalisuutta</a:t>
            </a:r>
            <a:endParaRPr lang="fi-FI" sz="3200" dirty="0"/>
          </a:p>
        </p:txBody>
      </p:sp>
    </p:spTree>
    <p:extLst>
      <p:ext uri="{BB962C8B-B14F-4D97-AF65-F5344CB8AC3E}">
        <p14:creationId xmlns:p14="http://schemas.microsoft.com/office/powerpoint/2010/main" val="2539042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186677" y="1982787"/>
            <a:ext cx="4671574" cy="2217738"/>
          </a:xfrm>
        </p:spPr>
        <p:txBody>
          <a:bodyPr>
            <a:normAutofit/>
          </a:bodyPr>
          <a:lstStyle/>
          <a:p>
            <a:pPr marL="0" indent="0">
              <a:buNone/>
            </a:pPr>
            <a:r>
              <a:rPr lang="fi-FI" sz="11500" dirty="0" smtClean="0"/>
              <a:t>Kiitos!</a:t>
            </a:r>
            <a:endParaRPr lang="fi-FI" sz="11500" dirty="0"/>
          </a:p>
        </p:txBody>
      </p:sp>
    </p:spTree>
    <p:extLst>
      <p:ext uri="{BB962C8B-B14F-4D97-AF65-F5344CB8AC3E}">
        <p14:creationId xmlns:p14="http://schemas.microsoft.com/office/powerpoint/2010/main" val="46649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175254" y="950821"/>
            <a:ext cx="11795073" cy="4771106"/>
          </a:xfrm>
          <a:prstGeom prst="rect">
            <a:avLst/>
          </a:prstGeom>
        </p:spPr>
      </p:pic>
    </p:spTree>
    <p:extLst>
      <p:ext uri="{BB962C8B-B14F-4D97-AF65-F5344CB8AC3E}">
        <p14:creationId xmlns:p14="http://schemas.microsoft.com/office/powerpoint/2010/main" val="340721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94854" y="143452"/>
            <a:ext cx="3456709" cy="1325563"/>
          </a:xfrm>
        </p:spPr>
        <p:txBody>
          <a:bodyPr/>
          <a:lstStyle/>
          <a:p>
            <a:r>
              <a:rPr lang="fi-FI" dirty="0" smtClean="0"/>
              <a:t>Seksuaalisuus</a:t>
            </a:r>
            <a:endParaRPr lang="fi-FI" dirty="0"/>
          </a:p>
        </p:txBody>
      </p:sp>
      <p:sp>
        <p:nvSpPr>
          <p:cNvPr id="3" name="Sisällön paikkamerkki 2"/>
          <p:cNvSpPr>
            <a:spLocks noGrp="1"/>
          </p:cNvSpPr>
          <p:nvPr>
            <p:ph idx="1"/>
          </p:nvPr>
        </p:nvSpPr>
        <p:spPr>
          <a:xfrm>
            <a:off x="3731490" y="1274618"/>
            <a:ext cx="7622309" cy="5237018"/>
          </a:xfrm>
        </p:spPr>
        <p:txBody>
          <a:bodyPr>
            <a:normAutofit/>
          </a:bodyPr>
          <a:lstStyle/>
          <a:p>
            <a:r>
              <a:rPr lang="fi-FI" sz="3200" dirty="0"/>
              <a:t>s</a:t>
            </a:r>
            <a:r>
              <a:rPr lang="fi-FI" sz="3200" dirty="0" smtClean="0"/>
              <a:t>eksuaalisuus on aina läsnä riippumatta iästä tai elämäntilanteesta</a:t>
            </a:r>
          </a:p>
          <a:p>
            <a:endParaRPr lang="fi-FI" dirty="0" smtClean="0"/>
          </a:p>
          <a:p>
            <a:r>
              <a:rPr lang="fi-FI" sz="3200" dirty="0" smtClean="0"/>
              <a:t>seksuaalisuus ei tarkoita vain yhdyntää</a:t>
            </a:r>
          </a:p>
          <a:p>
            <a:pPr lvl="1"/>
            <a:r>
              <a:rPr lang="fi-FI" sz="2800" dirty="0" smtClean="0"/>
              <a:t>läheisyys, koskettaminen, suuteleminen, toisen huomioon ottaminen</a:t>
            </a:r>
          </a:p>
          <a:p>
            <a:pPr lvl="1"/>
            <a:r>
              <a:rPr lang="fi-FI" sz="2800" dirty="0"/>
              <a:t>k</a:t>
            </a:r>
            <a:r>
              <a:rPr lang="fi-FI" sz="2800" dirty="0" smtClean="0"/>
              <a:t>auniit vaatteet, huulipuna, tuoksu</a:t>
            </a:r>
          </a:p>
          <a:p>
            <a:pPr marL="457200" lvl="1" indent="0">
              <a:buNone/>
            </a:pPr>
            <a:endParaRPr lang="fi-FI" dirty="0" smtClean="0"/>
          </a:p>
          <a:p>
            <a:r>
              <a:rPr lang="fi-FI" sz="3200" dirty="0"/>
              <a:t>s</a:t>
            </a:r>
            <a:r>
              <a:rPr lang="fi-FI" sz="3200" dirty="0" smtClean="0"/>
              <a:t>eksuaalisuus ja sen kokeminen on kovin yksilöllistä</a:t>
            </a:r>
          </a:p>
          <a:p>
            <a:pPr marL="0" indent="0">
              <a:buNone/>
            </a:pPr>
            <a:endParaRPr lang="fi-FI" dirty="0"/>
          </a:p>
        </p:txBody>
      </p:sp>
    </p:spTree>
    <p:extLst>
      <p:ext uri="{BB962C8B-B14F-4D97-AF65-F5344CB8AC3E}">
        <p14:creationId xmlns:p14="http://schemas.microsoft.com/office/powerpoint/2010/main" val="1209181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193800" y="1091358"/>
            <a:ext cx="3117447" cy="1325563"/>
          </a:xfrm>
        </p:spPr>
        <p:txBody>
          <a:bodyPr/>
          <a:lstStyle/>
          <a:p>
            <a:r>
              <a:rPr lang="fi-FI" dirty="0" smtClean="0"/>
              <a:t>Kosketus</a:t>
            </a:r>
            <a:endParaRPr lang="fi-FI" dirty="0"/>
          </a:p>
        </p:txBody>
      </p:sp>
      <p:sp>
        <p:nvSpPr>
          <p:cNvPr id="4" name="Pyöristetty suorakulmio 3"/>
          <p:cNvSpPr/>
          <p:nvPr/>
        </p:nvSpPr>
        <p:spPr>
          <a:xfrm>
            <a:off x="4690523" y="704833"/>
            <a:ext cx="6605549" cy="3202505"/>
          </a:xfrm>
          <a:prstGeom prst="roundRect">
            <a:avLst/>
          </a:prstGeom>
          <a:ln w="28575"/>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i-FI" sz="3200" dirty="0" smtClean="0"/>
              <a:t>Kosketusvyöhykkeet</a:t>
            </a:r>
            <a:r>
              <a:rPr lang="fi-FI" sz="2800" dirty="0" smtClean="0"/>
              <a:t>:</a:t>
            </a:r>
          </a:p>
          <a:p>
            <a:pPr marL="285750" indent="-285750">
              <a:buFont typeface="Arial" panose="020B0604020202020204" pitchFamily="34" charset="0"/>
              <a:buChar char="•"/>
            </a:pPr>
            <a:r>
              <a:rPr lang="fi-FI" sz="2800" dirty="0" smtClean="0"/>
              <a:t>Julkinen vyöhyke</a:t>
            </a:r>
          </a:p>
          <a:p>
            <a:pPr marL="285750" indent="-285750">
              <a:buFont typeface="Arial" panose="020B0604020202020204" pitchFamily="34" charset="0"/>
              <a:buChar char="•"/>
            </a:pPr>
            <a:r>
              <a:rPr lang="fi-FI" sz="2800" dirty="0" smtClean="0"/>
              <a:t>Sosiaalinen vyöhyke (1 – 4 m)</a:t>
            </a:r>
          </a:p>
          <a:p>
            <a:pPr marL="285750" indent="-285750">
              <a:buFont typeface="Arial" panose="020B0604020202020204" pitchFamily="34" charset="0"/>
              <a:buChar char="•"/>
            </a:pPr>
            <a:r>
              <a:rPr lang="fi-FI" sz="2800" dirty="0" smtClean="0"/>
              <a:t>Henkilökohtainen vyöhyke (0,5 – 1m)</a:t>
            </a:r>
          </a:p>
          <a:p>
            <a:pPr marL="285750" indent="-285750">
              <a:buFont typeface="Arial" panose="020B0604020202020204" pitchFamily="34" charset="0"/>
              <a:buChar char="•"/>
            </a:pPr>
            <a:r>
              <a:rPr lang="fi-FI" sz="2800" dirty="0" smtClean="0"/>
              <a:t>Kosketus- eli intiimivyöhyke (alle 0,5m)</a:t>
            </a:r>
            <a:endParaRPr lang="fi-FI" sz="2800" dirty="0"/>
          </a:p>
        </p:txBody>
      </p:sp>
      <p:sp>
        <p:nvSpPr>
          <p:cNvPr id="5" name="Pyöristetty suorakulmio 4"/>
          <p:cNvSpPr/>
          <p:nvPr/>
        </p:nvSpPr>
        <p:spPr>
          <a:xfrm>
            <a:off x="3872521" y="3907338"/>
            <a:ext cx="5034987" cy="1481560"/>
          </a:xfrm>
          <a:prstGeom prst="roundRect">
            <a:avLst/>
          </a:prstGeom>
          <a:ln w="28575"/>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fi-FI" sz="3200" b="1" dirty="0" smtClean="0"/>
              <a:t>Ammatillinen kosketus</a:t>
            </a:r>
          </a:p>
        </p:txBody>
      </p:sp>
    </p:spTree>
    <p:extLst>
      <p:ext uri="{BB962C8B-B14F-4D97-AF65-F5344CB8AC3E}">
        <p14:creationId xmlns:p14="http://schemas.microsoft.com/office/powerpoint/2010/main" val="3384598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2048164" y="296861"/>
            <a:ext cx="4851400" cy="1325563"/>
          </a:xfrm>
        </p:spPr>
        <p:txBody>
          <a:bodyPr>
            <a:normAutofit/>
          </a:bodyPr>
          <a:lstStyle/>
          <a:p>
            <a:r>
              <a:rPr lang="fi-FI" sz="4800" dirty="0" smtClean="0"/>
              <a:t>Seksuaalioikeudet</a:t>
            </a:r>
            <a:endParaRPr lang="fi-FI" sz="4800" dirty="0"/>
          </a:p>
        </p:txBody>
      </p:sp>
      <p:sp>
        <p:nvSpPr>
          <p:cNvPr id="3" name="Sisällön paikkamerkki 2"/>
          <p:cNvSpPr>
            <a:spLocks noGrp="1"/>
          </p:cNvSpPr>
          <p:nvPr>
            <p:ph idx="1"/>
          </p:nvPr>
        </p:nvSpPr>
        <p:spPr>
          <a:xfrm>
            <a:off x="2048164" y="1622424"/>
            <a:ext cx="9305636" cy="4351338"/>
          </a:xfrm>
        </p:spPr>
        <p:txBody>
          <a:bodyPr>
            <a:normAutofit/>
          </a:bodyPr>
          <a:lstStyle/>
          <a:p>
            <a:pPr marL="0" indent="0">
              <a:buNone/>
            </a:pPr>
            <a:r>
              <a:rPr lang="fi-FI" sz="3900" dirty="0" smtClean="0"/>
              <a:t>1.</a:t>
            </a:r>
            <a:r>
              <a:rPr lang="fi-FI" sz="3600" dirty="0"/>
              <a:t> Oikeus omaan seksuaalisuuteen</a:t>
            </a:r>
          </a:p>
          <a:p>
            <a:pPr marL="0" indent="0">
              <a:buNone/>
            </a:pPr>
            <a:r>
              <a:rPr lang="fi-FI" sz="3600" dirty="0" smtClean="0"/>
              <a:t>2</a:t>
            </a:r>
            <a:r>
              <a:rPr lang="fi-FI" sz="3600" dirty="0"/>
              <a:t>. Oikeus tietoon </a:t>
            </a:r>
            <a:r>
              <a:rPr lang="fi-FI" sz="3600" dirty="0" smtClean="0"/>
              <a:t>seksuaalisuudesta</a:t>
            </a:r>
          </a:p>
          <a:p>
            <a:pPr marL="0" indent="0">
              <a:buNone/>
            </a:pPr>
            <a:r>
              <a:rPr lang="fi-FI" sz="3600" dirty="0"/>
              <a:t>3. Oikeus suojella itseään ja tulla suojelluksi</a:t>
            </a:r>
          </a:p>
          <a:p>
            <a:pPr marL="0" indent="0">
              <a:buNone/>
            </a:pPr>
            <a:r>
              <a:rPr lang="fi-FI" sz="3600" dirty="0" smtClean="0"/>
              <a:t>4</a:t>
            </a:r>
            <a:r>
              <a:rPr lang="fi-FI" sz="3600" dirty="0"/>
              <a:t>. Oikeus </a:t>
            </a:r>
            <a:r>
              <a:rPr lang="fi-FI" sz="3600" dirty="0" smtClean="0"/>
              <a:t>seksuaaliterveyspalveluihin</a:t>
            </a:r>
          </a:p>
          <a:p>
            <a:pPr marL="0" indent="0">
              <a:buNone/>
            </a:pPr>
            <a:r>
              <a:rPr lang="fi-FI" sz="3600" dirty="0"/>
              <a:t>5. Oikeus </a:t>
            </a:r>
            <a:r>
              <a:rPr lang="fi-FI" sz="3600" dirty="0" smtClean="0"/>
              <a:t>tasa-arvoon ja syrjimättömyyteen</a:t>
            </a:r>
            <a:endParaRPr lang="fi-FI" sz="3600" dirty="0"/>
          </a:p>
          <a:p>
            <a:pPr marL="0" indent="0">
              <a:buNone/>
            </a:pPr>
            <a:r>
              <a:rPr lang="fi-FI" sz="3600" dirty="0" smtClean="0"/>
              <a:t>6</a:t>
            </a:r>
            <a:r>
              <a:rPr lang="fi-FI" sz="3600" dirty="0"/>
              <a:t>. Oikeus yksityisyyteen</a:t>
            </a:r>
          </a:p>
          <a:p>
            <a:pPr marL="0" indent="0">
              <a:buNone/>
            </a:pPr>
            <a:r>
              <a:rPr lang="fi-FI" sz="3600" dirty="0" smtClean="0"/>
              <a:t>7</a:t>
            </a:r>
            <a:r>
              <a:rPr lang="fi-FI" sz="3600" dirty="0"/>
              <a:t>. Oikeus vaikuttaa</a:t>
            </a:r>
          </a:p>
          <a:p>
            <a:pPr marL="0" indent="0">
              <a:buNone/>
            </a:pPr>
            <a:endParaRPr lang="fi-FI" sz="4000" b="1" dirty="0"/>
          </a:p>
          <a:p>
            <a:pPr marL="0" indent="0">
              <a:buNone/>
            </a:pPr>
            <a:endParaRPr lang="fi-FI" sz="3200" b="1" dirty="0"/>
          </a:p>
          <a:p>
            <a:pPr marL="0" indent="0">
              <a:buNone/>
            </a:pPr>
            <a:endParaRPr lang="fi-FI" dirty="0"/>
          </a:p>
        </p:txBody>
      </p:sp>
    </p:spTree>
    <p:extLst>
      <p:ext uri="{BB962C8B-B14F-4D97-AF65-F5344CB8AC3E}">
        <p14:creationId xmlns:p14="http://schemas.microsoft.com/office/powerpoint/2010/main" val="3526320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9000" b="-9000"/>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925782" y="1801091"/>
            <a:ext cx="9428017" cy="4375872"/>
          </a:xfrm>
        </p:spPr>
        <p:txBody>
          <a:bodyPr>
            <a:normAutofit lnSpcReduction="10000"/>
          </a:bodyPr>
          <a:lstStyle/>
          <a:p>
            <a:r>
              <a:rPr lang="fi-FI" sz="3200" dirty="0" smtClean="0"/>
              <a:t>Onko kotona puhuttu seksuaalisuudesta?</a:t>
            </a:r>
          </a:p>
          <a:p>
            <a:r>
              <a:rPr lang="fi-FI" sz="3200" dirty="0" smtClean="0"/>
              <a:t>Onko kotona halattu, oltu lähellä?</a:t>
            </a:r>
          </a:p>
          <a:p>
            <a:r>
              <a:rPr lang="fi-FI" sz="3200" dirty="0" smtClean="0"/>
              <a:t>Onko ympäristö ollut turvallinen?</a:t>
            </a:r>
          </a:p>
          <a:p>
            <a:r>
              <a:rPr lang="fi-FI" sz="3200" dirty="0" smtClean="0"/>
              <a:t>Miten vanhemmat suhtautuivat seksuaalisuuteen?</a:t>
            </a:r>
          </a:p>
          <a:p>
            <a:r>
              <a:rPr lang="fi-FI" sz="3200" dirty="0" smtClean="0"/>
              <a:t>Minkälaista seksuaalikasvatusta koulussa on ollut?</a:t>
            </a:r>
          </a:p>
          <a:p>
            <a:r>
              <a:rPr lang="fi-FI" sz="3200" dirty="0" smtClean="0"/>
              <a:t>Ensimmäiset seurustelukokemukset</a:t>
            </a:r>
            <a:endParaRPr lang="fi-FI" sz="3200" dirty="0"/>
          </a:p>
          <a:p>
            <a:r>
              <a:rPr lang="fi-FI" sz="3200" dirty="0" smtClean="0"/>
              <a:t>Minkälainen oli eka kerta?</a:t>
            </a:r>
            <a:endParaRPr lang="fi-FI" sz="3200" dirty="0"/>
          </a:p>
          <a:p>
            <a:r>
              <a:rPr lang="fi-FI" sz="3200" dirty="0" smtClean="0"/>
              <a:t>Onko taustalla traumaattisia kokemuksia?</a:t>
            </a:r>
            <a:endParaRPr lang="fi-FI" sz="3200" dirty="0"/>
          </a:p>
        </p:txBody>
      </p:sp>
      <p:sp>
        <p:nvSpPr>
          <p:cNvPr id="4" name="Otsikko 3"/>
          <p:cNvSpPr>
            <a:spLocks noGrp="1"/>
          </p:cNvSpPr>
          <p:nvPr>
            <p:ph type="title"/>
          </p:nvPr>
        </p:nvSpPr>
        <p:spPr>
          <a:xfrm>
            <a:off x="2260600" y="498764"/>
            <a:ext cx="5710382" cy="1053379"/>
          </a:xfrm>
        </p:spPr>
        <p:txBody>
          <a:bodyPr/>
          <a:lstStyle/>
          <a:p>
            <a:r>
              <a:rPr lang="fi-FI" dirty="0" smtClean="0"/>
              <a:t>Oma seksuaalihistoria</a:t>
            </a:r>
            <a:endParaRPr lang="fi-FI" dirty="0"/>
          </a:p>
        </p:txBody>
      </p:sp>
    </p:spTree>
    <p:extLst>
      <p:ext uri="{BB962C8B-B14F-4D97-AF65-F5344CB8AC3E}">
        <p14:creationId xmlns:p14="http://schemas.microsoft.com/office/powerpoint/2010/main" val="628630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Seksuaalisuuden huomioiminen</a:t>
            </a:r>
            <a:endParaRPr lang="fi-FI" dirty="0"/>
          </a:p>
        </p:txBody>
      </p:sp>
      <p:sp>
        <p:nvSpPr>
          <p:cNvPr id="3" name="Sisällön paikkamerkki 2"/>
          <p:cNvSpPr>
            <a:spLocks noGrp="1"/>
          </p:cNvSpPr>
          <p:nvPr>
            <p:ph idx="1"/>
          </p:nvPr>
        </p:nvSpPr>
        <p:spPr>
          <a:xfrm>
            <a:off x="3920836" y="2130424"/>
            <a:ext cx="7585363" cy="4482811"/>
          </a:xfrm>
        </p:spPr>
        <p:txBody>
          <a:bodyPr/>
          <a:lstStyle/>
          <a:p>
            <a:r>
              <a:rPr lang="fi-FI" sz="3200" dirty="0" smtClean="0"/>
              <a:t>hoitajan oma persoona vaikuttaa </a:t>
            </a:r>
          </a:p>
          <a:p>
            <a:r>
              <a:rPr lang="fi-FI" sz="3200" dirty="0" smtClean="0"/>
              <a:t>henkilökohtaiset arvot </a:t>
            </a:r>
            <a:r>
              <a:rPr lang="fi-FI" sz="3200" dirty="0" err="1" smtClean="0"/>
              <a:t>vs</a:t>
            </a:r>
            <a:r>
              <a:rPr lang="fi-FI" sz="3200" dirty="0" smtClean="0"/>
              <a:t> hoitajan arvot</a:t>
            </a:r>
          </a:p>
          <a:p>
            <a:r>
              <a:rPr lang="fi-FI" sz="3200" dirty="0" smtClean="0"/>
              <a:t>ympäristö</a:t>
            </a:r>
          </a:p>
          <a:p>
            <a:r>
              <a:rPr lang="fi-FI" sz="3200" dirty="0" smtClean="0"/>
              <a:t>ohjaamista, kuuntelua, hyväksymistä</a:t>
            </a:r>
          </a:p>
          <a:p>
            <a:r>
              <a:rPr lang="fi-FI" sz="3200" dirty="0"/>
              <a:t>puheeksi ottaminen</a:t>
            </a:r>
          </a:p>
          <a:p>
            <a:pPr lvl="1"/>
            <a:r>
              <a:rPr lang="fi-FI" sz="2800" dirty="0"/>
              <a:t>meillä on tapana keskustella kaikkien kanssa…</a:t>
            </a:r>
          </a:p>
          <a:p>
            <a:endParaRPr lang="fi-FI" sz="3200" dirty="0" smtClean="0"/>
          </a:p>
          <a:p>
            <a:endParaRPr lang="fi-FI" dirty="0"/>
          </a:p>
        </p:txBody>
      </p:sp>
    </p:spTree>
    <p:extLst>
      <p:ext uri="{BB962C8B-B14F-4D97-AF65-F5344CB8AC3E}">
        <p14:creationId xmlns:p14="http://schemas.microsoft.com/office/powerpoint/2010/main" val="247895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3"/>
          <a:stretch>
            <a:fillRect/>
          </a:stretch>
        </p:blipFill>
        <p:spPr>
          <a:xfrm>
            <a:off x="3142721" y="1068596"/>
            <a:ext cx="5102794" cy="1999661"/>
          </a:xfrm>
          <a:prstGeom prst="rect">
            <a:avLst/>
          </a:prstGeom>
        </p:spPr>
      </p:pic>
      <p:pic>
        <p:nvPicPr>
          <p:cNvPr id="5" name="Kuva 4"/>
          <p:cNvPicPr>
            <a:picLocks noChangeAspect="1"/>
          </p:cNvPicPr>
          <p:nvPr/>
        </p:nvPicPr>
        <p:blipFill>
          <a:blip r:embed="rId4"/>
          <a:stretch>
            <a:fillRect/>
          </a:stretch>
        </p:blipFill>
        <p:spPr>
          <a:xfrm>
            <a:off x="5631577" y="2829734"/>
            <a:ext cx="5227876" cy="1606289"/>
          </a:xfrm>
          <a:prstGeom prst="rect">
            <a:avLst/>
          </a:prstGeom>
        </p:spPr>
      </p:pic>
    </p:spTree>
    <p:extLst>
      <p:ext uri="{BB962C8B-B14F-4D97-AF65-F5344CB8AC3E}">
        <p14:creationId xmlns:p14="http://schemas.microsoft.com/office/powerpoint/2010/main" val="22353485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867</Words>
  <Application>Microsoft Office PowerPoint</Application>
  <PresentationFormat>Laajakuva</PresentationFormat>
  <Paragraphs>194</Paragraphs>
  <Slides>29</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29</vt:i4>
      </vt:variant>
    </vt:vector>
  </HeadingPairs>
  <TitlesOfParts>
    <vt:vector size="33" baseType="lpstr">
      <vt:lpstr>Arial</vt:lpstr>
      <vt:lpstr>Calibri</vt:lpstr>
      <vt:lpstr>Calibri Light</vt:lpstr>
      <vt:lpstr>Office-teema</vt:lpstr>
      <vt:lpstr>Olipa kerran seksuaalisuus</vt:lpstr>
      <vt:lpstr>PowerPoint-esitys</vt:lpstr>
      <vt:lpstr>PowerPoint-esitys</vt:lpstr>
      <vt:lpstr>Seksuaalisuus</vt:lpstr>
      <vt:lpstr>Kosketus</vt:lpstr>
      <vt:lpstr>Seksuaalioikeudet</vt:lpstr>
      <vt:lpstr>Oma seksuaalihistoria</vt:lpstr>
      <vt:lpstr>Seksuaalisuuden huomioiminen</vt:lpstr>
      <vt:lpstr>PowerPoint-esitys</vt:lpstr>
      <vt:lpstr>PowerPoint-esitys</vt:lpstr>
      <vt:lpstr>PowerPoint-esitys</vt:lpstr>
      <vt:lpstr>Mitä asioita on hyvä käydä läpi?</vt:lpstr>
      <vt:lpstr>PowerPoint-esitys</vt:lpstr>
      <vt:lpstr>Mistä nuoren kanssa voi puhua?</vt:lpstr>
      <vt:lpstr>Nimettömät laput</vt:lpstr>
      <vt:lpstr>PowerPoint-esitys</vt:lpstr>
      <vt:lpstr>Aikuisten tehtäviä murrosikäisten seksuaaliterveyden tukemisessa</vt:lpstr>
      <vt:lpstr>PowerPoint-esitys</vt:lpstr>
      <vt:lpstr>Sukupuolen moninaisuus</vt:lpstr>
      <vt:lpstr>Seksuaalinen suuntautuminen</vt:lpstr>
      <vt:lpstr>PowerPoint-esitys</vt:lpstr>
      <vt:lpstr>Seksissä avustaminen</vt:lpstr>
      <vt:lpstr>Passiivinen avustaminen</vt:lpstr>
      <vt:lpstr>Aktiivinen avustaminen</vt:lpstr>
      <vt:lpstr>PowerPoint-esitys</vt:lpstr>
      <vt:lpstr>Seksuaalisuus ja ikääntyminen</vt:lpstr>
      <vt:lpstr>Seksuaalisuus ja ikääntyminen</vt:lpstr>
      <vt:lpstr>Sairauksien vaikutus seksuaalisuuteen</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Seksuaalisuus hoitotyössä</dc:title>
  <dc:creator>Lähteenmäki Tanja</dc:creator>
  <cp:lastModifiedBy>Lähteenmäki Tanja</cp:lastModifiedBy>
  <cp:revision>24</cp:revision>
  <dcterms:created xsi:type="dcterms:W3CDTF">2019-10-30T11:31:29Z</dcterms:created>
  <dcterms:modified xsi:type="dcterms:W3CDTF">2020-08-24T12:39:29Z</dcterms:modified>
</cp:coreProperties>
</file>