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Lst>
  <p:notesMasterIdLst>
    <p:notesMasterId r:id="rId13"/>
  </p:notesMasterIdLst>
  <p:sldIdLst>
    <p:sldId id="256" r:id="rId2"/>
    <p:sldId id="288" r:id="rId3"/>
    <p:sldId id="260" r:id="rId4"/>
    <p:sldId id="285" r:id="rId5"/>
    <p:sldId id="286" r:id="rId6"/>
    <p:sldId id="287" r:id="rId7"/>
    <p:sldId id="263" r:id="rId8"/>
    <p:sldId id="265" r:id="rId9"/>
    <p:sldId id="289" r:id="rId10"/>
    <p:sldId id="290" r:id="rId11"/>
    <p:sldId id="291" r:id="rId12"/>
  </p:sldIdLst>
  <p:sldSz cx="24384000" cy="13716000"/>
  <p:notesSz cx="6794500" cy="9931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18" autoAdjust="0"/>
    <p:restoredTop sz="94660"/>
  </p:normalViewPr>
  <p:slideViewPr>
    <p:cSldViewPr snapToGrid="0">
      <p:cViewPr varScale="1">
        <p:scale>
          <a:sx n="30" d="100"/>
          <a:sy n="30" d="100"/>
        </p:scale>
        <p:origin x="84" y="1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4283" cy="49829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48645" y="0"/>
            <a:ext cx="2944283" cy="498295"/>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3107"/>
            <a:ext cx="2944283" cy="498294"/>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48645" y="9433107"/>
            <a:ext cx="2944283" cy="498294"/>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yle.fi/plus/abitreenit/2019/syksy/YH-fi/attachments/index.html#8.A"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3" name="Google Shape;83;p1: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30740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25284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spcBef>
                <a:spcPts val="2000"/>
              </a:spcBef>
              <a:spcAft>
                <a:spcPts val="0"/>
              </a:spcAft>
              <a:buNone/>
            </a:pPr>
            <a:r>
              <a:rPr lang="fi-FI" sz="3200" dirty="0"/>
              <a:t>Video Ylen Abitreeneissä: </a:t>
            </a:r>
            <a:r>
              <a:rPr lang="fi-FI" sz="3200" u="sng" dirty="0">
                <a:solidFill>
                  <a:schemeClr val="hlink"/>
                </a:solidFill>
                <a:hlinkClick r:id="rId3"/>
              </a:rPr>
              <a:t>https://yle.fi/plus/abitreenit/2019/syksy/YH-fi/attachments/index.html#8.A</a:t>
            </a:r>
            <a:endParaRPr lang="fi-FI" sz="3200" dirty="0"/>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14288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70011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54955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11269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3" name="Google Shape;83;p1: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94494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77825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00650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9_Mukautettu asettelu">
  <p:cSld name="9_Mukautettu asettelu">
    <p:spTree>
      <p:nvGrpSpPr>
        <p:cNvPr id="1" name="Shape 14"/>
        <p:cNvGrpSpPr/>
        <p:nvPr/>
      </p:nvGrpSpPr>
      <p:grpSpPr>
        <a:xfrm>
          <a:off x="0" y="0"/>
          <a:ext cx="0" cy="0"/>
          <a:chOff x="0" y="0"/>
          <a:chExt cx="0" cy="0"/>
        </a:xfrm>
      </p:grpSpPr>
      <p:sp>
        <p:nvSpPr>
          <p:cNvPr id="15" name="Google Shape;15;p2"/>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9600"/>
              <a:buFont typeface="Calibri"/>
              <a:buNone/>
              <a:defRPr sz="96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6600"/>
              <a:buFont typeface="Calibri"/>
              <a:buNone/>
              <a:defRPr sz="6600" b="1">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17" name="Google Shape;17;p2"/>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4800"/>
              <a:buFont typeface="Calibri"/>
              <a:buNone/>
              <a:defRPr sz="4800">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pic>
        <p:nvPicPr>
          <p:cNvPr id="18" name="Google Shape;18;p2"/>
          <p:cNvPicPr preferRelativeResize="0"/>
          <p:nvPr/>
        </p:nvPicPr>
        <p:blipFill rotWithShape="1">
          <a:blip r:embed="rId2">
            <a:alphaModFix/>
          </a:blip>
          <a:srcRect/>
          <a:stretch/>
        </p:blipFill>
        <p:spPr>
          <a:xfrm>
            <a:off x="1204454" y="11772077"/>
            <a:ext cx="1804218" cy="99329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7_Mukautettu asettelu">
  <p:cSld name="7_Mukautettu asettelu">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0" name="Google Shape;40;p5"/>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1" name="Google Shape;41;p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4_Image Half Full">
  <p:cSld name="4_Image Half Full">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1649187" y="730250"/>
            <a:ext cx="21463873" cy="16210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45" name="Google Shape;45;p6"/>
          <p:cNvSpPr/>
          <p:nvPr/>
        </p:nvSpPr>
        <p:spPr>
          <a:xfrm>
            <a:off x="8404703" y="4080086"/>
            <a:ext cx="3941487" cy="6966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024"/>
              <a:buFont typeface="Arial"/>
              <a:buNone/>
            </a:pPr>
            <a:endParaRPr sz="3024" b="0" i="0" u="none" strike="noStrike" cap="none">
              <a:solidFill>
                <a:schemeClr val="dk1"/>
              </a:solidFill>
              <a:latin typeface="Calibri"/>
              <a:ea typeface="Calibri"/>
              <a:cs typeface="Calibri"/>
              <a:sym typeface="Calibri"/>
            </a:endParaRPr>
          </a:p>
        </p:txBody>
      </p:sp>
      <p:sp>
        <p:nvSpPr>
          <p:cNvPr id="46" name="Google Shape;46;p6"/>
          <p:cNvSpPr txBox="1">
            <a:spLocks noGrp="1"/>
          </p:cNvSpPr>
          <p:nvPr>
            <p:ph type="body" idx="1"/>
          </p:nvPr>
        </p:nvSpPr>
        <p:spPr>
          <a:xfrm>
            <a:off x="167640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7" name="Google Shape;47;p6"/>
          <p:cNvSpPr txBox="1">
            <a:spLocks noGrp="1"/>
          </p:cNvSpPr>
          <p:nvPr>
            <p:ph type="body" idx="2"/>
          </p:nvPr>
        </p:nvSpPr>
        <p:spPr>
          <a:xfrm>
            <a:off x="1304115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8" name="Google Shape;48;p6"/>
          <p:cNvSpPr txBox="1">
            <a:spLocks noGrp="1"/>
          </p:cNvSpPr>
          <p:nvPr>
            <p:ph type="sldNum" idx="12"/>
          </p:nvPr>
        </p:nvSpPr>
        <p:spPr>
          <a:xfrm>
            <a:off x="17624213"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9" name="Google Shape;49;p6"/>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8_Image Half Full">
  <p:cSld name="8_Image Half Full">
    <p:spTree>
      <p:nvGrpSpPr>
        <p:cNvPr id="1" name="Shape 50"/>
        <p:cNvGrpSpPr/>
        <p:nvPr/>
      </p:nvGrpSpPr>
      <p:grpSpPr>
        <a:xfrm>
          <a:off x="0" y="0"/>
          <a:ext cx="0" cy="0"/>
          <a:chOff x="0" y="0"/>
          <a:chExt cx="0" cy="0"/>
        </a:xfrm>
      </p:grpSpPr>
      <p:sp>
        <p:nvSpPr>
          <p:cNvPr id="51" name="Google Shape;51;p7"/>
          <p:cNvSpPr>
            <a:spLocks noGrp="1"/>
          </p:cNvSpPr>
          <p:nvPr>
            <p:ph type="pic" idx="2"/>
          </p:nvPr>
        </p:nvSpPr>
        <p:spPr>
          <a:xfrm>
            <a:off x="1" y="0"/>
            <a:ext cx="10923814" cy="13716000"/>
          </a:xfrm>
          <a:prstGeom prst="rect">
            <a:avLst/>
          </a:prstGeom>
          <a:noFill/>
          <a:ln>
            <a:noFill/>
          </a:ln>
        </p:spPr>
      </p:sp>
      <p:sp>
        <p:nvSpPr>
          <p:cNvPr id="52" name="Google Shape;52;p7"/>
          <p:cNvSpPr txBox="1">
            <a:spLocks noGrp="1"/>
          </p:cNvSpPr>
          <p:nvPr>
            <p:ph type="title"/>
          </p:nvPr>
        </p:nvSpPr>
        <p:spPr>
          <a:xfrm>
            <a:off x="11381014" y="730250"/>
            <a:ext cx="11732046" cy="2183118"/>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54" name="Google Shape;54;p7"/>
          <p:cNvSpPr txBox="1">
            <a:spLocks noGrp="1"/>
          </p:cNvSpPr>
          <p:nvPr>
            <p:ph type="body" idx="1"/>
          </p:nvPr>
        </p:nvSpPr>
        <p:spPr>
          <a:xfrm>
            <a:off x="11381015" y="3536295"/>
            <a:ext cx="11732048" cy="869100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5" name="Google Shape;55;p7"/>
          <p:cNvSpPr txBox="1">
            <a:spLocks noGrp="1"/>
          </p:cNvSpPr>
          <p:nvPr>
            <p:ph type="sldNum" idx="12"/>
          </p:nvPr>
        </p:nvSpPr>
        <p:spPr>
          <a:xfrm>
            <a:off x="17624213" y="12321661"/>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56" name="Google Shape;56;p7"/>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4_Image Half Full">
  <p:cSld name="14_Image Half Full">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8"/>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60" name="Google Shape;60;p8"/>
          <p:cNvSpPr txBox="1">
            <a:spLocks noGrp="1"/>
          </p:cNvSpPr>
          <p:nvPr>
            <p:ph type="body" idx="1"/>
          </p:nvPr>
        </p:nvSpPr>
        <p:spPr>
          <a:xfrm>
            <a:off x="82686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1" name="Google Shape;61;p8"/>
          <p:cNvSpPr>
            <a:spLocks noGrp="1"/>
          </p:cNvSpPr>
          <p:nvPr>
            <p:ph type="pic" idx="2"/>
          </p:nvPr>
        </p:nvSpPr>
        <p:spPr>
          <a:xfrm>
            <a:off x="827319" y="2680426"/>
            <a:ext cx="5231176" cy="4749872"/>
          </a:xfrm>
          <a:prstGeom prst="rect">
            <a:avLst/>
          </a:prstGeom>
          <a:noFill/>
          <a:ln>
            <a:noFill/>
          </a:ln>
        </p:spPr>
      </p:sp>
      <p:sp>
        <p:nvSpPr>
          <p:cNvPr id="62" name="Google Shape;62;p8"/>
          <p:cNvSpPr txBox="1">
            <a:spLocks noGrp="1"/>
          </p:cNvSpPr>
          <p:nvPr>
            <p:ph type="body" idx="3"/>
          </p:nvPr>
        </p:nvSpPr>
        <p:spPr>
          <a:xfrm>
            <a:off x="6652041"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3" name="Google Shape;63;p8"/>
          <p:cNvSpPr>
            <a:spLocks noGrp="1"/>
          </p:cNvSpPr>
          <p:nvPr>
            <p:ph type="pic" idx="4"/>
          </p:nvPr>
        </p:nvSpPr>
        <p:spPr>
          <a:xfrm>
            <a:off x="6652493" y="2680426"/>
            <a:ext cx="5231176" cy="4749872"/>
          </a:xfrm>
          <a:prstGeom prst="rect">
            <a:avLst/>
          </a:prstGeom>
          <a:noFill/>
          <a:ln>
            <a:noFill/>
          </a:ln>
        </p:spPr>
      </p:sp>
      <p:sp>
        <p:nvSpPr>
          <p:cNvPr id="64" name="Google Shape;64;p8"/>
          <p:cNvSpPr txBox="1">
            <a:spLocks noGrp="1"/>
          </p:cNvSpPr>
          <p:nvPr>
            <p:ph type="body" idx="5"/>
          </p:nvPr>
        </p:nvSpPr>
        <p:spPr>
          <a:xfrm>
            <a:off x="1251172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5" name="Google Shape;65;p8"/>
          <p:cNvSpPr>
            <a:spLocks noGrp="1"/>
          </p:cNvSpPr>
          <p:nvPr>
            <p:ph type="pic" idx="6"/>
          </p:nvPr>
        </p:nvSpPr>
        <p:spPr>
          <a:xfrm>
            <a:off x="12512179" y="2680426"/>
            <a:ext cx="5231176" cy="4749872"/>
          </a:xfrm>
          <a:prstGeom prst="rect">
            <a:avLst/>
          </a:prstGeom>
          <a:noFill/>
          <a:ln>
            <a:noFill/>
          </a:ln>
        </p:spPr>
      </p:sp>
      <p:sp>
        <p:nvSpPr>
          <p:cNvPr id="66" name="Google Shape;66;p8"/>
          <p:cNvSpPr txBox="1">
            <a:spLocks noGrp="1"/>
          </p:cNvSpPr>
          <p:nvPr>
            <p:ph type="body" idx="7"/>
          </p:nvPr>
        </p:nvSpPr>
        <p:spPr>
          <a:xfrm>
            <a:off x="18390370"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7" name="Google Shape;67;p8"/>
          <p:cNvSpPr>
            <a:spLocks noGrp="1"/>
          </p:cNvSpPr>
          <p:nvPr>
            <p:ph type="pic" idx="8"/>
          </p:nvPr>
        </p:nvSpPr>
        <p:spPr>
          <a:xfrm>
            <a:off x="18390823" y="2680426"/>
            <a:ext cx="5231176" cy="4749872"/>
          </a:xfrm>
          <a:prstGeom prst="rect">
            <a:avLst/>
          </a:prstGeom>
          <a:noFill/>
          <a:ln>
            <a:noFill/>
          </a:ln>
        </p:spPr>
      </p:sp>
      <p:sp>
        <p:nvSpPr>
          <p:cNvPr id="68" name="Google Shape;68;p8"/>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69" name="Google Shape;69;p8"/>
          <p:cNvSpPr txBox="1">
            <a:spLocks noGrp="1"/>
          </p:cNvSpPr>
          <p:nvPr>
            <p:ph type="ftr" idx="11"/>
          </p:nvPr>
        </p:nvSpPr>
        <p:spPr>
          <a:xfrm>
            <a:off x="820615"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2_Image Half Full">
  <p:cSld name="22_Image Half Full">
    <p:spTree>
      <p:nvGrpSpPr>
        <p:cNvPr id="1" name="Shape 70"/>
        <p:cNvGrpSpPr/>
        <p:nvPr/>
      </p:nvGrpSpPr>
      <p:grpSpPr>
        <a:xfrm>
          <a:off x="0" y="0"/>
          <a:ext cx="0" cy="0"/>
          <a:chOff x="0" y="0"/>
          <a:chExt cx="0" cy="0"/>
        </a:xfrm>
      </p:grpSpPr>
      <p:sp>
        <p:nvSpPr>
          <p:cNvPr id="71" name="Google Shape;71;p9"/>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9"/>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73" name="Google Shape;73;p9"/>
          <p:cNvSpPr txBox="1">
            <a:spLocks noGrp="1"/>
          </p:cNvSpPr>
          <p:nvPr>
            <p:ph type="body" idx="1"/>
          </p:nvPr>
        </p:nvSpPr>
        <p:spPr>
          <a:xfrm>
            <a:off x="772971" y="44378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4" name="Google Shape;74;p9"/>
          <p:cNvSpPr txBox="1">
            <a:spLocks noGrp="1"/>
          </p:cNvSpPr>
          <p:nvPr>
            <p:ph type="body" idx="2"/>
          </p:nvPr>
        </p:nvSpPr>
        <p:spPr>
          <a:xfrm>
            <a:off x="12595591" y="44632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5" name="Google Shape;75;p9"/>
          <p:cNvSpPr txBox="1">
            <a:spLocks noGrp="1"/>
          </p:cNvSpPr>
          <p:nvPr>
            <p:ph type="body" idx="3"/>
          </p:nvPr>
        </p:nvSpPr>
        <p:spPr>
          <a:xfrm>
            <a:off x="772920" y="3184914"/>
            <a:ext cx="1096060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6" name="Google Shape;76;p9"/>
          <p:cNvSpPr txBox="1">
            <a:spLocks noGrp="1"/>
          </p:cNvSpPr>
          <p:nvPr>
            <p:ph type="body" idx="4"/>
          </p:nvPr>
        </p:nvSpPr>
        <p:spPr>
          <a:xfrm>
            <a:off x="12590711" y="3221626"/>
            <a:ext cx="1102031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cxnSp>
        <p:nvCxnSpPr>
          <p:cNvPr id="77" name="Google Shape;77;p9"/>
          <p:cNvCxnSpPr/>
          <p:nvPr/>
        </p:nvCxnSpPr>
        <p:spPr>
          <a:xfrm>
            <a:off x="768588" y="4204109"/>
            <a:ext cx="10964271" cy="0"/>
          </a:xfrm>
          <a:prstGeom prst="straightConnector1">
            <a:avLst/>
          </a:prstGeom>
          <a:noFill/>
          <a:ln w="88900" cap="flat" cmpd="sng">
            <a:solidFill>
              <a:srgbClr val="575757"/>
            </a:solidFill>
            <a:prstDash val="solid"/>
            <a:miter lim="800000"/>
            <a:headEnd type="none" w="sm" len="sm"/>
            <a:tailEnd type="none" w="sm" len="sm"/>
          </a:ln>
        </p:spPr>
      </p:cxnSp>
      <p:cxnSp>
        <p:nvCxnSpPr>
          <p:cNvPr id="78" name="Google Shape;78;p9"/>
          <p:cNvCxnSpPr/>
          <p:nvPr/>
        </p:nvCxnSpPr>
        <p:spPr>
          <a:xfrm>
            <a:off x="12591208" y="4204109"/>
            <a:ext cx="10964271" cy="0"/>
          </a:xfrm>
          <a:prstGeom prst="straightConnector1">
            <a:avLst/>
          </a:prstGeom>
          <a:noFill/>
          <a:ln w="88900" cap="flat" cmpd="sng">
            <a:solidFill>
              <a:srgbClr val="575757"/>
            </a:solidFill>
            <a:prstDash val="solid"/>
            <a:miter lim="800000"/>
            <a:headEnd type="none" w="sm" len="sm"/>
            <a:tailEnd type="none" w="sm" len="sm"/>
          </a:ln>
        </p:spPr>
      </p:cxnSp>
      <p:sp>
        <p:nvSpPr>
          <p:cNvPr id="79" name="Google Shape;79;p9"/>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80" name="Google Shape;80;p9"/>
          <p:cNvSpPr txBox="1">
            <a:spLocks noGrp="1"/>
          </p:cNvSpPr>
          <p:nvPr>
            <p:ph type="ftr" idx="11"/>
          </p:nvPr>
        </p:nvSpPr>
        <p:spPr>
          <a:xfrm>
            <a:off x="832756"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575757"/>
              </a:buClr>
              <a:buSzPts val="8800"/>
              <a:buFont typeface="Calibri"/>
              <a:buNone/>
              <a:defRPr sz="88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1676400" y="3651250"/>
            <a:ext cx="21031199" cy="81407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508000"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17275656"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3" name="Google Shape;13;p1"/>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yle.fi/plus/abitreenit/2019/syksy/YH-fi/attachments/index.html#8.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0"/>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ct val="100000"/>
              <a:buFont typeface="Calibri"/>
              <a:buNone/>
            </a:pPr>
            <a:r>
              <a:rPr lang="fi-FI" dirty="0"/>
              <a:t>Yhteiskuntaopin koe ja siinä menestyminen</a:t>
            </a:r>
            <a:br>
              <a:rPr lang="fi-FI" dirty="0"/>
            </a:br>
            <a:br>
              <a:rPr lang="fi-FI" dirty="0"/>
            </a:br>
            <a:r>
              <a:rPr lang="fi-FI" dirty="0"/>
              <a:t>Videotehtävään vastaaminen</a:t>
            </a:r>
            <a:endParaRPr dirty="0"/>
          </a:p>
        </p:txBody>
      </p:sp>
      <p:sp>
        <p:nvSpPr>
          <p:cNvPr id="86" name="Google Shape;86;p10"/>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a:t>Kertaus</a:t>
            </a:r>
            <a:endParaRPr/>
          </a:p>
        </p:txBody>
      </p:sp>
      <p:sp>
        <p:nvSpPr>
          <p:cNvPr id="87" name="Google Shape;87;p10"/>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a:t>Forum Yhteiskuntaoppi</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Näkökulmia tehtävään</a:t>
            </a:r>
          </a:p>
        </p:txBody>
      </p:sp>
      <p:sp>
        <p:nvSpPr>
          <p:cNvPr id="120" name="Google Shape;120;p14"/>
          <p:cNvSpPr txBox="1">
            <a:spLocks noGrp="1"/>
          </p:cNvSpPr>
          <p:nvPr>
            <p:ph type="body" idx="1"/>
          </p:nvPr>
        </p:nvSpPr>
        <p:spPr>
          <a:xfrm>
            <a:off x="1676400" y="3730513"/>
            <a:ext cx="21031199" cy="8145947"/>
          </a:xfrm>
          <a:prstGeom prst="rect">
            <a:avLst/>
          </a:prstGeom>
          <a:solidFill>
            <a:schemeClr val="bg1"/>
          </a:solidFill>
          <a:ln>
            <a:noFill/>
          </a:ln>
        </p:spPr>
        <p:txBody>
          <a:bodyPr spcFirstLastPara="1" wrap="square" lIns="91425" tIns="45700" rIns="91425" bIns="45700" anchor="t" anchorCtr="0">
            <a:noAutofit/>
          </a:bodyPr>
          <a:lstStyle/>
          <a:p>
            <a:pPr marL="857250" lvl="0" indent="-857250">
              <a:spcBef>
                <a:spcPts val="0"/>
              </a:spcBef>
              <a:buFont typeface="Arial" panose="020B0604020202020204" pitchFamily="34" charset="0"/>
              <a:buChar char="•"/>
            </a:pPr>
            <a:r>
              <a:rPr lang="fi-FI" sz="5600" dirty="0"/>
              <a:t>Friedman näkee vapaan kaupankäynnin </a:t>
            </a:r>
            <a:r>
              <a:rPr lang="fi-FI" sz="5600" b="1" dirty="0"/>
              <a:t>hyödyt positiivisesti verrattuna Trumpiin.</a:t>
            </a:r>
          </a:p>
          <a:p>
            <a:pPr marL="857250" lvl="0" indent="-857250">
              <a:spcBef>
                <a:spcPts val="0"/>
              </a:spcBef>
              <a:buFont typeface="Arial" panose="020B0604020202020204" pitchFamily="34" charset="0"/>
              <a:buChar char="•"/>
            </a:pPr>
            <a:r>
              <a:rPr lang="fi-FI" sz="5600" dirty="0"/>
              <a:t>Friedman puolustaa vapaakauppaa </a:t>
            </a:r>
            <a:r>
              <a:rPr lang="fi-FI" sz="5600" b="1" dirty="0"/>
              <a:t>perinteisellä tavalla</a:t>
            </a:r>
            <a:r>
              <a:rPr lang="fi-FI" sz="5600" dirty="0"/>
              <a:t>: hyödykkeitä kannattaa ostaa niistä maista, joissa niitä kyetään </a:t>
            </a:r>
            <a:r>
              <a:rPr lang="fi-FI" sz="5600" b="1" dirty="0"/>
              <a:t>tuottamaan halvemmalla kuin omassa maassa. </a:t>
            </a:r>
          </a:p>
          <a:p>
            <a:pPr marL="857250" lvl="0" indent="-857250">
              <a:spcBef>
                <a:spcPts val="0"/>
              </a:spcBef>
              <a:buFont typeface="Arial" panose="020B0604020202020204" pitchFamily="34" charset="0"/>
              <a:buChar char="•"/>
            </a:pPr>
            <a:r>
              <a:rPr lang="fi-FI" sz="5600" dirty="0"/>
              <a:t>Vastaavasti omasta maasta voidaan viedä muualle tiettyjä hyödykkeitä, jotka itse </a:t>
            </a:r>
            <a:r>
              <a:rPr lang="fi-FI" sz="5600" b="1" dirty="0"/>
              <a:t>kyetään tuottamaan edullisesti</a:t>
            </a:r>
            <a:r>
              <a:rPr lang="fi-FI" sz="5600" dirty="0"/>
              <a:t>.</a:t>
            </a:r>
          </a:p>
          <a:p>
            <a:pPr marL="857250" lvl="0" indent="-857250">
              <a:spcBef>
                <a:spcPts val="0"/>
              </a:spcBef>
              <a:buFont typeface="Arial" panose="020B0604020202020204" pitchFamily="34" charset="0"/>
              <a:buChar char="•"/>
            </a:pPr>
            <a:r>
              <a:rPr lang="fi-FI" sz="5600" dirty="0"/>
              <a:t>Maiden kesken on eroja </a:t>
            </a:r>
            <a:r>
              <a:rPr lang="fi-FI" sz="5600" b="1" dirty="0"/>
              <a:t>tuottavuudessa</a:t>
            </a:r>
            <a:r>
              <a:rPr lang="fi-FI" sz="5600" dirty="0"/>
              <a:t>, mistä hyötyvät kaikki kaupankäynnin osapuolet, niin viejämaat kuin tuojamaat.</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10</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2690402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1" end="1"/>
                                            </p:txEl>
                                          </p:spTgt>
                                        </p:tgtEl>
                                        <p:attrNameLst>
                                          <p:attrName>style.visibility</p:attrName>
                                        </p:attrNameLst>
                                      </p:cBhvr>
                                      <p:to>
                                        <p:strVal val="visible"/>
                                      </p:to>
                                    </p:set>
                                    <p:animEffect transition="in" filter="fade">
                                      <p:cBhvr>
                                        <p:cTn id="12" dur="500"/>
                                        <p:tgtEl>
                                          <p:spTgt spid="1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0">
                                            <p:txEl>
                                              <p:pRg st="2" end="2"/>
                                            </p:txEl>
                                          </p:spTgt>
                                        </p:tgtEl>
                                        <p:attrNameLst>
                                          <p:attrName>style.visibility</p:attrName>
                                        </p:attrNameLst>
                                      </p:cBhvr>
                                      <p:to>
                                        <p:strVal val="visible"/>
                                      </p:to>
                                    </p:set>
                                    <p:animEffect transition="in" filter="fade">
                                      <p:cBhvr>
                                        <p:cTn id="17" dur="500"/>
                                        <p:tgtEl>
                                          <p:spTgt spid="1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0">
                                            <p:txEl>
                                              <p:pRg st="3" end="3"/>
                                            </p:txEl>
                                          </p:spTgt>
                                        </p:tgtEl>
                                        <p:attrNameLst>
                                          <p:attrName>style.visibility</p:attrName>
                                        </p:attrNameLst>
                                      </p:cBhvr>
                                      <p:to>
                                        <p:strVal val="visible"/>
                                      </p:to>
                                    </p:set>
                                    <p:animEffect transition="in" filter="fade">
                                      <p:cBhvr>
                                        <p:cTn id="22" dur="500"/>
                                        <p:tgtEl>
                                          <p:spTgt spid="1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Näkökulmia tehtävään</a:t>
            </a:r>
          </a:p>
        </p:txBody>
      </p:sp>
      <p:sp>
        <p:nvSpPr>
          <p:cNvPr id="120" name="Google Shape;120;p14"/>
          <p:cNvSpPr txBox="1">
            <a:spLocks noGrp="1"/>
          </p:cNvSpPr>
          <p:nvPr>
            <p:ph type="body" idx="1"/>
          </p:nvPr>
        </p:nvSpPr>
        <p:spPr>
          <a:xfrm>
            <a:off x="1676400" y="3730513"/>
            <a:ext cx="21031199" cy="8922231"/>
          </a:xfrm>
          <a:prstGeom prst="rect">
            <a:avLst/>
          </a:prstGeom>
          <a:solidFill>
            <a:schemeClr val="bg1"/>
          </a:solidFill>
          <a:ln>
            <a:noFill/>
          </a:ln>
        </p:spPr>
        <p:txBody>
          <a:bodyPr spcFirstLastPara="1" wrap="square" lIns="91425" tIns="45700" rIns="91425" bIns="45700" anchor="t" anchorCtr="0">
            <a:noAutofit/>
          </a:bodyPr>
          <a:lstStyle/>
          <a:p>
            <a:pPr marL="857250" lvl="0" indent="-857250">
              <a:spcBef>
                <a:spcPts val="0"/>
              </a:spcBef>
              <a:buFont typeface="Arial" panose="020B0604020202020204" pitchFamily="34" charset="0"/>
              <a:buChar char="•"/>
            </a:pPr>
            <a:r>
              <a:rPr lang="fi-FI" sz="5600" dirty="0"/>
              <a:t>Friedman tuo esiin myös sen, että </a:t>
            </a:r>
            <a:r>
              <a:rPr lang="fi-FI" sz="5600" b="1" dirty="0"/>
              <a:t>osa viejämaan </a:t>
            </a:r>
            <a:r>
              <a:rPr lang="fi-FI" sz="5600" dirty="0"/>
              <a:t>(Japani) hankkimasta varallisuudesta palautuu </a:t>
            </a:r>
            <a:r>
              <a:rPr lang="fi-FI" sz="5600" b="1" dirty="0"/>
              <a:t>sijoituksina ja lainoina </a:t>
            </a:r>
            <a:r>
              <a:rPr lang="fi-FI" sz="5600" dirty="0"/>
              <a:t>tuojamaan (Yhdysvallat) talouteen. Tämä </a:t>
            </a:r>
            <a:r>
              <a:rPr lang="fi-FI" sz="5600" b="1" dirty="0"/>
              <a:t>hyödyttää kummankin maan taloudellista kehitystä.</a:t>
            </a:r>
          </a:p>
          <a:p>
            <a:pPr marL="857250" lvl="0" indent="-857250">
              <a:spcBef>
                <a:spcPts val="0"/>
              </a:spcBef>
              <a:buFont typeface="Arial" panose="020B0604020202020204" pitchFamily="34" charset="0"/>
              <a:buChar char="•"/>
            </a:pPr>
            <a:r>
              <a:rPr lang="fi-FI" sz="5600" dirty="0"/>
              <a:t>Vertailua voi täydentää sillä, kuinka puhujat suhtautuvat vapaakauppaan liittyviin käsitteisiin. </a:t>
            </a:r>
          </a:p>
          <a:p>
            <a:pPr marL="857250" lvl="0" indent="-857250">
              <a:spcBef>
                <a:spcPts val="0"/>
              </a:spcBef>
              <a:buFont typeface="Arial" panose="020B0604020202020204" pitchFamily="34" charset="0"/>
              <a:buChar char="•"/>
            </a:pPr>
            <a:r>
              <a:rPr lang="fi-FI" sz="5600" dirty="0"/>
              <a:t>Esimerkiksi vapaakauppaa </a:t>
            </a:r>
            <a:r>
              <a:rPr lang="fi-FI" sz="5600" b="1" dirty="0"/>
              <a:t>rajoittavat suojatullit </a:t>
            </a:r>
            <a:r>
              <a:rPr lang="fi-FI" sz="5600" dirty="0"/>
              <a:t>hyödyttävät Trumpin mukaan kaikkia </a:t>
            </a:r>
            <a:r>
              <a:rPr lang="fi-FI" sz="5600" b="1" dirty="0"/>
              <a:t>kansallisen talouden toimijoita</a:t>
            </a:r>
            <a:r>
              <a:rPr lang="fi-FI" sz="5600" dirty="0"/>
              <a:t>, kun taas </a:t>
            </a:r>
            <a:r>
              <a:rPr lang="fi-FI" sz="5600" b="1" dirty="0"/>
              <a:t>Friedman pitää </a:t>
            </a:r>
            <a:r>
              <a:rPr lang="fi-FI" sz="5600" dirty="0"/>
              <a:t>niitä vain </a:t>
            </a:r>
            <a:r>
              <a:rPr lang="fi-FI" sz="5600" b="1" dirty="0"/>
              <a:t>poliittisina toimenpiteinä</a:t>
            </a:r>
            <a:r>
              <a:rPr lang="fi-FI" sz="5600" dirty="0"/>
              <a:t>, joilla voi suojata </a:t>
            </a:r>
            <a:r>
              <a:rPr lang="fi-FI" sz="5600" b="1" dirty="0"/>
              <a:t>tiettyjen </a:t>
            </a:r>
            <a:r>
              <a:rPr lang="fi-FI" sz="5600" dirty="0"/>
              <a:t>talouden </a:t>
            </a:r>
            <a:r>
              <a:rPr lang="fi-FI" sz="5600" b="1" dirty="0"/>
              <a:t>toimijoiden ja toimialojen etuja </a:t>
            </a:r>
            <a:r>
              <a:rPr lang="fi-FI" sz="5600" dirty="0"/>
              <a:t>muiden talouden toimijoiden kustannuksella. </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11</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334423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1" end="1"/>
                                            </p:txEl>
                                          </p:spTgt>
                                        </p:tgtEl>
                                        <p:attrNameLst>
                                          <p:attrName>style.visibility</p:attrName>
                                        </p:attrNameLst>
                                      </p:cBhvr>
                                      <p:to>
                                        <p:strVal val="visible"/>
                                      </p:to>
                                    </p:set>
                                    <p:animEffect transition="in" filter="fade">
                                      <p:cBhvr>
                                        <p:cTn id="12" dur="500"/>
                                        <p:tgtEl>
                                          <p:spTgt spid="1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0">
                                            <p:txEl>
                                              <p:pRg st="2" end="2"/>
                                            </p:txEl>
                                          </p:spTgt>
                                        </p:tgtEl>
                                        <p:attrNameLst>
                                          <p:attrName>style.visibility</p:attrName>
                                        </p:attrNameLst>
                                      </p:cBhvr>
                                      <p:to>
                                        <p:strVal val="visible"/>
                                      </p:to>
                                    </p:set>
                                    <p:animEffect transition="in" filter="fade">
                                      <p:cBhvr>
                                        <p:cTn id="17" dur="500"/>
                                        <p:tgtEl>
                                          <p:spTgt spid="1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Esimerkkitehtävä (yo-tehtävä s2019)</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0" lvl="0" indent="0"/>
            <a:r>
              <a:rPr lang="fi-FI" sz="4800" dirty="0"/>
              <a:t>Kaupankäynnin avaaminen ja helpottaminen on ollut vuosikymmeniä tavoitteena maailmankaupassa. Vapaakauppa on kuitenkin joutunut vastatuuleen finanssikriisin jälkeen ja erityisesti sen jälkeen, kun taloudellista nationalismia suosiva Yhdysvaltain presidentti Donald Trump astui virkaansa vuoden 2017 alussa. </a:t>
            </a:r>
          </a:p>
          <a:p>
            <a:pPr marL="0" lvl="0" indent="0"/>
            <a:endParaRPr lang="fi-FI" sz="4800" dirty="0"/>
          </a:p>
          <a:p>
            <a:pPr marL="0" lvl="0" indent="0"/>
            <a:r>
              <a:rPr lang="fi-FI" sz="4800" dirty="0"/>
              <a:t>Videokatkelma: </a:t>
            </a:r>
            <a:r>
              <a:rPr lang="fi-FI" sz="4800" dirty="0">
                <a:hlinkClick r:id="rId3"/>
              </a:rPr>
              <a:t>Taloustieteilijä </a:t>
            </a:r>
            <a:r>
              <a:rPr lang="fi-FI" sz="4800" dirty="0" err="1">
                <a:hlinkClick r:id="rId3"/>
              </a:rPr>
              <a:t>Milton</a:t>
            </a:r>
            <a:r>
              <a:rPr lang="fi-FI" sz="4800" dirty="0">
                <a:hlinkClick r:id="rId3"/>
              </a:rPr>
              <a:t> Friedmanin ja presidentti Donald Trumpin näkemyksiä vapaakaupasta</a:t>
            </a:r>
            <a:endParaRPr lang="fi-FI" sz="4800" dirty="0"/>
          </a:p>
          <a:p>
            <a:pPr marL="0" lvl="0" indent="0"/>
            <a:endParaRPr lang="fi-FI" sz="4800" dirty="0">
              <a:highlight>
                <a:srgbClr val="FEFEFE"/>
              </a:highlight>
            </a:endParaRPr>
          </a:p>
          <a:p>
            <a:pPr marL="0" lvl="0" indent="0"/>
            <a:r>
              <a:rPr lang="fi-FI" sz="4800" dirty="0">
                <a:highlight>
                  <a:srgbClr val="FEFEFE"/>
                </a:highlight>
              </a:rPr>
              <a:t>Vertaile, millaisin perustein vapaakauppaa kritisoidaan ja puolustetaan videokatkelmassa. (12 p.)</a:t>
            </a:r>
            <a:endParaRPr lang="fi-FI" sz="4800" dirty="0"/>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2</a:t>
            </a:fld>
            <a:endParaRPr dirty="0"/>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3060972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2" end="2"/>
                                            </p:txEl>
                                          </p:spTgt>
                                        </p:tgtEl>
                                        <p:attrNameLst>
                                          <p:attrName>style.visibility</p:attrName>
                                        </p:attrNameLst>
                                      </p:cBhvr>
                                      <p:to>
                                        <p:strVal val="visible"/>
                                      </p:to>
                                    </p:set>
                                    <p:animEffect transition="in" filter="fade">
                                      <p:cBhvr>
                                        <p:cTn id="12" dur="500"/>
                                        <p:tgtEl>
                                          <p:spTgt spid="12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0">
                                            <p:txEl>
                                              <p:pRg st="4" end="4"/>
                                            </p:txEl>
                                          </p:spTgt>
                                        </p:tgtEl>
                                        <p:attrNameLst>
                                          <p:attrName>style.visibility</p:attrName>
                                        </p:attrNameLst>
                                      </p:cBhvr>
                                      <p:to>
                                        <p:strVal val="visible"/>
                                      </p:to>
                                    </p:set>
                                    <p:animEffect transition="in" filter="fade">
                                      <p:cBhvr>
                                        <p:cTn id="17" dur="500"/>
                                        <p:tgtEl>
                                          <p:spTgt spid="1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Videotehtävään vastaaminen</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1143000" lvl="0" indent="-1143000">
              <a:spcBef>
                <a:spcPts val="0"/>
              </a:spcBef>
              <a:buFont typeface="Arial" panose="020B0604020202020204" pitchFamily="34" charset="0"/>
              <a:buChar char="•"/>
            </a:pPr>
            <a:r>
              <a:rPr lang="fi-FI" dirty="0"/>
              <a:t>Yhteiskuntaopin kokeessa voi olla myös tehtävä tai tehtäviä, joihin liittyy videomateriaalia.</a:t>
            </a:r>
          </a:p>
          <a:p>
            <a:pPr marL="1143000" lvl="0" indent="-1143000">
              <a:spcBef>
                <a:spcPts val="0"/>
              </a:spcBef>
              <a:buFont typeface="Arial" panose="020B0604020202020204" pitchFamily="34" charset="0"/>
              <a:buChar char="•"/>
            </a:pPr>
            <a:r>
              <a:rPr lang="fi-FI" b="1" dirty="0"/>
              <a:t>Lue kysymykset </a:t>
            </a:r>
            <a:r>
              <a:rPr lang="fi-FI" dirty="0"/>
              <a:t>ennen videon katsomista.</a:t>
            </a:r>
          </a:p>
          <a:p>
            <a:pPr marL="1143000" lvl="0" indent="-1143000">
              <a:spcBef>
                <a:spcPts val="0"/>
              </a:spcBef>
              <a:buFont typeface="Arial" panose="020B0604020202020204" pitchFamily="34" charset="0"/>
              <a:buChar char="•"/>
            </a:pPr>
            <a:r>
              <a:rPr lang="fi-FI" b="1" dirty="0"/>
              <a:t>Kerää videolta </a:t>
            </a:r>
            <a:r>
              <a:rPr lang="fi-FI" dirty="0"/>
              <a:t>suttupaperille asiat, joita </a:t>
            </a:r>
            <a:r>
              <a:rPr lang="fi-FI" b="1" dirty="0"/>
              <a:t>kysytään</a:t>
            </a:r>
            <a:r>
              <a:rPr lang="fi-FI" dirty="0"/>
              <a:t>.</a:t>
            </a:r>
          </a:p>
          <a:p>
            <a:pPr marL="1143000" lvl="0" indent="-1143000">
              <a:spcBef>
                <a:spcPts val="0"/>
              </a:spcBef>
              <a:buFont typeface="Arial" panose="020B0604020202020204" pitchFamily="34" charset="0"/>
              <a:buChar char="•"/>
            </a:pPr>
            <a:r>
              <a:rPr lang="fi-FI" b="1" dirty="0"/>
              <a:t>Älä pelkästään luettele </a:t>
            </a:r>
            <a:r>
              <a:rPr lang="fi-FI" dirty="0"/>
              <a:t>videolla esiin tulleita asioita, vaan </a:t>
            </a:r>
            <a:r>
              <a:rPr lang="fi-FI" b="1" dirty="0"/>
              <a:t>yhdistä </a:t>
            </a:r>
            <a:r>
              <a:rPr lang="fi-FI" dirty="0"/>
              <a:t>ne </a:t>
            </a:r>
            <a:r>
              <a:rPr lang="fi-FI" b="1" dirty="0"/>
              <a:t>kysyttyyn asiaan</a:t>
            </a:r>
            <a:r>
              <a:rPr lang="fi-FI" dirty="0"/>
              <a:t>.</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3</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1" end="1"/>
                                            </p:txEl>
                                          </p:spTgt>
                                        </p:tgtEl>
                                        <p:attrNameLst>
                                          <p:attrName>style.visibility</p:attrName>
                                        </p:attrNameLst>
                                      </p:cBhvr>
                                      <p:to>
                                        <p:strVal val="visible"/>
                                      </p:to>
                                    </p:set>
                                    <p:animEffect transition="in" filter="fade">
                                      <p:cBhvr>
                                        <p:cTn id="12" dur="500"/>
                                        <p:tgtEl>
                                          <p:spTgt spid="1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0">
                                            <p:txEl>
                                              <p:pRg st="2" end="2"/>
                                            </p:txEl>
                                          </p:spTgt>
                                        </p:tgtEl>
                                        <p:attrNameLst>
                                          <p:attrName>style.visibility</p:attrName>
                                        </p:attrNameLst>
                                      </p:cBhvr>
                                      <p:to>
                                        <p:strVal val="visible"/>
                                      </p:to>
                                    </p:set>
                                    <p:animEffect transition="in" filter="fade">
                                      <p:cBhvr>
                                        <p:cTn id="17" dur="500"/>
                                        <p:tgtEl>
                                          <p:spTgt spid="1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0">
                                            <p:txEl>
                                              <p:pRg st="3" end="3"/>
                                            </p:txEl>
                                          </p:spTgt>
                                        </p:tgtEl>
                                        <p:attrNameLst>
                                          <p:attrName>style.visibility</p:attrName>
                                        </p:attrNameLst>
                                      </p:cBhvr>
                                      <p:to>
                                        <p:strVal val="visible"/>
                                      </p:to>
                                    </p:set>
                                    <p:animEffect transition="in" filter="fade">
                                      <p:cBhvr>
                                        <p:cTn id="22" dur="500"/>
                                        <p:tgtEl>
                                          <p:spTgt spid="1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Videotehtävään vastaaminen</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1143000" lvl="0" indent="-1143000">
              <a:spcBef>
                <a:spcPts val="0"/>
              </a:spcBef>
              <a:buFont typeface="Arial" panose="020B0604020202020204" pitchFamily="34" charset="0"/>
              <a:buChar char="•"/>
            </a:pPr>
            <a:r>
              <a:rPr lang="fi-FI" dirty="0"/>
              <a:t>Videolla tulevia asioita voidaan pyytää</a:t>
            </a:r>
            <a:r>
              <a:rPr lang="fi-FI" b="1" dirty="0"/>
              <a:t> vertaamaan </a:t>
            </a:r>
            <a:r>
              <a:rPr lang="fi-FI" dirty="0"/>
              <a:t>saman tehtävän muihin aineistoihin, kuten tekstidokumenttiin.</a:t>
            </a:r>
          </a:p>
          <a:p>
            <a:pPr marL="1143000" lvl="0" indent="-1143000">
              <a:spcBef>
                <a:spcPts val="0"/>
              </a:spcBef>
              <a:buFont typeface="Arial" panose="020B0604020202020204" pitchFamily="34" charset="0"/>
              <a:buChar char="•"/>
            </a:pPr>
            <a:r>
              <a:rPr lang="fi-FI" b="1" dirty="0"/>
              <a:t>Lavenna </a:t>
            </a:r>
            <a:r>
              <a:rPr lang="fi-FI" dirty="0"/>
              <a:t>videolla esiin tulleita asioita muun tietämyksesi perusteella. </a:t>
            </a:r>
          </a:p>
          <a:p>
            <a:pPr marL="1143000" lvl="0" indent="-1143000">
              <a:spcBef>
                <a:spcPts val="0"/>
              </a:spcBef>
              <a:buFont typeface="Arial" panose="020B0604020202020204" pitchFamily="34" charset="0"/>
              <a:buChar char="•"/>
            </a:pPr>
            <a:r>
              <a:rPr lang="fi-FI" b="1" dirty="0"/>
              <a:t>Poimi siis videolta ensin havaintoja </a:t>
            </a:r>
            <a:r>
              <a:rPr lang="fi-FI" dirty="0"/>
              <a:t>sen aiheesta, kuten Euroopan unionin taloustilanteesta. </a:t>
            </a:r>
            <a:r>
              <a:rPr lang="fi-FI" b="1" dirty="0"/>
              <a:t>Sido tekemäsi havainnot</a:t>
            </a:r>
            <a:r>
              <a:rPr lang="fi-FI" dirty="0"/>
              <a:t> sitten muuhun </a:t>
            </a:r>
            <a:r>
              <a:rPr lang="fi-FI" b="1" dirty="0"/>
              <a:t>yleiseen tietämykseesi aiheesta</a:t>
            </a:r>
            <a:r>
              <a:rPr lang="fi-FI" dirty="0"/>
              <a:t>.</a:t>
            </a:r>
          </a:p>
          <a:p>
            <a:pPr marL="1143000" lvl="0" indent="-1143000">
              <a:spcBef>
                <a:spcPts val="0"/>
              </a:spcBef>
              <a:buFont typeface="Arial" panose="020B0604020202020204" pitchFamily="34" charset="0"/>
              <a:buChar char="•"/>
            </a:pPr>
            <a:r>
              <a:rPr lang="fi-FI" dirty="0"/>
              <a:t>Videomateriaali on samanlainen lähde kuin muutkin yhteiskuntaopin lähteet, joten </a:t>
            </a:r>
            <a:r>
              <a:rPr lang="fi-FI" b="1" dirty="0"/>
              <a:t>muista myös lähdekritiikki</a:t>
            </a:r>
            <a:r>
              <a:rPr lang="fi-FI" dirty="0"/>
              <a:t>.</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4</a:t>
            </a:fld>
            <a:endParaRPr dirty="0"/>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161788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1" end="1"/>
                                            </p:txEl>
                                          </p:spTgt>
                                        </p:tgtEl>
                                        <p:attrNameLst>
                                          <p:attrName>style.visibility</p:attrName>
                                        </p:attrNameLst>
                                      </p:cBhvr>
                                      <p:to>
                                        <p:strVal val="visible"/>
                                      </p:to>
                                    </p:set>
                                    <p:animEffect transition="in" filter="fade">
                                      <p:cBhvr>
                                        <p:cTn id="12" dur="500"/>
                                        <p:tgtEl>
                                          <p:spTgt spid="1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0">
                                            <p:txEl>
                                              <p:pRg st="2" end="2"/>
                                            </p:txEl>
                                          </p:spTgt>
                                        </p:tgtEl>
                                        <p:attrNameLst>
                                          <p:attrName>style.visibility</p:attrName>
                                        </p:attrNameLst>
                                      </p:cBhvr>
                                      <p:to>
                                        <p:strVal val="visible"/>
                                      </p:to>
                                    </p:set>
                                    <p:animEffect transition="in" filter="fade">
                                      <p:cBhvr>
                                        <p:cTn id="17" dur="500"/>
                                        <p:tgtEl>
                                          <p:spTgt spid="1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0">
                                            <p:txEl>
                                              <p:pRg st="3" end="3"/>
                                            </p:txEl>
                                          </p:spTgt>
                                        </p:tgtEl>
                                        <p:attrNameLst>
                                          <p:attrName>style.visibility</p:attrName>
                                        </p:attrNameLst>
                                      </p:cBhvr>
                                      <p:to>
                                        <p:strVal val="visible"/>
                                      </p:to>
                                    </p:set>
                                    <p:animEffect transition="in" filter="fade">
                                      <p:cBhvr>
                                        <p:cTn id="22" dur="500"/>
                                        <p:tgtEl>
                                          <p:spTgt spid="1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Lähdekritiikki</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0" lvl="0" indent="0">
              <a:spcBef>
                <a:spcPts val="0"/>
              </a:spcBef>
            </a:pPr>
            <a:r>
              <a:rPr lang="fi-FI" dirty="0"/>
              <a:t>Kiinnitä huomiota esimerkiksi seuraaviin asioihin:</a:t>
            </a:r>
          </a:p>
          <a:p>
            <a:pPr marL="0" lvl="0" indent="0">
              <a:spcBef>
                <a:spcPts val="0"/>
              </a:spcBef>
            </a:pPr>
            <a:endParaRPr lang="fi-FI" dirty="0"/>
          </a:p>
          <a:p>
            <a:pPr marL="1143000" lvl="0" indent="-1143000">
              <a:spcBef>
                <a:spcPts val="0"/>
              </a:spcBef>
              <a:buFont typeface="Arial" panose="020B0604020202020204" pitchFamily="34" charset="0"/>
              <a:buChar char="•"/>
            </a:pPr>
            <a:r>
              <a:rPr lang="fi-FI" b="1" dirty="0"/>
              <a:t>Minkä tyyppinen videomateriaali on kyseessä</a:t>
            </a:r>
            <a:r>
              <a:rPr lang="fi-FI" dirty="0"/>
              <a:t>? Onko kyseessä esimerkiksi </a:t>
            </a:r>
            <a:r>
              <a:rPr lang="fi-FI" b="1" dirty="0"/>
              <a:t>alkuperäinen kuvamateriaali </a:t>
            </a:r>
            <a:r>
              <a:rPr lang="fi-FI" dirty="0"/>
              <a:t>jostain tapahtumasta, </a:t>
            </a:r>
            <a:r>
              <a:rPr lang="fi-FI" b="1" dirty="0"/>
              <a:t>katkelma elokuvasta, propagandafilmi</a:t>
            </a:r>
            <a:r>
              <a:rPr lang="fi-FI" dirty="0"/>
              <a:t> tai </a:t>
            </a:r>
            <a:r>
              <a:rPr lang="fi-FI" b="1" dirty="0"/>
              <a:t>asiantuntijahaastattelu</a:t>
            </a:r>
            <a:r>
              <a:rPr lang="fi-FI" dirty="0"/>
              <a:t>?</a:t>
            </a:r>
          </a:p>
          <a:p>
            <a:pPr marL="1143000" lvl="0" indent="-1143000">
              <a:spcBef>
                <a:spcPts val="0"/>
              </a:spcBef>
              <a:buFont typeface="Arial" panose="020B0604020202020204" pitchFamily="34" charset="0"/>
              <a:buChar char="•"/>
            </a:pPr>
            <a:r>
              <a:rPr lang="fi-FI" b="1" dirty="0"/>
              <a:t>Mikä taho on tehnyt tai tilannut videon?</a:t>
            </a:r>
            <a:r>
              <a:rPr lang="fi-FI" dirty="0"/>
              <a:t> Missä ja milloin se on julkaistu?</a:t>
            </a:r>
          </a:p>
          <a:p>
            <a:pPr marL="1143000" lvl="0" indent="-1143000">
              <a:spcBef>
                <a:spcPts val="0"/>
              </a:spcBef>
              <a:buFont typeface="Arial" panose="020B0604020202020204" pitchFamily="34" charset="0"/>
              <a:buChar char="•"/>
            </a:pPr>
            <a:r>
              <a:rPr lang="fi-FI" b="1" dirty="0"/>
              <a:t>Ketkä</a:t>
            </a:r>
            <a:r>
              <a:rPr lang="fi-FI" dirty="0"/>
              <a:t> saavat videolla kertoa </a:t>
            </a:r>
            <a:r>
              <a:rPr lang="fi-FI" b="1" dirty="0"/>
              <a:t>mielipiteitään?</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5</a:t>
            </a:fld>
            <a:endParaRPr dirty="0"/>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2056920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2" end="2"/>
                                            </p:txEl>
                                          </p:spTgt>
                                        </p:tgtEl>
                                        <p:attrNameLst>
                                          <p:attrName>style.visibility</p:attrName>
                                        </p:attrNameLst>
                                      </p:cBhvr>
                                      <p:to>
                                        <p:strVal val="visible"/>
                                      </p:to>
                                    </p:set>
                                    <p:animEffect transition="in" filter="fade">
                                      <p:cBhvr>
                                        <p:cTn id="12" dur="500"/>
                                        <p:tgtEl>
                                          <p:spTgt spid="12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0">
                                            <p:txEl>
                                              <p:pRg st="3" end="3"/>
                                            </p:txEl>
                                          </p:spTgt>
                                        </p:tgtEl>
                                        <p:attrNameLst>
                                          <p:attrName>style.visibility</p:attrName>
                                        </p:attrNameLst>
                                      </p:cBhvr>
                                      <p:to>
                                        <p:strVal val="visible"/>
                                      </p:to>
                                    </p:set>
                                    <p:animEffect transition="in" filter="fade">
                                      <p:cBhvr>
                                        <p:cTn id="17" dur="500"/>
                                        <p:tgtEl>
                                          <p:spTgt spid="12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0">
                                            <p:txEl>
                                              <p:pRg st="4" end="4"/>
                                            </p:txEl>
                                          </p:spTgt>
                                        </p:tgtEl>
                                        <p:attrNameLst>
                                          <p:attrName>style.visibility</p:attrName>
                                        </p:attrNameLst>
                                      </p:cBhvr>
                                      <p:to>
                                        <p:strVal val="visible"/>
                                      </p:to>
                                    </p:set>
                                    <p:animEffect transition="in" filter="fade">
                                      <p:cBhvr>
                                        <p:cTn id="22" dur="500"/>
                                        <p:tgtEl>
                                          <p:spTgt spid="1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Lähdekritiikki</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1143000" lvl="0" indent="-1143000">
              <a:spcBef>
                <a:spcPts val="0"/>
              </a:spcBef>
              <a:buFont typeface="Arial" panose="020B0604020202020204" pitchFamily="34" charset="0"/>
              <a:buChar char="•"/>
            </a:pPr>
            <a:r>
              <a:rPr lang="fi-FI" b="1" dirty="0"/>
              <a:t>Mikä on ollut videon tarkoitus</a:t>
            </a:r>
            <a:r>
              <a:rPr lang="fi-FI" dirty="0"/>
              <a:t>?</a:t>
            </a:r>
          </a:p>
          <a:p>
            <a:pPr marL="1143000" lvl="0" indent="-1143000">
              <a:spcBef>
                <a:spcPts val="0"/>
              </a:spcBef>
              <a:buFont typeface="Arial" panose="020B0604020202020204" pitchFamily="34" charset="0"/>
              <a:buChar char="•"/>
            </a:pPr>
            <a:r>
              <a:rPr lang="fi-FI" b="1" dirty="0"/>
              <a:t>Miten videolla pyritään </a:t>
            </a:r>
            <a:r>
              <a:rPr lang="fi-FI" dirty="0"/>
              <a:t>vaikuttamaan katsojaan?</a:t>
            </a:r>
          </a:p>
          <a:p>
            <a:pPr marL="1143000" lvl="0" indent="-1143000">
              <a:spcBef>
                <a:spcPts val="0"/>
              </a:spcBef>
              <a:buFont typeface="Arial" panose="020B0604020202020204" pitchFamily="34" charset="0"/>
              <a:buChar char="•"/>
            </a:pPr>
            <a:r>
              <a:rPr lang="fi-FI" dirty="0"/>
              <a:t>Kuinka </a:t>
            </a:r>
            <a:r>
              <a:rPr lang="fi-FI" b="1" dirty="0"/>
              <a:t>oikean kuvan video </a:t>
            </a:r>
            <a:r>
              <a:rPr lang="fi-FI" dirty="0"/>
              <a:t>antaa asiasta, jota se käsittelee?</a:t>
            </a:r>
          </a:p>
          <a:p>
            <a:pPr marL="1143000" lvl="0" indent="-1143000">
              <a:spcBef>
                <a:spcPts val="0"/>
              </a:spcBef>
              <a:buFont typeface="Arial" panose="020B0604020202020204" pitchFamily="34" charset="0"/>
              <a:buChar char="•"/>
            </a:pPr>
            <a:r>
              <a:rPr lang="fi-FI" dirty="0"/>
              <a:t>Mikäli videolla on käytetty musiikkia, onko kyse vain taustamusiikista vai </a:t>
            </a:r>
            <a:r>
              <a:rPr lang="fi-FI" b="1" dirty="0"/>
              <a:t>onko sillä pyritty johonkin tavoitteeseen</a:t>
            </a:r>
            <a:r>
              <a:rPr lang="fi-FI" dirty="0"/>
              <a:t>?</a:t>
            </a:r>
          </a:p>
          <a:p>
            <a:pPr marL="1143000" indent="-1143000">
              <a:spcBef>
                <a:spcPts val="0"/>
              </a:spcBef>
              <a:buFont typeface="Arial" panose="020B0604020202020204" pitchFamily="34" charset="0"/>
              <a:buChar char="•"/>
            </a:pPr>
            <a:r>
              <a:rPr lang="fi-FI" dirty="0">
                <a:solidFill>
                  <a:srgbClr val="000000"/>
                </a:solidFill>
              </a:rPr>
              <a:t>Edellä mainitut kysymykset ovat </a:t>
            </a:r>
            <a:r>
              <a:rPr lang="fi-FI" b="1" dirty="0">
                <a:solidFill>
                  <a:srgbClr val="000000"/>
                </a:solidFill>
              </a:rPr>
              <a:t>mahdollisia pohdinnan arvoisia asioita</a:t>
            </a:r>
            <a:r>
              <a:rPr lang="fi-FI" dirty="0">
                <a:solidFill>
                  <a:srgbClr val="000000"/>
                </a:solidFill>
              </a:rPr>
              <a:t>, jotka eivät ole </a:t>
            </a:r>
            <a:r>
              <a:rPr lang="fi-FI" b="1" dirty="0">
                <a:solidFill>
                  <a:srgbClr val="000000"/>
                </a:solidFill>
              </a:rPr>
              <a:t>läsnä joka videolla</a:t>
            </a:r>
            <a:r>
              <a:rPr lang="fi-FI" dirty="0">
                <a:solidFill>
                  <a:srgbClr val="000000"/>
                </a:solidFill>
              </a:rPr>
              <a:t>. </a:t>
            </a:r>
          </a:p>
          <a:p>
            <a:pPr marL="1143000" indent="-1143000">
              <a:spcBef>
                <a:spcPts val="0"/>
              </a:spcBef>
              <a:buFont typeface="Arial" panose="020B0604020202020204" pitchFamily="34" charset="0"/>
              <a:buChar char="•"/>
            </a:pPr>
            <a:r>
              <a:rPr lang="fi-FI" dirty="0">
                <a:solidFill>
                  <a:srgbClr val="000000"/>
                </a:solidFill>
              </a:rPr>
              <a:t>Pidä kuitenkin lähdekritiikin näkökulmat mielessäsi pohtiessasi, miten videoita voisi arvioida.</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6</a:t>
            </a:fld>
            <a:endParaRPr dirty="0"/>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3059867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1" end="1"/>
                                            </p:txEl>
                                          </p:spTgt>
                                        </p:tgtEl>
                                        <p:attrNameLst>
                                          <p:attrName>style.visibility</p:attrName>
                                        </p:attrNameLst>
                                      </p:cBhvr>
                                      <p:to>
                                        <p:strVal val="visible"/>
                                      </p:to>
                                    </p:set>
                                    <p:animEffect transition="in" filter="fade">
                                      <p:cBhvr>
                                        <p:cTn id="12" dur="500"/>
                                        <p:tgtEl>
                                          <p:spTgt spid="1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0">
                                            <p:txEl>
                                              <p:pRg st="2" end="2"/>
                                            </p:txEl>
                                          </p:spTgt>
                                        </p:tgtEl>
                                        <p:attrNameLst>
                                          <p:attrName>style.visibility</p:attrName>
                                        </p:attrNameLst>
                                      </p:cBhvr>
                                      <p:to>
                                        <p:strVal val="visible"/>
                                      </p:to>
                                    </p:set>
                                    <p:animEffect transition="in" filter="fade">
                                      <p:cBhvr>
                                        <p:cTn id="17" dur="500"/>
                                        <p:tgtEl>
                                          <p:spTgt spid="1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0">
                                            <p:txEl>
                                              <p:pRg st="3" end="3"/>
                                            </p:txEl>
                                          </p:spTgt>
                                        </p:tgtEl>
                                        <p:attrNameLst>
                                          <p:attrName>style.visibility</p:attrName>
                                        </p:attrNameLst>
                                      </p:cBhvr>
                                      <p:to>
                                        <p:strVal val="visible"/>
                                      </p:to>
                                    </p:set>
                                    <p:animEffect transition="in" filter="fade">
                                      <p:cBhvr>
                                        <p:cTn id="22" dur="500"/>
                                        <p:tgtEl>
                                          <p:spTgt spid="1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0">
                                            <p:txEl>
                                              <p:pRg st="4" end="4"/>
                                            </p:txEl>
                                          </p:spTgt>
                                        </p:tgtEl>
                                        <p:attrNameLst>
                                          <p:attrName>style.visibility</p:attrName>
                                        </p:attrNameLst>
                                      </p:cBhvr>
                                      <p:to>
                                        <p:strVal val="visible"/>
                                      </p:to>
                                    </p:set>
                                    <p:animEffect transition="in" filter="fade">
                                      <p:cBhvr>
                                        <p:cTn id="27" dur="500"/>
                                        <p:tgtEl>
                                          <p:spTgt spid="12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0">
                                            <p:txEl>
                                              <p:pRg st="5" end="5"/>
                                            </p:txEl>
                                          </p:spTgt>
                                        </p:tgtEl>
                                        <p:attrNameLst>
                                          <p:attrName>style.visibility</p:attrName>
                                        </p:attrNameLst>
                                      </p:cBhvr>
                                      <p:to>
                                        <p:strVal val="visible"/>
                                      </p:to>
                                    </p:set>
                                    <p:animEffect transition="in" filter="fade">
                                      <p:cBhvr>
                                        <p:cTn id="32" dur="500"/>
                                        <p:tgtEl>
                                          <p:spTgt spid="12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0"/>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ct val="100000"/>
              <a:buFont typeface="Calibri"/>
              <a:buNone/>
            </a:pPr>
            <a:r>
              <a:rPr lang="fi-FI" dirty="0"/>
              <a:t>Opettajalle</a:t>
            </a:r>
            <a:endParaRPr dirty="0"/>
          </a:p>
        </p:txBody>
      </p:sp>
      <p:sp>
        <p:nvSpPr>
          <p:cNvPr id="86" name="Google Shape;86;p10"/>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a:t>Kertaus</a:t>
            </a:r>
            <a:endParaRPr/>
          </a:p>
        </p:txBody>
      </p:sp>
      <p:sp>
        <p:nvSpPr>
          <p:cNvPr id="87" name="Google Shape;87;p10"/>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a:t>Forum Yhteiskuntaoppi</a:t>
            </a:r>
            <a:endParaRPr/>
          </a:p>
        </p:txBody>
      </p:sp>
    </p:spTree>
    <p:extLst>
      <p:ext uri="{BB962C8B-B14F-4D97-AF65-F5344CB8AC3E}">
        <p14:creationId xmlns:p14="http://schemas.microsoft.com/office/powerpoint/2010/main" val="136884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Näkökulmia tehtävään</a:t>
            </a:r>
          </a:p>
        </p:txBody>
      </p:sp>
      <p:sp>
        <p:nvSpPr>
          <p:cNvPr id="120" name="Google Shape;120;p14"/>
          <p:cNvSpPr txBox="1">
            <a:spLocks noGrp="1"/>
          </p:cNvSpPr>
          <p:nvPr>
            <p:ph type="body" idx="1"/>
          </p:nvPr>
        </p:nvSpPr>
        <p:spPr>
          <a:xfrm>
            <a:off x="1676400" y="3730513"/>
            <a:ext cx="21031199" cy="8145947"/>
          </a:xfrm>
          <a:prstGeom prst="rect">
            <a:avLst/>
          </a:prstGeom>
          <a:solidFill>
            <a:schemeClr val="bg1"/>
          </a:solidFill>
          <a:ln>
            <a:noFill/>
          </a:ln>
        </p:spPr>
        <p:txBody>
          <a:bodyPr spcFirstLastPara="1" wrap="square" lIns="91425" tIns="45700" rIns="91425" bIns="45700" anchor="t" anchorCtr="0">
            <a:noAutofit/>
          </a:bodyPr>
          <a:lstStyle/>
          <a:p>
            <a:pPr marL="857250" lvl="0" indent="-857250">
              <a:spcBef>
                <a:spcPts val="0"/>
              </a:spcBef>
              <a:buFont typeface="Arial" panose="020B0604020202020204" pitchFamily="34" charset="0"/>
              <a:buChar char="•"/>
            </a:pPr>
            <a:r>
              <a:rPr lang="fi-FI" sz="5600" dirty="0"/>
              <a:t>Videokatkelmassa kaksi yhdysvaltalaista puhuu vapaakaupasta. Toinen on poliitikko (Trump) ja toinen on taloustieteilijä (Friedman). Katkelmia voi pitää luonteeltaan </a:t>
            </a:r>
            <a:r>
              <a:rPr lang="fi-FI" sz="5600" b="1" dirty="0"/>
              <a:t>asiantuntijahaastatteluina.</a:t>
            </a:r>
          </a:p>
          <a:p>
            <a:pPr marL="857250" lvl="0" indent="-857250">
              <a:spcBef>
                <a:spcPts val="0"/>
              </a:spcBef>
              <a:buFont typeface="Arial" panose="020B0604020202020204" pitchFamily="34" charset="0"/>
              <a:buChar char="•"/>
            </a:pPr>
            <a:r>
              <a:rPr lang="fi-FI" sz="5600" dirty="0"/>
              <a:t>Kumpikin ottaa kantaa vapaakauppaan eri tavoin, toinen sitä kritisoiden, toinen puolustaen.</a:t>
            </a:r>
          </a:p>
          <a:p>
            <a:pPr marL="857250" lvl="0" indent="-857250">
              <a:spcBef>
                <a:spcPts val="0"/>
              </a:spcBef>
              <a:buFont typeface="Arial" panose="020B0604020202020204" pitchFamily="34" charset="0"/>
              <a:buChar char="•"/>
            </a:pPr>
            <a:r>
              <a:rPr lang="fi-FI" sz="5600" dirty="0"/>
              <a:t>Puheenvuoroista on löydettävä </a:t>
            </a:r>
            <a:r>
              <a:rPr lang="fi-FI" sz="5600" b="1" dirty="0"/>
              <a:t>puhujien keskeiset huomiot </a:t>
            </a:r>
            <a:r>
              <a:rPr lang="fi-FI" sz="5600" dirty="0"/>
              <a:t>tai perustelut. On myös hyvä arvioida puhujien roolin vaikutusta heidän kannanottoihinsa: </a:t>
            </a:r>
            <a:r>
              <a:rPr lang="fi-FI" sz="5600" b="1" dirty="0"/>
              <a:t>Trump puhuu poliitikkona kannattajilleen</a:t>
            </a:r>
            <a:r>
              <a:rPr lang="fi-FI" sz="5600" dirty="0"/>
              <a:t>, Friedman </a:t>
            </a:r>
            <a:r>
              <a:rPr lang="fi-FI" sz="5600" b="1" dirty="0"/>
              <a:t>puolustaa taloudellisena liberalistina vapaakauppaa</a:t>
            </a:r>
            <a:r>
              <a:rPr lang="fi-FI" sz="5600" dirty="0"/>
              <a:t>.</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8</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3690371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1" end="1"/>
                                            </p:txEl>
                                          </p:spTgt>
                                        </p:tgtEl>
                                        <p:attrNameLst>
                                          <p:attrName>style.visibility</p:attrName>
                                        </p:attrNameLst>
                                      </p:cBhvr>
                                      <p:to>
                                        <p:strVal val="visible"/>
                                      </p:to>
                                    </p:set>
                                    <p:animEffect transition="in" filter="fade">
                                      <p:cBhvr>
                                        <p:cTn id="12" dur="500"/>
                                        <p:tgtEl>
                                          <p:spTgt spid="1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0">
                                            <p:txEl>
                                              <p:pRg st="2" end="2"/>
                                            </p:txEl>
                                          </p:spTgt>
                                        </p:tgtEl>
                                        <p:attrNameLst>
                                          <p:attrName>style.visibility</p:attrName>
                                        </p:attrNameLst>
                                      </p:cBhvr>
                                      <p:to>
                                        <p:strVal val="visible"/>
                                      </p:to>
                                    </p:set>
                                    <p:animEffect transition="in" filter="fade">
                                      <p:cBhvr>
                                        <p:cTn id="17" dur="500"/>
                                        <p:tgtEl>
                                          <p:spTgt spid="1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Näkökulmia tehtävään</a:t>
            </a:r>
          </a:p>
        </p:txBody>
      </p:sp>
      <p:sp>
        <p:nvSpPr>
          <p:cNvPr id="120" name="Google Shape;120;p14"/>
          <p:cNvSpPr txBox="1">
            <a:spLocks noGrp="1"/>
          </p:cNvSpPr>
          <p:nvPr>
            <p:ph type="body" idx="1"/>
          </p:nvPr>
        </p:nvSpPr>
        <p:spPr>
          <a:xfrm>
            <a:off x="1676400" y="2679405"/>
            <a:ext cx="21031199" cy="9197055"/>
          </a:xfrm>
          <a:prstGeom prst="rect">
            <a:avLst/>
          </a:prstGeom>
          <a:solidFill>
            <a:schemeClr val="bg1"/>
          </a:solidFill>
          <a:ln>
            <a:noFill/>
          </a:ln>
        </p:spPr>
        <p:txBody>
          <a:bodyPr spcFirstLastPara="1" wrap="square" lIns="91425" tIns="45700" rIns="91425" bIns="45700" anchor="t" anchorCtr="0">
            <a:noAutofit/>
          </a:bodyPr>
          <a:lstStyle/>
          <a:p>
            <a:pPr marL="857250" lvl="0" indent="-857250">
              <a:spcBef>
                <a:spcPts val="0"/>
              </a:spcBef>
              <a:buFont typeface="Arial" panose="020B0604020202020204" pitchFamily="34" charset="0"/>
              <a:buChar char="•"/>
            </a:pPr>
            <a:r>
              <a:rPr lang="fi-FI" sz="5600" dirty="0"/>
              <a:t>Vertailussa on samalla osoitettava, että vastaaja ymmärtää keskeiset käsitteet, kuten </a:t>
            </a:r>
            <a:r>
              <a:rPr lang="fi-FI" sz="5600" b="1" dirty="0"/>
              <a:t>vapaakauppa, kauppatase</a:t>
            </a:r>
            <a:r>
              <a:rPr lang="fi-FI" sz="5600" dirty="0"/>
              <a:t> ja </a:t>
            </a:r>
            <a:r>
              <a:rPr lang="fi-FI" sz="5600" b="1" dirty="0"/>
              <a:t>tuottavuus</a:t>
            </a:r>
            <a:r>
              <a:rPr lang="fi-FI" sz="5600" dirty="0"/>
              <a:t>.</a:t>
            </a:r>
          </a:p>
          <a:p>
            <a:pPr marL="857250" lvl="0" indent="-857250">
              <a:spcBef>
                <a:spcPts val="0"/>
              </a:spcBef>
              <a:buFont typeface="Arial" panose="020B0604020202020204" pitchFamily="34" charset="0"/>
              <a:buChar char="•"/>
            </a:pPr>
            <a:r>
              <a:rPr lang="fi-FI" sz="5600" dirty="0"/>
              <a:t>Trump on </a:t>
            </a:r>
            <a:r>
              <a:rPr lang="fi-FI" sz="5600" b="1" dirty="0"/>
              <a:t>kriittinen vapaakauppaa </a:t>
            </a:r>
            <a:r>
              <a:rPr lang="fi-FI" sz="5600" dirty="0"/>
              <a:t>kohtaan. </a:t>
            </a:r>
          </a:p>
          <a:p>
            <a:pPr marL="857250" lvl="0" indent="-857250">
              <a:spcBef>
                <a:spcPts val="0"/>
              </a:spcBef>
              <a:buFont typeface="Arial" panose="020B0604020202020204" pitchFamily="34" charset="0"/>
              <a:buChar char="•"/>
            </a:pPr>
            <a:r>
              <a:rPr lang="fi-FI" sz="5600" dirty="0"/>
              <a:t>Hänen mielestään </a:t>
            </a:r>
            <a:r>
              <a:rPr lang="fi-FI" sz="5600" b="1" dirty="0"/>
              <a:t>Yhdysvallat kärsii vapaasta </a:t>
            </a:r>
            <a:r>
              <a:rPr lang="fi-FI" sz="5600" dirty="0"/>
              <a:t>kaupankäynnistä monen maan kanssa, koska näistä maista, esimerkiksi Japanista ja Kiinasta, tuodaan Yhdysvaltoihin enemmän kauppatavaroita kuin niihin viedään Yhdysvalloista. </a:t>
            </a:r>
          </a:p>
          <a:p>
            <a:pPr marL="857250" lvl="0" indent="-857250">
              <a:spcBef>
                <a:spcPts val="0"/>
              </a:spcBef>
              <a:buFont typeface="Arial" panose="020B0604020202020204" pitchFamily="34" charset="0"/>
              <a:buChar char="•"/>
            </a:pPr>
            <a:r>
              <a:rPr lang="fi-FI" sz="5600" dirty="0"/>
              <a:t>Kauppatase on </a:t>
            </a:r>
            <a:r>
              <a:rPr lang="fi-FI" sz="5600" b="1" dirty="0"/>
              <a:t>siis epätasapainoinen</a:t>
            </a:r>
            <a:r>
              <a:rPr lang="fi-FI" sz="5600" dirty="0"/>
              <a:t>.</a:t>
            </a:r>
          </a:p>
          <a:p>
            <a:pPr marL="857250" lvl="0" indent="-857250">
              <a:spcBef>
                <a:spcPts val="0"/>
              </a:spcBef>
              <a:buFont typeface="Arial" panose="020B0604020202020204" pitchFamily="34" charset="0"/>
              <a:buChar char="•"/>
            </a:pPr>
            <a:r>
              <a:rPr lang="fi-FI" sz="5600" dirty="0"/>
              <a:t>Yhdysvaltain </a:t>
            </a:r>
            <a:r>
              <a:rPr lang="fi-FI" sz="5600" b="1" dirty="0"/>
              <a:t>oma talous kärsii tästä esimerkiksi </a:t>
            </a:r>
            <a:r>
              <a:rPr lang="fi-FI" sz="5600" dirty="0"/>
              <a:t>työttömyyden kasvuna ja </a:t>
            </a:r>
            <a:r>
              <a:rPr lang="fi-FI" sz="5600" b="1" dirty="0"/>
              <a:t>kokonaisten toimialojen katoamisina</a:t>
            </a:r>
            <a:r>
              <a:rPr lang="fi-FI" sz="5600" dirty="0"/>
              <a:t>, koska maan kilpailukyky on heikentynyt.</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9</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2763304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1" end="1"/>
                                            </p:txEl>
                                          </p:spTgt>
                                        </p:tgtEl>
                                        <p:attrNameLst>
                                          <p:attrName>style.visibility</p:attrName>
                                        </p:attrNameLst>
                                      </p:cBhvr>
                                      <p:to>
                                        <p:strVal val="visible"/>
                                      </p:to>
                                    </p:set>
                                    <p:animEffect transition="in" filter="fade">
                                      <p:cBhvr>
                                        <p:cTn id="12" dur="500"/>
                                        <p:tgtEl>
                                          <p:spTgt spid="1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0">
                                            <p:txEl>
                                              <p:pRg st="2" end="2"/>
                                            </p:txEl>
                                          </p:spTgt>
                                        </p:tgtEl>
                                        <p:attrNameLst>
                                          <p:attrName>style.visibility</p:attrName>
                                        </p:attrNameLst>
                                      </p:cBhvr>
                                      <p:to>
                                        <p:strVal val="visible"/>
                                      </p:to>
                                    </p:set>
                                    <p:animEffect transition="in" filter="fade">
                                      <p:cBhvr>
                                        <p:cTn id="17" dur="500"/>
                                        <p:tgtEl>
                                          <p:spTgt spid="1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0">
                                            <p:txEl>
                                              <p:pRg st="3" end="3"/>
                                            </p:txEl>
                                          </p:spTgt>
                                        </p:tgtEl>
                                        <p:attrNameLst>
                                          <p:attrName>style.visibility</p:attrName>
                                        </p:attrNameLst>
                                      </p:cBhvr>
                                      <p:to>
                                        <p:strVal val="visible"/>
                                      </p:to>
                                    </p:set>
                                    <p:animEffect transition="in" filter="fade">
                                      <p:cBhvr>
                                        <p:cTn id="22" dur="500"/>
                                        <p:tgtEl>
                                          <p:spTgt spid="1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0">
                                            <p:txEl>
                                              <p:pRg st="4" end="4"/>
                                            </p:txEl>
                                          </p:spTgt>
                                        </p:tgtEl>
                                        <p:attrNameLst>
                                          <p:attrName>style.visibility</p:attrName>
                                        </p:attrNameLst>
                                      </p:cBhvr>
                                      <p:to>
                                        <p:strVal val="visible"/>
                                      </p:to>
                                    </p:set>
                                    <p:animEffect transition="in" filter="fade">
                                      <p:cBhvr>
                                        <p:cTn id="27" dur="500"/>
                                        <p:tgtEl>
                                          <p:spTgt spid="1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ema">
  <a:themeElements>
    <a:clrScheme name="Opeaineisto">
      <a:dk1>
        <a:srgbClr val="202020"/>
      </a:dk1>
      <a:lt1>
        <a:srgbClr val="FFFFFF"/>
      </a:lt1>
      <a:dk2>
        <a:srgbClr val="006BB3"/>
      </a:dk2>
      <a:lt2>
        <a:srgbClr val="E7E6E6"/>
      </a:lt2>
      <a:accent1>
        <a:srgbClr val="0096DB"/>
      </a:accent1>
      <a:accent2>
        <a:srgbClr val="009FAD"/>
      </a:accent2>
      <a:accent3>
        <a:srgbClr val="51A300"/>
      </a:accent3>
      <a:accent4>
        <a:srgbClr val="8E7BD3"/>
      </a:accent4>
      <a:accent5>
        <a:srgbClr val="E00000"/>
      </a:accent5>
      <a:accent6>
        <a:srgbClr val="FA6400"/>
      </a:accent6>
      <a:hlink>
        <a:srgbClr val="006BB3"/>
      </a:hlink>
      <a:folHlink>
        <a:srgbClr val="2092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716</Words>
  <Application>Microsoft Office PowerPoint</Application>
  <PresentationFormat>Mukautettu</PresentationFormat>
  <Paragraphs>73</Paragraphs>
  <Slides>11</Slides>
  <Notes>11</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11</vt:i4>
      </vt:variant>
    </vt:vector>
  </HeadingPairs>
  <TitlesOfParts>
    <vt:vector size="14" baseType="lpstr">
      <vt:lpstr>Arial</vt:lpstr>
      <vt:lpstr>Calibri</vt:lpstr>
      <vt:lpstr>Office-teema</vt:lpstr>
      <vt:lpstr>Yhteiskuntaopin koe ja siinä menestyminen  Videotehtävään vastaaminen</vt:lpstr>
      <vt:lpstr>Esimerkkitehtävä (yo-tehtävä s2019)</vt:lpstr>
      <vt:lpstr>Videotehtävään vastaaminen</vt:lpstr>
      <vt:lpstr>Videotehtävään vastaaminen</vt:lpstr>
      <vt:lpstr>Lähdekritiikki</vt:lpstr>
      <vt:lpstr>Lähdekritiikki</vt:lpstr>
      <vt:lpstr>Opettajalle</vt:lpstr>
      <vt:lpstr>Näkökulmia tehtävään</vt:lpstr>
      <vt:lpstr>Näkökulmia tehtävään</vt:lpstr>
      <vt:lpstr>Näkökulmia tehtävään</vt:lpstr>
      <vt:lpstr>Näkökulmia tehtävään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Videotehtävään vastaaminen</dc:title>
  <dc:creator>Mika Kortelainen</dc:creator>
  <cp:lastModifiedBy>Janne Leiviskä</cp:lastModifiedBy>
  <cp:revision>29</cp:revision>
  <dcterms:modified xsi:type="dcterms:W3CDTF">2024-01-10T07:39:30Z</dcterms:modified>
</cp:coreProperties>
</file>