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6"/>
      <p:bold r:id="rId7"/>
      <p:italic r:id="rId8"/>
      <p:boldItalic r:id="rId9"/>
    </p:embeddedFont>
    <p:embeddedFont>
      <p:font typeface="Merriweather Sans" panose="020B060402020202020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1</a:t>
            </a:fld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2</a:t>
            </a:fld>
            <a:endParaRPr 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fi-FI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9200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604043" y="389731"/>
            <a:ext cx="5811838" cy="5762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ctrTitle"/>
          </p:nvPr>
        </p:nvSpPr>
        <p:spPr>
          <a:xfrm>
            <a:off x="1143000" y="1122362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6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623887" y="4589462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648200" y="1825625"/>
            <a:ext cx="3867149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630237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30237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630237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787" cy="8239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787" cy="3684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254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508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5" cy="1600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32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3887787" y="987425"/>
            <a:ext cx="4629150" cy="48736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30237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396330" y="57943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5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Verdana"/>
              <a:buNone/>
              <a:defRPr sz="2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8600" marR="0" lvl="0" indent="-1016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0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1" u="none" strike="noStrike" cap="none">
                <a:solidFill>
                  <a:srgbClr val="888888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1" u="none" strike="noStrike" cap="none">
              <a:solidFill>
                <a:srgbClr val="888888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15" name="Shape 15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sz="12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Forum VI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culture.com/2013/12/morgan-freeman-masterfully-recites-nelson-mandelas-favorite-poem-invictus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TQhns5AwAk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372793" y="224448"/>
            <a:ext cx="8398413" cy="945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i-FI" dirty="0"/>
              <a:t>Voittamaton-elokuva Nelson Mandelasta</a:t>
            </a:r>
          </a:p>
        </p:txBody>
      </p:sp>
      <p:pic>
        <p:nvPicPr>
          <p:cNvPr id="99" name="Shape 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4301" y="1310125"/>
            <a:ext cx="7375398" cy="493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407963" y="252583"/>
            <a:ext cx="8328073" cy="945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/>
            <a:r>
              <a:rPr lang="fi-FI" dirty="0"/>
              <a:t>Nelson Mandela, ”voittamaton”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28649" y="1197583"/>
            <a:ext cx="7886700" cy="468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dirty="0">
                <a:solidFill>
                  <a:srgbClr val="222222"/>
                </a:solidFill>
                <a:highlight>
                  <a:srgbClr val="FFFFFF"/>
                </a:highlight>
              </a:rPr>
              <a:t>Englantilaisen William Ernest </a:t>
            </a:r>
            <a:r>
              <a:rPr lang="fi-FI" dirty="0" err="1">
                <a:solidFill>
                  <a:srgbClr val="222222"/>
                </a:solidFill>
                <a:highlight>
                  <a:srgbClr val="FFFFFF"/>
                </a:highlight>
              </a:rPr>
              <a:t>Henley</a:t>
            </a:r>
            <a:r>
              <a:rPr lang="fi-FI" dirty="0">
                <a:solidFill>
                  <a:srgbClr val="222222"/>
                </a:solidFill>
                <a:highlight>
                  <a:srgbClr val="FFFFFF"/>
                </a:highlight>
              </a:rPr>
              <a:t> (1849-1903) runo </a:t>
            </a:r>
            <a:r>
              <a:rPr lang="fi-FI" i="1" dirty="0" err="1">
                <a:solidFill>
                  <a:srgbClr val="222222"/>
                </a:solidFill>
                <a:highlight>
                  <a:srgbClr val="FFFFFF"/>
                </a:highlight>
              </a:rPr>
              <a:t>Invictus</a:t>
            </a:r>
            <a:r>
              <a:rPr lang="fi-FI" dirty="0">
                <a:solidFill>
                  <a:srgbClr val="222222"/>
                </a:solidFill>
                <a:highlight>
                  <a:srgbClr val="FFFFFF"/>
                </a:highlight>
              </a:rPr>
              <a:t> (voittamaton/lyömätön) oli Nelson Mandelan lempiruno ja siitä on tullut yksi Etelä-Afrikan symboleista.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dirty="0">
                <a:solidFill>
                  <a:srgbClr val="222222"/>
                </a:solidFill>
                <a:highlight>
                  <a:srgbClr val="FFFFFF"/>
                </a:highlight>
              </a:rPr>
              <a:t>Tutustu linkkien sisältöihin ja vastaa seuraavalla dialla oleviin kysymyksiin. 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lang="fi-FI" dirty="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dirty="0">
                <a:solidFill>
                  <a:srgbClr val="222222"/>
                </a:solidFill>
                <a:highlight>
                  <a:srgbClr val="FFFFFF"/>
                </a:highlight>
              </a:rPr>
              <a:t>Linkit: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u="sng" dirty="0">
                <a:solidFill>
                  <a:schemeClr val="hlink"/>
                </a:solidFill>
                <a:hlinkClick r:id="rId3"/>
              </a:rPr>
              <a:t>http://www.openculture.com/2013/12/morgan-freeman-masterfully-recites-nelson-mandelas-favorite-poem-invictus.html</a:t>
            </a:r>
            <a:endParaRPr lang="fi-FI" u="sng" dirty="0">
              <a:solidFill>
                <a:schemeClr val="hlink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lang="fi-FI" u="sng" dirty="0">
              <a:solidFill>
                <a:schemeClr val="hlink"/>
              </a:solidFill>
              <a:highlight>
                <a:srgbClr val="FFFFFF"/>
              </a:highlight>
              <a:hlinkClick r:id="rId4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fi-FI" u="sng" dirty="0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https://www.youtube.com/watch?v=TQhns5AwAkA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lang="fi-FI" dirty="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407962" y="435463"/>
            <a:ext cx="8328073" cy="945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/>
            <a:r>
              <a:rPr lang="fi-FI" dirty="0"/>
              <a:t>Nelson Mandela, ”voittamaton”</a:t>
            </a:r>
          </a:p>
        </p:txBody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28649" y="1689952"/>
            <a:ext cx="7886700" cy="368390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buNone/>
            </a:pPr>
            <a:r>
              <a:rPr lang="fi-FI" b="1" dirty="0">
                <a:solidFill>
                  <a:srgbClr val="222222"/>
                </a:solidFill>
                <a:highlight>
                  <a:srgbClr val="FFFFFF"/>
                </a:highlight>
              </a:rPr>
              <a:t>Tehtävät</a:t>
            </a:r>
          </a:p>
          <a:p>
            <a:pPr marL="457200" lvl="0" indent="-457200" rtl="0">
              <a:lnSpc>
                <a:spcPct val="115000"/>
              </a:lnSpc>
              <a:buFont typeface="+mj-lt"/>
              <a:buAutoNum type="arabicPeriod"/>
            </a:pPr>
            <a:r>
              <a:rPr lang="fi-FI" dirty="0">
                <a:solidFill>
                  <a:srgbClr val="222222"/>
                </a:solidFill>
                <a:highlight>
                  <a:srgbClr val="FFFFFF"/>
                </a:highlight>
              </a:rPr>
              <a:t>Miksi runosta on tullut merkittävä symboli?</a:t>
            </a:r>
          </a:p>
          <a:p>
            <a:pPr marL="457200" lvl="0" indent="-457200" rtl="0">
              <a:lnSpc>
                <a:spcPct val="115000"/>
              </a:lnSpc>
              <a:buFont typeface="+mj-lt"/>
              <a:buAutoNum type="arabicPeriod"/>
            </a:pPr>
            <a:r>
              <a:rPr lang="fi-FI" dirty="0">
                <a:solidFill>
                  <a:srgbClr val="222222"/>
                </a:solidFill>
                <a:highlight>
                  <a:srgbClr val="FFFFFF"/>
                </a:highlight>
              </a:rPr>
              <a:t>Mikä on runon sisältö?</a:t>
            </a:r>
          </a:p>
          <a:p>
            <a:pPr marL="457200" lvl="0" indent="-457200" rtl="0">
              <a:lnSpc>
                <a:spcPct val="115000"/>
              </a:lnSpc>
              <a:buFont typeface="+mj-lt"/>
              <a:buAutoNum type="arabicPeriod"/>
            </a:pPr>
            <a:r>
              <a:rPr lang="fi-FI" dirty="0">
                <a:solidFill>
                  <a:srgbClr val="222222"/>
                </a:solidFill>
                <a:highlight>
                  <a:srgbClr val="FFFFFF"/>
                </a:highlight>
              </a:rPr>
              <a:t>Selvitä, miten runoa on muuten käytetty hyväksi esimerkiksi politiikassa?</a:t>
            </a:r>
          </a:p>
          <a:p>
            <a:pPr marL="457200" lvl="0" indent="-457200" rtl="0">
              <a:lnSpc>
                <a:spcPct val="115000"/>
              </a:lnSpc>
              <a:buFont typeface="+mj-lt"/>
              <a:buAutoNum type="arabicPeriod"/>
            </a:pPr>
            <a:r>
              <a:rPr lang="fi-FI" dirty="0">
                <a:solidFill>
                  <a:srgbClr val="222222"/>
                </a:solidFill>
                <a:highlight>
                  <a:srgbClr val="FFFFFF"/>
                </a:highlight>
              </a:rPr>
              <a:t>Vuonna 2009 julkaistiin elokuva </a:t>
            </a:r>
            <a:r>
              <a:rPr lang="fi-FI" i="1" dirty="0" err="1">
                <a:solidFill>
                  <a:srgbClr val="222222"/>
                </a:solidFill>
                <a:highlight>
                  <a:srgbClr val="FFFFFF"/>
                </a:highlight>
              </a:rPr>
              <a:t>Invictus</a:t>
            </a:r>
            <a:r>
              <a:rPr lang="fi-FI" dirty="0">
                <a:solidFill>
                  <a:srgbClr val="222222"/>
                </a:solidFill>
                <a:highlight>
                  <a:srgbClr val="FFFFFF"/>
                </a:highlight>
              </a:rPr>
              <a:t>. Selvitä, minkä tarinan se kertoo.</a:t>
            </a:r>
          </a:p>
        </p:txBody>
      </p:sp>
    </p:spTree>
    <p:extLst>
      <p:ext uri="{BB962C8B-B14F-4D97-AF65-F5344CB8AC3E}">
        <p14:creationId xmlns:p14="http://schemas.microsoft.com/office/powerpoint/2010/main" val="4100592658"/>
      </p:ext>
    </p:extLst>
  </p:cSld>
  <p:clrMapOvr>
    <a:masterClrMapping/>
  </p:clrMapOvr>
</p:sld>
</file>

<file path=ppt/theme/theme1.xml><?xml version="1.0" encoding="utf-8"?>
<a:theme xmlns:a="http://schemas.openxmlformats.org/drawingml/2006/main" name="Mukautettu suunnittelumalli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97</Words>
  <Application>Microsoft Office PowerPoint</Application>
  <PresentationFormat>Näytössä katseltava diaesitys (4:3)</PresentationFormat>
  <Paragraphs>18</Paragraphs>
  <Slides>3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7" baseType="lpstr">
      <vt:lpstr>Arial</vt:lpstr>
      <vt:lpstr>Verdana</vt:lpstr>
      <vt:lpstr>Merriweather Sans</vt:lpstr>
      <vt:lpstr>Mukautettu suunnittelumalli</vt:lpstr>
      <vt:lpstr>Voittamaton-elokuva Nelson Mandelasta</vt:lpstr>
      <vt:lpstr>Nelson Mandela, ”voittamaton”</vt:lpstr>
      <vt:lpstr>Nelson Mandela, ”voittamaton”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Katrimaija Lehtinen-Itälä</dc:creator>
  <cp:lastModifiedBy>Itälä Viivi Aino-Maija Katariina</cp:lastModifiedBy>
  <cp:revision>12</cp:revision>
  <dcterms:modified xsi:type="dcterms:W3CDTF">2019-11-12T16:28:06Z</dcterms:modified>
</cp:coreProperties>
</file>