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Economica"/>
      <p:regular r:id="rId10"/>
      <p:bold r:id="rId11"/>
      <p:italic r:id="rId12"/>
      <p:boldItalic r:id="rId13"/>
    </p:embeddedFont>
    <p:embeddedFont>
      <p:font typeface="Open Sans"/>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Economica-bold.fntdata"/><Relationship Id="rId10" Type="http://schemas.openxmlformats.org/officeDocument/2006/relationships/font" Target="fonts/Economica-regular.fntdata"/><Relationship Id="rId13" Type="http://schemas.openxmlformats.org/officeDocument/2006/relationships/font" Target="fonts/Economica-boldItalic.fntdata"/><Relationship Id="rId12" Type="http://schemas.openxmlformats.org/officeDocument/2006/relationships/font" Target="fonts/Economica-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penSans-bold.fntdata"/><Relationship Id="rId14" Type="http://schemas.openxmlformats.org/officeDocument/2006/relationships/font" Target="fonts/OpenSans-regular.fntdata"/><Relationship Id="rId17" Type="http://schemas.openxmlformats.org/officeDocument/2006/relationships/font" Target="fonts/OpenSans-boldItalic.fntdata"/><Relationship Id="rId16"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a:t>Tämä paja keskittyy kuluttamiseen. Tärkeää tehdä oivalluksia tuotteiden tarpeellisuudesta</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1f0a8c9424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1f0a8c9424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fi">
                <a:solidFill>
                  <a:schemeClr val="dk1"/>
                </a:solidFill>
              </a:rPr>
              <a:t>Tehtävän/pajan tarkoituksena on saada opiskelijat pohtimaan kulutustaan. Mikä on välttämätöntä ja mikä ei?</a:t>
            </a:r>
            <a:endParaRPr>
              <a:solidFill>
                <a:schemeClr val="dk1"/>
              </a:solidFill>
            </a:endParaRPr>
          </a:p>
          <a:p>
            <a:pPr indent="0" lvl="0" marL="0" rtl="0" algn="l">
              <a:lnSpc>
                <a:spcPct val="115000"/>
              </a:lnSpc>
              <a:spcBef>
                <a:spcPts val="0"/>
              </a:spcBef>
              <a:spcAft>
                <a:spcPts val="0"/>
              </a:spcAft>
              <a:buNone/>
            </a:pPr>
            <a:r>
              <a:rPr lang="fi">
                <a:solidFill>
                  <a:schemeClr val="dk1"/>
                </a:solidFill>
              </a:rPr>
              <a:t>Jokainen etsii yhden kuvan/kategoria ja tuo ne padlet -alustalle (joku muu sovellus tai alusta on ehkä parempi?). Lopuksi käydään keskustelua opettajan johdolla, mitkä tuotteista todella on välttämättömiä. Opettaja voi nimetä muutaman tarpeellisen ja muutaman luksustuotteen ja katsoa löytyykö eroa tarpeellisten ja välttämättömien tuotteiden välillä. Lopputulemana pitäisi olla se, että oikeastaan vain vesi ja ruoka ovat tuotteina välttämättömiä.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f0a8c94245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f0a8c94245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fi" sz="1500">
                <a:solidFill>
                  <a:schemeClr val="dk1"/>
                </a:solidFill>
              </a:rPr>
              <a:t>Hiilikädenjäljellä tarkoitetaan mittaria, jonka avulla kuvataan tuotteen, palvelun tai prosessin ilmastohyötyä sen käyttäjälle eli se on </a:t>
            </a:r>
            <a:r>
              <a:rPr b="1" lang="fi" sz="1500">
                <a:solidFill>
                  <a:schemeClr val="dk1"/>
                </a:solidFill>
              </a:rPr>
              <a:t>positiivinen määre jäljen tuottajalle.</a:t>
            </a:r>
            <a:r>
              <a:rPr lang="fi" sz="1500">
                <a:solidFill>
                  <a:schemeClr val="dk1"/>
                </a:solidFill>
              </a:rPr>
              <a:t> Päinvastainen mitä hiilijalanjälki. Eli mitä suurempi hiilikädenjälki on, sitä parempi se on ympäristön kannalta.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f7f68abe9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1f7f68abe9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hyperlink" Target="https://www.hiilikadenjalki.com/"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11700" y="781525"/>
            <a:ext cx="5691300" cy="20526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fi"/>
              <a:t>Tarvitsetko vai haluatko?</a:t>
            </a:r>
            <a:endParaRPr/>
          </a:p>
        </p:txBody>
      </p:sp>
      <p:sp>
        <p:nvSpPr>
          <p:cNvPr id="63" name="Google Shape;63;p13"/>
          <p:cNvSpPr txBox="1"/>
          <p:nvPr>
            <p:ph idx="1" type="subTitle"/>
          </p:nvPr>
        </p:nvSpPr>
        <p:spPr>
          <a:xfrm>
            <a:off x="311700" y="2834125"/>
            <a:ext cx="55740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i"/>
              <a:t>Ohjeet pajan toteuttamiseen</a:t>
            </a:r>
            <a:endParaRPr/>
          </a:p>
        </p:txBody>
      </p:sp>
      <p:pic>
        <p:nvPicPr>
          <p:cNvPr id="64" name="Google Shape;64;p13"/>
          <p:cNvPicPr preferRelativeResize="0"/>
          <p:nvPr/>
        </p:nvPicPr>
        <p:blipFill>
          <a:blip r:embed="rId3">
            <a:alphaModFix/>
          </a:blip>
          <a:stretch>
            <a:fillRect/>
          </a:stretch>
        </p:blipFill>
        <p:spPr>
          <a:xfrm>
            <a:off x="7021144" y="0"/>
            <a:ext cx="2122856" cy="2834125"/>
          </a:xfrm>
          <a:prstGeom prst="rect">
            <a:avLst/>
          </a:prstGeom>
          <a:noFill/>
          <a:ln>
            <a:noFill/>
          </a:ln>
        </p:spPr>
      </p:pic>
      <p:pic>
        <p:nvPicPr>
          <p:cNvPr id="65" name="Google Shape;65;p13"/>
          <p:cNvPicPr preferRelativeResize="0"/>
          <p:nvPr/>
        </p:nvPicPr>
        <p:blipFill>
          <a:blip r:embed="rId4">
            <a:alphaModFix/>
          </a:blip>
          <a:stretch>
            <a:fillRect/>
          </a:stretch>
        </p:blipFill>
        <p:spPr>
          <a:xfrm>
            <a:off x="5579932" y="2771775"/>
            <a:ext cx="3564067" cy="23717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idx="1" type="body"/>
          </p:nvPr>
        </p:nvSpPr>
        <p:spPr>
          <a:xfrm>
            <a:off x="311700" y="1199450"/>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fi" sz="1600"/>
              <a:t>Etsikää</a:t>
            </a:r>
            <a:r>
              <a:rPr lang="fi" sz="1600">
                <a:solidFill>
                  <a:schemeClr val="dk1"/>
                </a:solidFill>
              </a:rPr>
              <a:t> netistä kuvia tuotteista, jotka ovat</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fi" sz="1600">
                <a:solidFill>
                  <a:schemeClr val="dk1"/>
                </a:solidFill>
              </a:rPr>
              <a:t>a) välttämättömiä</a:t>
            </a:r>
            <a:endParaRPr sz="1600">
              <a:solidFill>
                <a:schemeClr val="dk1"/>
              </a:solidFill>
            </a:endParaRPr>
          </a:p>
          <a:p>
            <a:pPr indent="0" lvl="0" marL="0" rtl="0" algn="l">
              <a:spcBef>
                <a:spcPts val="0"/>
              </a:spcBef>
              <a:spcAft>
                <a:spcPts val="0"/>
              </a:spcAft>
              <a:buClr>
                <a:schemeClr val="dk1"/>
              </a:buClr>
              <a:buSzPts val="1100"/>
              <a:buFont typeface="Arial"/>
              <a:buNone/>
            </a:pPr>
            <a:r>
              <a:rPr lang="fi" sz="1600">
                <a:solidFill>
                  <a:schemeClr val="dk1"/>
                </a:solidFill>
              </a:rPr>
              <a:t>b) tarpeellisia</a:t>
            </a:r>
            <a:endParaRPr sz="1600">
              <a:solidFill>
                <a:schemeClr val="dk1"/>
              </a:solidFill>
            </a:endParaRPr>
          </a:p>
          <a:p>
            <a:pPr indent="0" lvl="0" marL="0" rtl="0" algn="l">
              <a:spcBef>
                <a:spcPts val="0"/>
              </a:spcBef>
              <a:spcAft>
                <a:spcPts val="0"/>
              </a:spcAft>
              <a:buClr>
                <a:schemeClr val="dk1"/>
              </a:buClr>
              <a:buSzPts val="1100"/>
              <a:buFont typeface="Arial"/>
              <a:buNone/>
            </a:pPr>
            <a:r>
              <a:rPr lang="fi" sz="1600">
                <a:solidFill>
                  <a:schemeClr val="dk1"/>
                </a:solidFill>
              </a:rPr>
              <a:t>c) luksusta</a:t>
            </a:r>
            <a:endParaRPr sz="1600">
              <a:solidFill>
                <a:schemeClr val="dk1"/>
              </a:solidFill>
            </a:endParaRPr>
          </a:p>
          <a:p>
            <a:pPr indent="0" lvl="0" marL="0" rtl="0" algn="l">
              <a:spcBef>
                <a:spcPts val="0"/>
              </a:spcBef>
              <a:spcAft>
                <a:spcPts val="0"/>
              </a:spcAft>
              <a:buNone/>
            </a:pPr>
            <a:r>
              <a:rPr lang="fi" sz="1600">
                <a:solidFill>
                  <a:schemeClr val="dk1"/>
                </a:solidFill>
              </a:rPr>
              <a:t>d) energiaa säästäviä</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fi" sz="1600"/>
              <a:t>Tuokaa kuvat</a:t>
            </a:r>
            <a:r>
              <a:rPr lang="fi" sz="1600">
                <a:solidFill>
                  <a:schemeClr val="dk1"/>
                </a:solidFill>
              </a:rPr>
              <a:t> padlet - alustalle (tms.)</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fi" sz="1600">
                <a:solidFill>
                  <a:schemeClr val="dk1"/>
                </a:solidFill>
              </a:rPr>
              <a:t>Pohditaan yhdessä, mitkä todella ovat välttämättömiä?</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idx="1" type="body"/>
          </p:nvPr>
        </p:nvSpPr>
        <p:spPr>
          <a:xfrm>
            <a:off x="311700" y="35395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fi" sz="1500">
                <a:solidFill>
                  <a:schemeClr val="dk1"/>
                </a:solidFill>
              </a:rPr>
              <a:t>Lopuksi opiskelijat tarkastelevat mielestään tarpeellisia tuotteita ja etsivät sellaisia tuotteita/asioita, joilla on mahdollisimman suuri</a:t>
            </a:r>
            <a:r>
              <a:rPr b="1" lang="fi" sz="1500">
                <a:solidFill>
                  <a:schemeClr val="dk1"/>
                </a:solidFill>
              </a:rPr>
              <a:t> hiilikädenjälki. </a:t>
            </a:r>
            <a:endParaRPr b="1" sz="1500">
              <a:solidFill>
                <a:schemeClr val="dk1"/>
              </a:solidFill>
            </a:endParaRPr>
          </a:p>
          <a:p>
            <a:pPr indent="0" lvl="0" marL="0" rtl="0" algn="l">
              <a:spcBef>
                <a:spcPts val="0"/>
              </a:spcBef>
              <a:spcAft>
                <a:spcPts val="0"/>
              </a:spcAft>
              <a:buClr>
                <a:schemeClr val="dk1"/>
              </a:buClr>
              <a:buSzPts val="1100"/>
              <a:buFont typeface="Arial"/>
              <a:buNone/>
            </a:pPr>
            <a:r>
              <a:t/>
            </a:r>
            <a:endParaRPr sz="1500">
              <a:solidFill>
                <a:schemeClr val="dk1"/>
              </a:solidFill>
            </a:endParaRPr>
          </a:p>
          <a:p>
            <a:pPr indent="0" lvl="0" marL="0" rtl="0" algn="l">
              <a:spcBef>
                <a:spcPts val="0"/>
              </a:spcBef>
              <a:spcAft>
                <a:spcPts val="0"/>
              </a:spcAft>
              <a:buClr>
                <a:schemeClr val="dk1"/>
              </a:buClr>
              <a:buSzPts val="1100"/>
              <a:buFont typeface="Arial"/>
              <a:buNone/>
            </a:pPr>
            <a:r>
              <a:rPr lang="fi" sz="1500">
                <a:solidFill>
                  <a:schemeClr val="dk1"/>
                </a:solidFill>
              </a:rPr>
              <a:t>Hiilijalanjälkeä voi kasvattaa esim:  </a:t>
            </a:r>
            <a:endParaRPr sz="1500">
              <a:solidFill>
                <a:schemeClr val="dk1"/>
              </a:solidFill>
            </a:endParaRPr>
          </a:p>
          <a:p>
            <a:pPr indent="0" lvl="0" marL="0" rtl="0" algn="l">
              <a:spcBef>
                <a:spcPts val="0"/>
              </a:spcBef>
              <a:spcAft>
                <a:spcPts val="0"/>
              </a:spcAft>
              <a:buClr>
                <a:schemeClr val="dk1"/>
              </a:buClr>
              <a:buSzPts val="1100"/>
              <a:buFont typeface="Arial"/>
              <a:buNone/>
            </a:pPr>
            <a:r>
              <a:rPr lang="fi" sz="1500">
                <a:solidFill>
                  <a:schemeClr val="dk1"/>
                </a:solidFill>
              </a:rPr>
              <a:t> </a:t>
            </a:r>
            <a:endParaRPr sz="1500">
              <a:solidFill>
                <a:schemeClr val="dk1"/>
              </a:solidFill>
            </a:endParaRPr>
          </a:p>
          <a:p>
            <a:pPr indent="-323850" lvl="0" marL="685800" rtl="0" algn="l">
              <a:spcBef>
                <a:spcPts val="0"/>
              </a:spcBef>
              <a:spcAft>
                <a:spcPts val="0"/>
              </a:spcAft>
              <a:buClr>
                <a:schemeClr val="dk1"/>
              </a:buClr>
              <a:buSzPts val="1500"/>
              <a:buFont typeface="Arial"/>
              <a:buChar char="●"/>
            </a:pPr>
            <a:r>
              <a:rPr lang="fi" sz="1500">
                <a:solidFill>
                  <a:schemeClr val="dk1"/>
                </a:solidFill>
              </a:rPr>
              <a:t>Suosimalla kiertotaloutta </a:t>
            </a:r>
            <a:endParaRPr sz="1500">
              <a:solidFill>
                <a:schemeClr val="dk1"/>
              </a:solidFill>
            </a:endParaRPr>
          </a:p>
          <a:p>
            <a:pPr indent="-323850" lvl="0" marL="685800" rtl="0" algn="l">
              <a:spcBef>
                <a:spcPts val="0"/>
              </a:spcBef>
              <a:spcAft>
                <a:spcPts val="0"/>
              </a:spcAft>
              <a:buClr>
                <a:schemeClr val="dk1"/>
              </a:buClr>
              <a:buSzPts val="1500"/>
              <a:buFont typeface="Arial"/>
              <a:buChar char="●"/>
            </a:pPr>
            <a:r>
              <a:rPr lang="fi" sz="1500">
                <a:solidFill>
                  <a:schemeClr val="dk1"/>
                </a:solidFill>
              </a:rPr>
              <a:t>olemalla energiatehokas </a:t>
            </a:r>
            <a:endParaRPr sz="1500">
              <a:solidFill>
                <a:schemeClr val="dk1"/>
              </a:solidFill>
            </a:endParaRPr>
          </a:p>
          <a:p>
            <a:pPr indent="-323850" lvl="0" marL="685800" rtl="0" algn="l">
              <a:spcBef>
                <a:spcPts val="0"/>
              </a:spcBef>
              <a:spcAft>
                <a:spcPts val="0"/>
              </a:spcAft>
              <a:buClr>
                <a:schemeClr val="dk1"/>
              </a:buClr>
              <a:buSzPts val="1500"/>
              <a:buFont typeface="Arial"/>
              <a:buChar char="●"/>
            </a:pPr>
            <a:r>
              <a:rPr lang="fi" sz="1500">
                <a:solidFill>
                  <a:schemeClr val="dk1"/>
                </a:solidFill>
              </a:rPr>
              <a:t>vähentämällä hukkamateriaalia </a:t>
            </a:r>
            <a:endParaRPr sz="1500">
              <a:solidFill>
                <a:schemeClr val="dk1"/>
              </a:solidFill>
            </a:endParaRPr>
          </a:p>
          <a:p>
            <a:pPr indent="-323850" lvl="0" marL="685800" rtl="0" algn="l">
              <a:spcBef>
                <a:spcPts val="0"/>
              </a:spcBef>
              <a:spcAft>
                <a:spcPts val="0"/>
              </a:spcAft>
              <a:buClr>
                <a:schemeClr val="dk1"/>
              </a:buClr>
              <a:buSzPts val="1500"/>
              <a:buFont typeface="Calibri"/>
              <a:buChar char="●"/>
            </a:pPr>
            <a:r>
              <a:rPr lang="fi" sz="1500">
                <a:solidFill>
                  <a:schemeClr val="dk1"/>
                </a:solidFill>
              </a:rPr>
              <a:t>pidentämällä tuotteiden elinikää </a:t>
            </a:r>
            <a:br>
              <a:rPr lang="fi" sz="1500">
                <a:solidFill>
                  <a:schemeClr val="dk1"/>
                </a:solidFill>
              </a:rPr>
            </a:br>
            <a:r>
              <a:rPr lang="fi"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fi" sz="1500">
                <a:solidFill>
                  <a:schemeClr val="dk1"/>
                </a:solidFill>
              </a:rPr>
              <a:t>Kuluttajana voit tehdä valintoja. Valitkaa sellaisten yritysten palveluita ja tuotteita, joilla on suuri hiilikädenjälki. </a:t>
            </a:r>
            <a:endParaRPr sz="1500">
              <a:solidFill>
                <a:schemeClr val="dk1"/>
              </a:solidFill>
            </a:endParaRPr>
          </a:p>
          <a:p>
            <a:pPr indent="0" lvl="0" marL="0" rtl="0" algn="l">
              <a:spcBef>
                <a:spcPts val="0"/>
              </a:spcBef>
              <a:spcAft>
                <a:spcPts val="0"/>
              </a:spcAft>
              <a:buClr>
                <a:schemeClr val="dk1"/>
              </a:buClr>
              <a:buSzPts val="1100"/>
              <a:buFont typeface="Arial"/>
              <a:buNone/>
            </a:pPr>
            <a:r>
              <a:rPr lang="fi" sz="1500">
                <a:solidFill>
                  <a:schemeClr val="dk1"/>
                </a:solidFill>
              </a:rPr>
              <a:t> </a:t>
            </a:r>
            <a:endParaRPr sz="1500">
              <a:solidFill>
                <a:schemeClr val="dk1"/>
              </a:solidFill>
            </a:endParaRPr>
          </a:p>
          <a:p>
            <a:pPr indent="0" lvl="0" marL="0" rtl="0" algn="l">
              <a:spcBef>
                <a:spcPts val="0"/>
              </a:spcBef>
              <a:spcAft>
                <a:spcPts val="0"/>
              </a:spcAft>
              <a:buClr>
                <a:schemeClr val="dk1"/>
              </a:buClr>
              <a:buSzPts val="1100"/>
              <a:buFont typeface="Arial"/>
              <a:buNone/>
            </a:pPr>
            <a:r>
              <a:rPr lang="fi" sz="1500" u="sng">
                <a:solidFill>
                  <a:srgbClr val="0563C1"/>
                </a:solidFill>
                <a:hlinkClick r:id="rId3">
                  <a:extLst>
                    <a:ext uri="{A12FA001-AC4F-418D-AE19-62706E023703}">
                      <ahyp:hlinkClr val="tx"/>
                    </a:ext>
                  </a:extLst>
                </a:hlinkClick>
              </a:rPr>
              <a:t>https://www.hiilikadenjalki.com/</a:t>
            </a:r>
            <a:r>
              <a:rPr lang="fi"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fi"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1200"/>
              </a:spcAft>
              <a:buNone/>
            </a:pPr>
            <a:r>
              <a:t/>
            </a:r>
            <a:endParaRPr/>
          </a:p>
        </p:txBody>
      </p:sp>
      <p:pic>
        <p:nvPicPr>
          <p:cNvPr id="76" name="Google Shape;76;p15"/>
          <p:cNvPicPr preferRelativeResize="0"/>
          <p:nvPr/>
        </p:nvPicPr>
        <p:blipFill>
          <a:blip r:embed="rId4">
            <a:alphaModFix/>
          </a:blip>
          <a:stretch>
            <a:fillRect/>
          </a:stretch>
        </p:blipFill>
        <p:spPr>
          <a:xfrm>
            <a:off x="5224925" y="1899250"/>
            <a:ext cx="3086100" cy="1485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pic>
        <p:nvPicPr>
          <p:cNvPr id="81" name="Google Shape;81;p16"/>
          <p:cNvPicPr preferRelativeResize="0"/>
          <p:nvPr/>
        </p:nvPicPr>
        <p:blipFill>
          <a:blip r:embed="rId3">
            <a:alphaModFix/>
          </a:blip>
          <a:stretch>
            <a:fillRect/>
          </a:stretch>
        </p:blipFill>
        <p:spPr>
          <a:xfrm>
            <a:off x="152400" y="1433313"/>
            <a:ext cx="8839198" cy="227687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