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7C80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1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0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2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7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9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0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>
            <a:off x="1544593" y="2371196"/>
            <a:ext cx="3550508" cy="3468129"/>
            <a:chOff x="4501978" y="1608138"/>
            <a:chExt cx="3550508" cy="3468129"/>
          </a:xfrm>
        </p:grpSpPr>
        <p:sp>
          <p:nvSpPr>
            <p:cNvPr id="8" name="Ellipsi 7"/>
            <p:cNvSpPr/>
            <p:nvPr/>
          </p:nvSpPr>
          <p:spPr>
            <a:xfrm>
              <a:off x="4501978" y="1608138"/>
              <a:ext cx="3550508" cy="34681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Ellipsi 8"/>
            <p:cNvSpPr/>
            <p:nvPr/>
          </p:nvSpPr>
          <p:spPr>
            <a:xfrm>
              <a:off x="5313405" y="2413686"/>
              <a:ext cx="1927654" cy="19358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Kansalliset arvot</a:t>
              </a:r>
              <a:endParaRPr lang="fi-FI" dirty="0"/>
            </a:p>
          </p:txBody>
        </p:sp>
        <p:sp>
          <p:nvSpPr>
            <p:cNvPr id="10" name="Tekstiruutu 9"/>
            <p:cNvSpPr txBox="1"/>
            <p:nvPr/>
          </p:nvSpPr>
          <p:spPr>
            <a:xfrm>
              <a:off x="5313405" y="1961924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Pudasjärven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iruutu 10"/>
            <p:cNvSpPr txBox="1"/>
            <p:nvPr/>
          </p:nvSpPr>
          <p:spPr>
            <a:xfrm>
              <a:off x="5395785" y="4386395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bg1"/>
                  </a:solidFill>
                </a:rPr>
                <a:t>k</a:t>
              </a:r>
              <a:r>
                <a:rPr lang="fi-FI" dirty="0" smtClean="0">
                  <a:solidFill>
                    <a:schemeClr val="bg1"/>
                  </a:solidFill>
                </a:rPr>
                <a:t>aupungin arvot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kstiruutu 13"/>
          <p:cNvSpPr txBox="1"/>
          <p:nvPr/>
        </p:nvSpPr>
        <p:spPr>
          <a:xfrm>
            <a:off x="5165123" y="536343"/>
            <a:ext cx="873211" cy="51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39" name="Suorakulmio 38"/>
          <p:cNvSpPr/>
          <p:nvPr/>
        </p:nvSpPr>
        <p:spPr>
          <a:xfrm>
            <a:off x="778040" y="795835"/>
            <a:ext cx="10026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ARVOT OPETUSSUUNNITELMASSA</a:t>
            </a:r>
            <a:endParaRPr lang="fi-FI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0" name="Kuva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66" y="2724982"/>
            <a:ext cx="2964355" cy="2553454"/>
          </a:xfrm>
          <a:prstGeom prst="rect">
            <a:avLst/>
          </a:prstGeom>
        </p:spPr>
      </p:pic>
      <p:sp>
        <p:nvSpPr>
          <p:cNvPr id="41" name="Nuoli oikealle 40"/>
          <p:cNvSpPr/>
          <p:nvPr/>
        </p:nvSpPr>
        <p:spPr>
          <a:xfrm>
            <a:off x="5436973" y="3632886"/>
            <a:ext cx="1556951" cy="667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54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/>
          <p:cNvGrpSpPr/>
          <p:nvPr/>
        </p:nvGrpSpPr>
        <p:grpSpPr>
          <a:xfrm>
            <a:off x="2977976" y="253556"/>
            <a:ext cx="6569678" cy="6433752"/>
            <a:chOff x="2994452" y="189471"/>
            <a:chExt cx="6569678" cy="6433752"/>
          </a:xfrm>
        </p:grpSpPr>
        <p:sp>
          <p:nvSpPr>
            <p:cNvPr id="9" name="Ellipsi 8"/>
            <p:cNvSpPr/>
            <p:nvPr/>
          </p:nvSpPr>
          <p:spPr>
            <a:xfrm>
              <a:off x="2994452" y="189471"/>
              <a:ext cx="6569678" cy="643375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" name="Ellipsi 2"/>
            <p:cNvSpPr/>
            <p:nvPr/>
          </p:nvSpPr>
          <p:spPr>
            <a:xfrm>
              <a:off x="4497859" y="1647568"/>
              <a:ext cx="3550508" cy="34681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2" name="Ellipsi 1"/>
            <p:cNvSpPr/>
            <p:nvPr/>
          </p:nvSpPr>
          <p:spPr>
            <a:xfrm>
              <a:off x="5313405" y="2413686"/>
              <a:ext cx="1927654" cy="19358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Ihmisyys, sivistys, tasa-arvo ja demokratia</a:t>
              </a:r>
              <a:endParaRPr lang="fi-FI" dirty="0"/>
            </a:p>
          </p:txBody>
        </p:sp>
        <p:sp>
          <p:nvSpPr>
            <p:cNvPr id="4" name="Tekstiruutu 3"/>
            <p:cNvSpPr txBox="1"/>
            <p:nvPr/>
          </p:nvSpPr>
          <p:spPr>
            <a:xfrm rot="19578290">
              <a:off x="4679092" y="22290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Ennakkoluuloton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5" name="Tekstiruutu 4"/>
            <p:cNvSpPr txBox="1"/>
            <p:nvPr/>
          </p:nvSpPr>
          <p:spPr>
            <a:xfrm rot="19594002">
              <a:off x="6035760" y="41467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Elinvoimainen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6" name="Tekstiruutu 5"/>
            <p:cNvSpPr txBox="1"/>
            <p:nvPr/>
          </p:nvSpPr>
          <p:spPr>
            <a:xfrm rot="3174663">
              <a:off x="6377755" y="2473587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Pudasjärvi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 rot="3174663">
              <a:off x="4287169" y="3955133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Uusi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kstiruutu 9"/>
          <p:cNvSpPr txBox="1"/>
          <p:nvPr/>
        </p:nvSpPr>
        <p:spPr>
          <a:xfrm>
            <a:off x="5165123" y="536343"/>
            <a:ext cx="873211" cy="51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 rot="3509943">
            <a:off x="4536988" y="1052698"/>
            <a:ext cx="1256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Osallisuus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 rot="18339634">
            <a:off x="6653187" y="856257"/>
            <a:ext cx="1256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Yhteistyö</a:t>
            </a:r>
            <a:endParaRPr lang="fi-FI" sz="1600" dirty="0"/>
          </a:p>
        </p:txBody>
      </p:sp>
      <p:sp>
        <p:nvSpPr>
          <p:cNvPr id="18" name="Tekstiruutu 17"/>
          <p:cNvSpPr txBox="1"/>
          <p:nvPr/>
        </p:nvSpPr>
        <p:spPr>
          <a:xfrm rot="1729227">
            <a:off x="3947034" y="1268630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Oikeuden-mukaisuus</a:t>
            </a:r>
            <a:endParaRPr lang="fi-FI" sz="1600" dirty="0"/>
          </a:p>
        </p:txBody>
      </p:sp>
      <p:sp>
        <p:nvSpPr>
          <p:cNvPr id="19" name="Tekstiruutu 18"/>
          <p:cNvSpPr txBox="1"/>
          <p:nvPr/>
        </p:nvSpPr>
        <p:spPr>
          <a:xfrm rot="1129710">
            <a:off x="3445481" y="1836032"/>
            <a:ext cx="142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Toisten huomioiminen</a:t>
            </a:r>
            <a:endParaRPr lang="fi-FI" sz="1600" dirty="0"/>
          </a:p>
        </p:txBody>
      </p:sp>
      <p:sp>
        <p:nvSpPr>
          <p:cNvPr id="20" name="Tekstiruutu 19"/>
          <p:cNvSpPr txBox="1"/>
          <p:nvPr/>
        </p:nvSpPr>
        <p:spPr>
          <a:xfrm rot="489068">
            <a:off x="3241535" y="2511533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Hyvät käytöstavat</a:t>
            </a:r>
            <a:endParaRPr lang="fi-FI" sz="1600" dirty="0"/>
          </a:p>
        </p:txBody>
      </p:sp>
      <p:sp>
        <p:nvSpPr>
          <p:cNvPr id="21" name="Tekstiruutu 20"/>
          <p:cNvSpPr txBox="1"/>
          <p:nvPr/>
        </p:nvSpPr>
        <p:spPr>
          <a:xfrm>
            <a:off x="3162892" y="3178045"/>
            <a:ext cx="109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Saman-arvoisuus</a:t>
            </a:r>
            <a:endParaRPr lang="fi-FI" sz="1600" dirty="0"/>
          </a:p>
        </p:txBody>
      </p:sp>
      <p:sp>
        <p:nvSpPr>
          <p:cNvPr id="30" name="Tekstiruutu 29"/>
          <p:cNvSpPr txBox="1"/>
          <p:nvPr/>
        </p:nvSpPr>
        <p:spPr>
          <a:xfrm rot="18884169">
            <a:off x="7129785" y="1150332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Perinteiden kunnioitus</a:t>
            </a:r>
            <a:endParaRPr lang="fi-FI" sz="1600" dirty="0"/>
          </a:p>
        </p:txBody>
      </p:sp>
      <p:sp>
        <p:nvSpPr>
          <p:cNvPr id="31" name="Tekstiruutu 30"/>
          <p:cNvSpPr txBox="1"/>
          <p:nvPr/>
        </p:nvSpPr>
        <p:spPr>
          <a:xfrm rot="20645703">
            <a:off x="3238042" y="3863025"/>
            <a:ext cx="1095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Ainut-laatuisuus</a:t>
            </a:r>
            <a:endParaRPr lang="fi-FI" sz="1600" dirty="0"/>
          </a:p>
        </p:txBody>
      </p:sp>
      <p:sp>
        <p:nvSpPr>
          <p:cNvPr id="32" name="Tekstiruutu 31"/>
          <p:cNvSpPr txBox="1"/>
          <p:nvPr/>
        </p:nvSpPr>
        <p:spPr>
          <a:xfrm rot="19361860">
            <a:off x="3506124" y="4513900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Rohkaisu ja kannustus</a:t>
            </a:r>
            <a:endParaRPr lang="fi-FI" sz="1600" dirty="0"/>
          </a:p>
        </p:txBody>
      </p:sp>
      <p:sp>
        <p:nvSpPr>
          <p:cNvPr id="33" name="Tekstiruutu 32"/>
          <p:cNvSpPr txBox="1"/>
          <p:nvPr/>
        </p:nvSpPr>
        <p:spPr>
          <a:xfrm rot="19792976">
            <a:off x="7788795" y="1596575"/>
            <a:ext cx="1394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Moni-puolinen ja laaja-alainen sivistys</a:t>
            </a:r>
            <a:endParaRPr lang="fi-FI" sz="1600" dirty="0"/>
          </a:p>
        </p:txBody>
      </p:sp>
      <p:sp>
        <p:nvSpPr>
          <p:cNvPr id="34" name="Tekstiruutu 33"/>
          <p:cNvSpPr txBox="1"/>
          <p:nvPr/>
        </p:nvSpPr>
        <p:spPr>
          <a:xfrm rot="21032123">
            <a:off x="8087221" y="2850759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Toiminnallisuus</a:t>
            </a:r>
            <a:endParaRPr lang="fi-FI" sz="1600" dirty="0"/>
          </a:p>
        </p:txBody>
      </p:sp>
      <p:sp>
        <p:nvSpPr>
          <p:cNvPr id="35" name="Tekstiruutu 34"/>
          <p:cNvSpPr txBox="1"/>
          <p:nvPr/>
        </p:nvSpPr>
        <p:spPr>
          <a:xfrm rot="225917">
            <a:off x="8080737" y="3343408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Turvallisuus</a:t>
            </a:r>
            <a:endParaRPr lang="fi-FI" sz="1600" dirty="0"/>
          </a:p>
        </p:txBody>
      </p:sp>
      <p:sp>
        <p:nvSpPr>
          <p:cNvPr id="36" name="Tekstiruutu 35"/>
          <p:cNvSpPr txBox="1"/>
          <p:nvPr/>
        </p:nvSpPr>
        <p:spPr>
          <a:xfrm rot="837573">
            <a:off x="8041267" y="3753473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Terveelliset elämäntavat</a:t>
            </a:r>
            <a:endParaRPr lang="fi-FI" sz="1600" dirty="0"/>
          </a:p>
        </p:txBody>
      </p:sp>
      <p:sp>
        <p:nvSpPr>
          <p:cNvPr id="37" name="Tekstiruutu 36"/>
          <p:cNvSpPr txBox="1"/>
          <p:nvPr/>
        </p:nvSpPr>
        <p:spPr>
          <a:xfrm rot="1444361">
            <a:off x="7813809" y="4366066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Monikulttuuri-</a:t>
            </a:r>
            <a:r>
              <a:rPr lang="fi-FI" sz="1600" dirty="0" err="1" smtClean="0"/>
              <a:t>nen</a:t>
            </a:r>
            <a:r>
              <a:rPr lang="fi-FI" sz="1600" dirty="0" smtClean="0"/>
              <a:t> osaaminen</a:t>
            </a:r>
            <a:endParaRPr lang="fi-FI" sz="1600" dirty="0"/>
          </a:p>
        </p:txBody>
      </p:sp>
      <p:sp>
        <p:nvSpPr>
          <p:cNvPr id="38" name="Tekstiruutu 37"/>
          <p:cNvSpPr txBox="1"/>
          <p:nvPr/>
        </p:nvSpPr>
        <p:spPr>
          <a:xfrm rot="18854478">
            <a:off x="3863503" y="4968876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Tunne-elämän taidot</a:t>
            </a:r>
            <a:endParaRPr lang="fi-FI" sz="1600" dirty="0"/>
          </a:p>
        </p:txBody>
      </p:sp>
      <p:sp>
        <p:nvSpPr>
          <p:cNvPr id="39" name="Tekstiruutu 38"/>
          <p:cNvSpPr txBox="1"/>
          <p:nvPr/>
        </p:nvSpPr>
        <p:spPr>
          <a:xfrm rot="2580743">
            <a:off x="7361007" y="4966076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Elinikäinen oppiminen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93904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/>
          <p:cNvGrpSpPr/>
          <p:nvPr/>
        </p:nvGrpSpPr>
        <p:grpSpPr>
          <a:xfrm>
            <a:off x="2990320" y="248411"/>
            <a:ext cx="6569678" cy="6433752"/>
            <a:chOff x="2994452" y="189471"/>
            <a:chExt cx="6569678" cy="6433752"/>
          </a:xfrm>
        </p:grpSpPr>
        <p:sp>
          <p:nvSpPr>
            <p:cNvPr id="3" name="Ellipsi 2"/>
            <p:cNvSpPr/>
            <p:nvPr/>
          </p:nvSpPr>
          <p:spPr>
            <a:xfrm>
              <a:off x="2994452" y="189471"/>
              <a:ext cx="6569678" cy="643375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" name="Ellipsi 3"/>
            <p:cNvSpPr/>
            <p:nvPr/>
          </p:nvSpPr>
          <p:spPr>
            <a:xfrm>
              <a:off x="4497859" y="1647568"/>
              <a:ext cx="3550508" cy="34681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Ellipsi 4"/>
            <p:cNvSpPr/>
            <p:nvPr/>
          </p:nvSpPr>
          <p:spPr>
            <a:xfrm>
              <a:off x="5313405" y="2413686"/>
              <a:ext cx="1927654" cy="1935892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Kestävän elämän-tavan </a:t>
              </a:r>
              <a:r>
                <a:rPr lang="fi-FI" dirty="0" err="1" smtClean="0"/>
                <a:t>välttämättö</a:t>
              </a:r>
              <a:r>
                <a:rPr lang="fi-FI" dirty="0" smtClean="0"/>
                <a:t>-myys</a:t>
              </a:r>
              <a:endParaRPr lang="fi-FI" dirty="0"/>
            </a:p>
          </p:txBody>
        </p:sp>
        <p:sp>
          <p:nvSpPr>
            <p:cNvPr id="6" name="Tekstiruutu 5"/>
            <p:cNvSpPr txBox="1"/>
            <p:nvPr/>
          </p:nvSpPr>
          <p:spPr>
            <a:xfrm rot="19578290">
              <a:off x="4679092" y="22290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Ennakkoluuloton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7" name="Tekstiruutu 6"/>
            <p:cNvSpPr txBox="1"/>
            <p:nvPr/>
          </p:nvSpPr>
          <p:spPr>
            <a:xfrm rot="19594002">
              <a:off x="6035760" y="41467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Elinvoimainen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 rot="3174663">
              <a:off x="6377755" y="2473587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Pudasjärvi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9" name="Tekstiruutu 8"/>
            <p:cNvSpPr txBox="1"/>
            <p:nvPr/>
          </p:nvSpPr>
          <p:spPr>
            <a:xfrm rot="3174663">
              <a:off x="4287169" y="3955133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Uusi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kstiruutu 9"/>
          <p:cNvSpPr txBox="1"/>
          <p:nvPr/>
        </p:nvSpPr>
        <p:spPr>
          <a:xfrm>
            <a:off x="5165123" y="536343"/>
            <a:ext cx="873211" cy="51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 rot="3509943">
            <a:off x="4536988" y="806477"/>
            <a:ext cx="1256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Elektroninen </a:t>
            </a:r>
            <a:r>
              <a:rPr lang="fi-FI" sz="1600" dirty="0" err="1" smtClean="0"/>
              <a:t>oppimis</a:t>
            </a:r>
            <a:r>
              <a:rPr lang="fi-FI" sz="1600" dirty="0" smtClean="0"/>
              <a:t>-ympäristö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 rot="17679543">
            <a:off x="6218927" y="667309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Ihminen on osa luontoa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 rot="2197146">
            <a:off x="3839170" y="1376175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Elektroniset materiaalit</a:t>
            </a:r>
            <a:endParaRPr lang="fi-FI" sz="1600" dirty="0"/>
          </a:p>
        </p:txBody>
      </p:sp>
      <p:sp>
        <p:nvSpPr>
          <p:cNvPr id="14" name="Tekstiruutu 13"/>
          <p:cNvSpPr txBox="1"/>
          <p:nvPr/>
        </p:nvSpPr>
        <p:spPr>
          <a:xfrm rot="1129710">
            <a:off x="3369177" y="2040745"/>
            <a:ext cx="142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Kierrätys</a:t>
            </a:r>
            <a:endParaRPr lang="fi-FI" sz="1600" dirty="0"/>
          </a:p>
        </p:txBody>
      </p:sp>
      <p:sp>
        <p:nvSpPr>
          <p:cNvPr id="15" name="Tekstiruutu 14"/>
          <p:cNvSpPr txBox="1"/>
          <p:nvPr/>
        </p:nvSpPr>
        <p:spPr>
          <a:xfrm rot="489068">
            <a:off x="3190003" y="2503701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Kestävät hankinnat</a:t>
            </a:r>
            <a:endParaRPr lang="fi-FI" sz="16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961807" y="3178045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Monikäyttöisyys</a:t>
            </a:r>
            <a:endParaRPr lang="fi-FI" sz="1600" dirty="0"/>
          </a:p>
        </p:txBody>
      </p:sp>
      <p:sp>
        <p:nvSpPr>
          <p:cNvPr id="17" name="Tekstiruutu 16"/>
          <p:cNvSpPr txBox="1"/>
          <p:nvPr/>
        </p:nvSpPr>
        <p:spPr>
          <a:xfrm rot="19366625">
            <a:off x="7738797" y="1839708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Perinteiden kunnioitus </a:t>
            </a:r>
            <a:endParaRPr lang="fi-FI" sz="1600" dirty="0"/>
          </a:p>
        </p:txBody>
      </p:sp>
      <p:sp>
        <p:nvSpPr>
          <p:cNvPr id="19" name="Tekstiruutu 18"/>
          <p:cNvSpPr txBox="1"/>
          <p:nvPr/>
        </p:nvSpPr>
        <p:spPr>
          <a:xfrm rot="19361860">
            <a:off x="3454029" y="4436221"/>
            <a:ext cx="1517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Vähemmän, mutta laadukkaammin</a:t>
            </a:r>
            <a:endParaRPr lang="fi-FI" sz="1600" dirty="0"/>
          </a:p>
        </p:txBody>
      </p:sp>
      <p:sp>
        <p:nvSpPr>
          <p:cNvPr id="20" name="Tekstiruutu 19"/>
          <p:cNvSpPr txBox="1"/>
          <p:nvPr/>
        </p:nvSpPr>
        <p:spPr>
          <a:xfrm rot="20421318">
            <a:off x="7986064" y="2486450"/>
            <a:ext cx="139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Ympäristöstä huolehtiminen</a:t>
            </a:r>
            <a:endParaRPr lang="fi-FI" sz="1600" dirty="0"/>
          </a:p>
        </p:txBody>
      </p:sp>
      <p:sp>
        <p:nvSpPr>
          <p:cNvPr id="22" name="Tekstiruutu 21"/>
          <p:cNvSpPr txBox="1"/>
          <p:nvPr/>
        </p:nvSpPr>
        <p:spPr>
          <a:xfrm rot="245516">
            <a:off x="8052473" y="3257653"/>
            <a:ext cx="145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Yhteisestä omaisuudesta huolehtiminen</a:t>
            </a:r>
            <a:endParaRPr lang="fi-FI" sz="1600" dirty="0"/>
          </a:p>
        </p:txBody>
      </p:sp>
      <p:sp>
        <p:nvSpPr>
          <p:cNvPr id="23" name="Tekstiruutu 22"/>
          <p:cNvSpPr txBox="1"/>
          <p:nvPr/>
        </p:nvSpPr>
        <p:spPr>
          <a:xfrm rot="1397480">
            <a:off x="7818318" y="4197045"/>
            <a:ext cx="145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Yhteisestä viihtyvyydestä huolehtiminen</a:t>
            </a:r>
            <a:endParaRPr lang="fi-FI" sz="1600" dirty="0"/>
          </a:p>
        </p:txBody>
      </p:sp>
      <p:sp>
        <p:nvSpPr>
          <p:cNvPr id="25" name="Tekstiruutu 24"/>
          <p:cNvSpPr txBox="1"/>
          <p:nvPr/>
        </p:nvSpPr>
        <p:spPr>
          <a:xfrm rot="18434045">
            <a:off x="4026482" y="5230656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Lähituotteet</a:t>
            </a:r>
            <a:endParaRPr lang="fi-FI" sz="1600" dirty="0"/>
          </a:p>
        </p:txBody>
      </p:sp>
      <p:sp>
        <p:nvSpPr>
          <p:cNvPr id="26" name="Tekstiruutu 25"/>
          <p:cNvSpPr txBox="1"/>
          <p:nvPr/>
        </p:nvSpPr>
        <p:spPr>
          <a:xfrm rot="2475017">
            <a:off x="7398691" y="5139986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Yrittäjyys</a:t>
            </a:r>
            <a:endParaRPr lang="fi-FI" sz="1600" dirty="0"/>
          </a:p>
        </p:txBody>
      </p:sp>
      <p:sp>
        <p:nvSpPr>
          <p:cNvPr id="27" name="Tekstiruutu 26"/>
          <p:cNvSpPr txBox="1"/>
          <p:nvPr/>
        </p:nvSpPr>
        <p:spPr>
          <a:xfrm rot="20913827">
            <a:off x="2991175" y="3615100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Muunneltavuus</a:t>
            </a:r>
            <a:endParaRPr lang="fi-FI" sz="1600" dirty="0"/>
          </a:p>
        </p:txBody>
      </p:sp>
      <p:sp>
        <p:nvSpPr>
          <p:cNvPr id="28" name="Tekstiruutu 27"/>
          <p:cNvSpPr txBox="1"/>
          <p:nvPr/>
        </p:nvSpPr>
        <p:spPr>
          <a:xfrm rot="20294017">
            <a:off x="3100306" y="4056636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Tarvelähtöisyys</a:t>
            </a:r>
            <a:endParaRPr lang="fi-FI" sz="1600" dirty="0"/>
          </a:p>
        </p:txBody>
      </p:sp>
      <p:sp>
        <p:nvSpPr>
          <p:cNvPr id="29" name="Tekstiruutu 28"/>
          <p:cNvSpPr txBox="1"/>
          <p:nvPr/>
        </p:nvSpPr>
        <p:spPr>
          <a:xfrm rot="2983271">
            <a:off x="6869044" y="5314986"/>
            <a:ext cx="145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Jokaisen vastuu yhteisistä</a:t>
            </a:r>
            <a:endParaRPr lang="fi-FI" sz="1600" dirty="0"/>
          </a:p>
        </p:txBody>
      </p:sp>
      <p:sp>
        <p:nvSpPr>
          <p:cNvPr id="30" name="Tekstiruutu 29"/>
          <p:cNvSpPr txBox="1"/>
          <p:nvPr/>
        </p:nvSpPr>
        <p:spPr>
          <a:xfrm rot="18514550">
            <a:off x="7037186" y="853555"/>
            <a:ext cx="14733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Oman elämäntavan vaikutusten ymmärtäminen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24688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/>
          <p:cNvGrpSpPr/>
          <p:nvPr/>
        </p:nvGrpSpPr>
        <p:grpSpPr>
          <a:xfrm>
            <a:off x="2980928" y="248411"/>
            <a:ext cx="6569678" cy="6433752"/>
            <a:chOff x="2994452" y="189471"/>
            <a:chExt cx="6569678" cy="6433752"/>
          </a:xfrm>
        </p:grpSpPr>
        <p:sp>
          <p:nvSpPr>
            <p:cNvPr id="3" name="Ellipsi 2"/>
            <p:cNvSpPr/>
            <p:nvPr/>
          </p:nvSpPr>
          <p:spPr>
            <a:xfrm>
              <a:off x="2994452" y="189471"/>
              <a:ext cx="6569678" cy="643375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" name="Ellipsi 3"/>
            <p:cNvSpPr/>
            <p:nvPr/>
          </p:nvSpPr>
          <p:spPr>
            <a:xfrm>
              <a:off x="4497859" y="1647568"/>
              <a:ext cx="3550508" cy="3468129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Ellipsi 4"/>
            <p:cNvSpPr/>
            <p:nvPr/>
          </p:nvSpPr>
          <p:spPr>
            <a:xfrm>
              <a:off x="5313405" y="2413686"/>
              <a:ext cx="1927654" cy="193589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Kulttuurinen moninaisuus rikkautena</a:t>
              </a:r>
              <a:endParaRPr lang="fi-FI" dirty="0"/>
            </a:p>
          </p:txBody>
        </p:sp>
        <p:sp>
          <p:nvSpPr>
            <p:cNvPr id="6" name="Tekstiruutu 5"/>
            <p:cNvSpPr txBox="1"/>
            <p:nvPr/>
          </p:nvSpPr>
          <p:spPr>
            <a:xfrm rot="19578290">
              <a:off x="4679092" y="22290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Ennakkoluuloton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7" name="Tekstiruutu 6"/>
            <p:cNvSpPr txBox="1"/>
            <p:nvPr/>
          </p:nvSpPr>
          <p:spPr>
            <a:xfrm rot="19594002">
              <a:off x="6035760" y="41467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Elinvoimainen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 rot="3174663">
              <a:off x="6377755" y="2473587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Pudasjärvi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9" name="Tekstiruutu 8"/>
            <p:cNvSpPr txBox="1"/>
            <p:nvPr/>
          </p:nvSpPr>
          <p:spPr>
            <a:xfrm rot="3174663">
              <a:off x="4287169" y="3955133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Uusi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kstiruutu 9"/>
          <p:cNvSpPr txBox="1"/>
          <p:nvPr/>
        </p:nvSpPr>
        <p:spPr>
          <a:xfrm>
            <a:off x="5165123" y="536343"/>
            <a:ext cx="873211" cy="51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 rot="3509943">
            <a:off x="4536988" y="806477"/>
            <a:ext cx="1256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Paikallisen kulttuurin tuntemus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 rot="18016980">
            <a:off x="6611565" y="900653"/>
            <a:ext cx="1333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Ylpeys omista juurista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 rot="2454183">
            <a:off x="3829130" y="1283404"/>
            <a:ext cx="1357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Eri kulttuurien kohtaaminen</a:t>
            </a:r>
            <a:endParaRPr lang="fi-FI" sz="1600" dirty="0"/>
          </a:p>
        </p:txBody>
      </p:sp>
      <p:sp>
        <p:nvSpPr>
          <p:cNvPr id="14" name="Tekstiruutu 13"/>
          <p:cNvSpPr txBox="1"/>
          <p:nvPr/>
        </p:nvSpPr>
        <p:spPr>
          <a:xfrm rot="1129710">
            <a:off x="3364927" y="1966882"/>
            <a:ext cx="142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Moni-kulttuurisuus</a:t>
            </a:r>
            <a:endParaRPr lang="fi-FI" sz="16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2973873" y="3140202"/>
            <a:ext cx="151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Huomaavaisuus</a:t>
            </a:r>
            <a:endParaRPr lang="fi-FI" sz="1600" dirty="0"/>
          </a:p>
        </p:txBody>
      </p:sp>
      <p:sp>
        <p:nvSpPr>
          <p:cNvPr id="16" name="Tekstiruutu 15"/>
          <p:cNvSpPr txBox="1"/>
          <p:nvPr/>
        </p:nvSpPr>
        <p:spPr>
          <a:xfrm rot="21209961">
            <a:off x="3051432" y="3640192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Tutustuminen</a:t>
            </a:r>
            <a:endParaRPr lang="fi-FI" sz="1600" dirty="0"/>
          </a:p>
        </p:txBody>
      </p:sp>
      <p:sp>
        <p:nvSpPr>
          <p:cNvPr id="17" name="Tekstiruutu 16"/>
          <p:cNvSpPr txBox="1"/>
          <p:nvPr/>
        </p:nvSpPr>
        <p:spPr>
          <a:xfrm rot="18629222">
            <a:off x="7302350" y="1340153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Perinteiden kunnioitus </a:t>
            </a:r>
            <a:endParaRPr lang="fi-FI" sz="1600" dirty="0"/>
          </a:p>
        </p:txBody>
      </p:sp>
      <p:sp>
        <p:nvSpPr>
          <p:cNvPr id="20" name="Tekstiruutu 19"/>
          <p:cNvSpPr txBox="1"/>
          <p:nvPr/>
        </p:nvSpPr>
        <p:spPr>
          <a:xfrm rot="20421318">
            <a:off x="7813738" y="2050687"/>
            <a:ext cx="139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Uusiin asioihin tutustuminen</a:t>
            </a:r>
            <a:endParaRPr lang="fi-FI" sz="1600" dirty="0"/>
          </a:p>
        </p:txBody>
      </p:sp>
      <p:sp>
        <p:nvSpPr>
          <p:cNvPr id="22" name="Tekstiruutu 21"/>
          <p:cNvSpPr txBox="1"/>
          <p:nvPr/>
        </p:nvSpPr>
        <p:spPr>
          <a:xfrm rot="245516">
            <a:off x="8078790" y="2845848"/>
            <a:ext cx="1457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Oppiainerajat ylittävät </a:t>
            </a:r>
            <a:r>
              <a:rPr lang="fi-FI" sz="1600" dirty="0" err="1" smtClean="0"/>
              <a:t>oppimis</a:t>
            </a:r>
            <a:r>
              <a:rPr lang="fi-FI" sz="1600" dirty="0" smtClean="0"/>
              <a:t>-kokonaisuudet</a:t>
            </a:r>
            <a:endParaRPr lang="fi-FI" sz="1600" dirty="0"/>
          </a:p>
        </p:txBody>
      </p:sp>
      <p:sp>
        <p:nvSpPr>
          <p:cNvPr id="25" name="Tekstiruutu 24"/>
          <p:cNvSpPr txBox="1"/>
          <p:nvPr/>
        </p:nvSpPr>
        <p:spPr>
          <a:xfrm rot="563116">
            <a:off x="3059580" y="2668030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Kansainvälisyys</a:t>
            </a:r>
            <a:endParaRPr lang="fi-FI" sz="1600" dirty="0"/>
          </a:p>
        </p:txBody>
      </p:sp>
      <p:sp>
        <p:nvSpPr>
          <p:cNvPr id="26" name="Tekstiruutu 25"/>
          <p:cNvSpPr txBox="1"/>
          <p:nvPr/>
        </p:nvSpPr>
        <p:spPr>
          <a:xfrm rot="2475017">
            <a:off x="7306370" y="4946030"/>
            <a:ext cx="156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Paikallisen osaamisen hyödyntäminen</a:t>
            </a:r>
            <a:endParaRPr lang="fi-FI" sz="1600" dirty="0"/>
          </a:p>
        </p:txBody>
      </p:sp>
      <p:sp>
        <p:nvSpPr>
          <p:cNvPr id="27" name="Tekstiruutu 26"/>
          <p:cNvSpPr txBox="1"/>
          <p:nvPr/>
        </p:nvSpPr>
        <p:spPr>
          <a:xfrm rot="20269553">
            <a:off x="3210257" y="4081165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Arvostus</a:t>
            </a:r>
            <a:endParaRPr lang="fi-FI" sz="1600" dirty="0"/>
          </a:p>
        </p:txBody>
      </p:sp>
      <p:sp>
        <p:nvSpPr>
          <p:cNvPr id="30" name="Tekstiruutu 29"/>
          <p:cNvSpPr txBox="1"/>
          <p:nvPr/>
        </p:nvSpPr>
        <p:spPr>
          <a:xfrm rot="1079796">
            <a:off x="7895383" y="4047538"/>
            <a:ext cx="1473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Riittävän pienet ryhmäkoot</a:t>
            </a:r>
            <a:endParaRPr lang="fi-FI" sz="1600" dirty="0"/>
          </a:p>
        </p:txBody>
      </p:sp>
      <p:sp>
        <p:nvSpPr>
          <p:cNvPr id="31" name="Tekstiruutu 30"/>
          <p:cNvSpPr txBox="1"/>
          <p:nvPr/>
        </p:nvSpPr>
        <p:spPr>
          <a:xfrm rot="19445387">
            <a:off x="3405347" y="4515779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Yhteisöllisyys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23118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/>
          <p:cNvGrpSpPr/>
          <p:nvPr/>
        </p:nvGrpSpPr>
        <p:grpSpPr>
          <a:xfrm>
            <a:off x="3026047" y="248411"/>
            <a:ext cx="6569678" cy="6433752"/>
            <a:chOff x="2994452" y="189471"/>
            <a:chExt cx="6569678" cy="6433752"/>
          </a:xfrm>
        </p:grpSpPr>
        <p:sp>
          <p:nvSpPr>
            <p:cNvPr id="3" name="Ellipsi 2"/>
            <p:cNvSpPr/>
            <p:nvPr/>
          </p:nvSpPr>
          <p:spPr>
            <a:xfrm>
              <a:off x="2994452" y="189471"/>
              <a:ext cx="6569678" cy="6433752"/>
            </a:xfrm>
            <a:prstGeom prst="ellipse">
              <a:avLst/>
            </a:prstGeom>
            <a:solidFill>
              <a:srgbClr val="FF7C80">
                <a:alpha val="80000"/>
              </a:srgb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" name="Ellipsi 3"/>
            <p:cNvSpPr/>
            <p:nvPr/>
          </p:nvSpPr>
          <p:spPr>
            <a:xfrm>
              <a:off x="4497859" y="1647568"/>
              <a:ext cx="3550508" cy="3468129"/>
            </a:xfrm>
            <a:prstGeom prst="ellipse">
              <a:avLst/>
            </a:prstGeom>
            <a:solidFill>
              <a:srgbClr val="FF5050">
                <a:alpha val="80000"/>
              </a:srgb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Ellipsi 4"/>
            <p:cNvSpPr/>
            <p:nvPr/>
          </p:nvSpPr>
          <p:spPr>
            <a:xfrm>
              <a:off x="5313405" y="2413686"/>
              <a:ext cx="1927654" cy="193589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Oppilaan ainut-laatuisuus ja oikeus hyvään opetukseen</a:t>
              </a:r>
              <a:endParaRPr lang="fi-FI" dirty="0"/>
            </a:p>
          </p:txBody>
        </p:sp>
        <p:sp>
          <p:nvSpPr>
            <p:cNvPr id="6" name="Tekstiruutu 5"/>
            <p:cNvSpPr txBox="1"/>
            <p:nvPr/>
          </p:nvSpPr>
          <p:spPr>
            <a:xfrm rot="19578290">
              <a:off x="4679092" y="22290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Ennakkoluuloton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7" name="Tekstiruutu 6"/>
            <p:cNvSpPr txBox="1"/>
            <p:nvPr/>
          </p:nvSpPr>
          <p:spPr>
            <a:xfrm rot="19594002">
              <a:off x="6035760" y="4146720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Elinvoimainen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 rot="3174663">
              <a:off x="6377755" y="2473587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Pudasjärvi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9" name="Tekstiruutu 8"/>
            <p:cNvSpPr txBox="1"/>
            <p:nvPr/>
          </p:nvSpPr>
          <p:spPr>
            <a:xfrm rot="3174663">
              <a:off x="4287169" y="3955133"/>
              <a:ext cx="1845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chemeClr val="bg1"/>
                  </a:solidFill>
                </a:rPr>
                <a:t>Uusi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kstiruutu 9"/>
          <p:cNvSpPr txBox="1"/>
          <p:nvPr/>
        </p:nvSpPr>
        <p:spPr>
          <a:xfrm>
            <a:off x="5165123" y="536343"/>
            <a:ext cx="873211" cy="51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 rot="3744600">
            <a:off x="4782858" y="724140"/>
            <a:ext cx="1256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Henkilö-kohtaiset vahvuudet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 rot="18123656">
            <a:off x="6632404" y="855364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Asiantuntijat apuna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 rot="2786773">
            <a:off x="4165121" y="1262023"/>
            <a:ext cx="1256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Yksilöllisyys</a:t>
            </a:r>
            <a:endParaRPr lang="fi-FI" sz="1600" dirty="0"/>
          </a:p>
        </p:txBody>
      </p:sp>
      <p:sp>
        <p:nvSpPr>
          <p:cNvPr id="14" name="Tekstiruutu 13"/>
          <p:cNvSpPr txBox="1"/>
          <p:nvPr/>
        </p:nvSpPr>
        <p:spPr>
          <a:xfrm rot="1801369">
            <a:off x="3640008" y="1587615"/>
            <a:ext cx="142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Kannustus ja rohkaisu</a:t>
            </a:r>
            <a:endParaRPr lang="fi-FI" sz="1600" dirty="0"/>
          </a:p>
        </p:txBody>
      </p:sp>
      <p:sp>
        <p:nvSpPr>
          <p:cNvPr id="15" name="Tekstiruutu 14"/>
          <p:cNvSpPr txBox="1"/>
          <p:nvPr/>
        </p:nvSpPr>
        <p:spPr>
          <a:xfrm rot="19497986">
            <a:off x="7284154" y="1296480"/>
            <a:ext cx="1428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Monipuolisuus opetuksessa</a:t>
            </a:r>
            <a:endParaRPr lang="fi-FI" sz="16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961807" y="3178045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Turvallisuus</a:t>
            </a:r>
            <a:endParaRPr lang="fi-FI" sz="1600" dirty="0"/>
          </a:p>
        </p:txBody>
      </p:sp>
      <p:sp>
        <p:nvSpPr>
          <p:cNvPr id="17" name="Tekstiruutu 16"/>
          <p:cNvSpPr txBox="1"/>
          <p:nvPr/>
        </p:nvSpPr>
        <p:spPr>
          <a:xfrm rot="19692043">
            <a:off x="7757684" y="1863702"/>
            <a:ext cx="12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Ammatti-taito</a:t>
            </a:r>
            <a:endParaRPr lang="fi-FI" sz="1600" dirty="0"/>
          </a:p>
        </p:txBody>
      </p:sp>
      <p:sp>
        <p:nvSpPr>
          <p:cNvPr id="19" name="Tekstiruutu 18"/>
          <p:cNvSpPr txBox="1"/>
          <p:nvPr/>
        </p:nvSpPr>
        <p:spPr>
          <a:xfrm rot="20727071">
            <a:off x="8027573" y="2533644"/>
            <a:ext cx="147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Ammattitaidon kehittäminen</a:t>
            </a:r>
            <a:endParaRPr lang="fi-FI" sz="1600" dirty="0"/>
          </a:p>
        </p:txBody>
      </p:sp>
      <p:sp>
        <p:nvSpPr>
          <p:cNvPr id="22" name="Tekstiruutu 21"/>
          <p:cNvSpPr txBox="1"/>
          <p:nvPr/>
        </p:nvSpPr>
        <p:spPr>
          <a:xfrm rot="18917812">
            <a:off x="3628045" y="4967050"/>
            <a:ext cx="145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Tekemisen ilo</a:t>
            </a:r>
            <a:endParaRPr lang="fi-FI" sz="1600" dirty="0"/>
          </a:p>
        </p:txBody>
      </p:sp>
      <p:sp>
        <p:nvSpPr>
          <p:cNvPr id="24" name="Tekstiruutu 23"/>
          <p:cNvSpPr txBox="1"/>
          <p:nvPr/>
        </p:nvSpPr>
        <p:spPr>
          <a:xfrm rot="20913827">
            <a:off x="2991175" y="3615100"/>
            <a:ext cx="154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Yhteisöllisyys</a:t>
            </a:r>
            <a:endParaRPr lang="fi-FI" sz="1600" dirty="0"/>
          </a:p>
        </p:txBody>
      </p:sp>
      <p:sp>
        <p:nvSpPr>
          <p:cNvPr id="25" name="Tekstiruutu 24"/>
          <p:cNvSpPr txBox="1"/>
          <p:nvPr/>
        </p:nvSpPr>
        <p:spPr>
          <a:xfrm rot="20026391">
            <a:off x="3272494" y="4106274"/>
            <a:ext cx="1545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Onnistumisen kokemusten luonti</a:t>
            </a:r>
            <a:endParaRPr lang="fi-FI" sz="1600" dirty="0"/>
          </a:p>
        </p:txBody>
      </p:sp>
      <p:sp>
        <p:nvSpPr>
          <p:cNvPr id="26" name="Tekstiruutu 25"/>
          <p:cNvSpPr txBox="1"/>
          <p:nvPr/>
        </p:nvSpPr>
        <p:spPr>
          <a:xfrm rot="17524512">
            <a:off x="4649871" y="5476838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Tiedonhaku-taidot</a:t>
            </a:r>
            <a:endParaRPr lang="fi-FI" sz="1600" dirty="0"/>
          </a:p>
        </p:txBody>
      </p:sp>
      <p:sp>
        <p:nvSpPr>
          <p:cNvPr id="28" name="Tekstiruutu 27"/>
          <p:cNvSpPr txBox="1"/>
          <p:nvPr/>
        </p:nvSpPr>
        <p:spPr>
          <a:xfrm rot="1729969">
            <a:off x="7706785" y="4536948"/>
            <a:ext cx="1473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Riittävän pienet ryhmäkoot</a:t>
            </a:r>
            <a:endParaRPr lang="fi-FI" sz="1600" dirty="0"/>
          </a:p>
        </p:txBody>
      </p:sp>
      <p:sp>
        <p:nvSpPr>
          <p:cNvPr id="29" name="Tekstiruutu 28"/>
          <p:cNvSpPr txBox="1"/>
          <p:nvPr/>
        </p:nvSpPr>
        <p:spPr>
          <a:xfrm rot="507650">
            <a:off x="3109606" y="2720736"/>
            <a:ext cx="142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Joustavuus</a:t>
            </a:r>
            <a:endParaRPr lang="fi-FI" sz="1600" dirty="0"/>
          </a:p>
        </p:txBody>
      </p:sp>
      <p:sp>
        <p:nvSpPr>
          <p:cNvPr id="30" name="Tekstiruutu 29"/>
          <p:cNvSpPr txBox="1"/>
          <p:nvPr/>
        </p:nvSpPr>
        <p:spPr>
          <a:xfrm rot="245516">
            <a:off x="8097225" y="3269042"/>
            <a:ext cx="1457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Oppiainerajat ylittävät </a:t>
            </a:r>
            <a:r>
              <a:rPr lang="fi-FI" sz="1600" dirty="0" err="1" smtClean="0"/>
              <a:t>oppimis</a:t>
            </a:r>
            <a:r>
              <a:rPr lang="fi-FI" sz="1600" dirty="0" smtClean="0"/>
              <a:t>-kokonaisuudet</a:t>
            </a:r>
            <a:endParaRPr lang="fi-FI" sz="1600" dirty="0"/>
          </a:p>
        </p:txBody>
      </p:sp>
      <p:sp>
        <p:nvSpPr>
          <p:cNvPr id="31" name="Tekstiruutu 30"/>
          <p:cNvSpPr txBox="1"/>
          <p:nvPr/>
        </p:nvSpPr>
        <p:spPr>
          <a:xfrm rot="18362081">
            <a:off x="4105296" y="5188254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Työelämän taidot</a:t>
            </a:r>
            <a:endParaRPr lang="fi-FI" sz="1600" dirty="0"/>
          </a:p>
        </p:txBody>
      </p:sp>
      <p:sp>
        <p:nvSpPr>
          <p:cNvPr id="32" name="Tekstiruutu 31"/>
          <p:cNvSpPr txBox="1"/>
          <p:nvPr/>
        </p:nvSpPr>
        <p:spPr>
          <a:xfrm rot="2892267">
            <a:off x="7133016" y="5325370"/>
            <a:ext cx="1457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Oma vastuu opiskelusta</a:t>
            </a:r>
            <a:endParaRPr lang="fi-FI" sz="1600" dirty="0"/>
          </a:p>
        </p:txBody>
      </p:sp>
      <p:sp>
        <p:nvSpPr>
          <p:cNvPr id="33" name="Tekstiruutu 32"/>
          <p:cNvSpPr txBox="1"/>
          <p:nvPr/>
        </p:nvSpPr>
        <p:spPr>
          <a:xfrm rot="919457">
            <a:off x="3235691" y="2242396"/>
            <a:ext cx="142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Riittävä tuki</a:t>
            </a:r>
            <a:endParaRPr lang="fi-FI" sz="1600" dirty="0"/>
          </a:p>
        </p:txBody>
      </p:sp>
      <p:sp>
        <p:nvSpPr>
          <p:cNvPr id="34" name="Tekstiruutu 33"/>
          <p:cNvSpPr txBox="1"/>
          <p:nvPr/>
        </p:nvSpPr>
        <p:spPr>
          <a:xfrm rot="4224566">
            <a:off x="6308316" y="5604175"/>
            <a:ext cx="145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Yhteistyötä oppilaan eduksi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16285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174</Words>
  <Application>Microsoft Office PowerPoint</Application>
  <PresentationFormat>Laajakuva</PresentationFormat>
  <Paragraphs>90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Oulunkaaren 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Niemi Mervi</dc:creator>
  <cp:lastModifiedBy>Niemi Mervi</cp:lastModifiedBy>
  <cp:revision>16</cp:revision>
  <dcterms:created xsi:type="dcterms:W3CDTF">2015-05-04T06:30:58Z</dcterms:created>
  <dcterms:modified xsi:type="dcterms:W3CDTF">2015-05-04T09:58:41Z</dcterms:modified>
</cp:coreProperties>
</file>