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3" r:id="rId3"/>
    <p:sldId id="261" r:id="rId4"/>
    <p:sldId id="262" r:id="rId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963EE34-B2C1-4196-942B-9308133782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32F08495-F5EE-47BB-A311-C5B50BD975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6EC2077-949C-43AA-8116-30680B4B7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2D3009F-1828-4D25-866A-534BD4112B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DE6D3DA6-2DE6-4058-8D3A-2882932A7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71605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B08C501-A184-402C-8B47-63C8BE342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97190276-23C4-4240-B804-FB289B2F89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740C0FA-E809-4F7B-B1DE-FF46F5500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A1A22C-0C4D-4E2B-8037-9CF47CC7B2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37C011A-A7B2-4210-B6D3-86FF31D1C9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59054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E5285DA5-D443-4210-AD3B-35FE2FEC08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2DA4F8BC-CDEB-4D0A-BD8E-E521F5C156A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E9745BC-9017-4EE8-BBB3-784201DB0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BEB693D0-FE11-4B08-A326-8F70E2A8D4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C4CEEE3-E386-4FA0-8A5A-579AF59751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847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CE351B-348A-4811-9458-0965A1B497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6E3679D-532A-40A3-9890-33676A7ABF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12E7C10-67AE-45D0-BB76-82539F4074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B88330-6606-4D9E-8387-705E9D4162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762C089E-B684-41FF-811F-013AF7444F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6620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7B29A4-2486-4796-B8CE-86E4CD33AD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6E7A04C0-CF33-423A-A733-5585FD00D4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802B56A-9988-4E13-AECC-4461408889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E39E216-2FA6-4D61-87F5-1F8CA333E0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9185F69-CE3B-4A9C-87E8-08AC0C67F8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358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AFF2AAC-4804-4695-ACF6-FD8CAFCEAC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E8CC070-A84F-44BE-B2E3-AC08DBE3D4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30C95B-8444-4F39-855D-B4BCF07076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EF9EA636-C602-4C27-A779-E1D23474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E1345B5-49DD-4CC9-B83C-177F7F066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1BCC3E8F-810F-469B-8B10-987F4CF2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72310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9F85B03-A7B7-421C-B2E5-0207EB69F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C56B40C4-879A-4602-8AEC-C5620487A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F0AE32BD-DAD5-4D62-9ECC-16AF11D629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DE185E1F-AF3D-43AE-9423-2839ED71EE7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3860132B-505D-4BA2-A6A3-C73BF73462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4CFF3F70-9CC4-4EFD-938B-0685F8759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91D13FB9-867D-4D3E-BC55-29A989581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BD89981D-933E-4040-824E-0DC25BE0E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10447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61F635C-17DC-4727-8B4D-94915DAAD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24C8B022-A134-4FA9-883F-7FEB20C16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B2B9AF07-9532-4190-9A06-9C786515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0A526BBE-7658-4E5E-B8CF-05E02D6101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17412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6D5E1C3C-1464-4A91-99F0-54B9F2B8C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E44C1EEC-F4EE-4FEA-B95A-FD6BEC52C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4EF75D01-9AE1-404B-9953-A7368B528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5785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48A6097-1968-4787-AAEB-5C079FB98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078439-5721-4E7C-8618-BF15EF744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0EB8F869-915B-4501-ACB0-DC18887262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B9D5E50-4FAD-4F31-8C00-80A08E018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D78CD2E-FBD8-4EAB-B3BC-F7A1BB3BE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8E7D1F41-BE98-4A14-B438-5EF5C4D17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91609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BFF4AF5-53FA-45D2-BFDF-D69B5DE6C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A38B9D0A-52C5-4F55-9BB5-76E2E04ABC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EBFA6070-8DD4-4CF2-B483-D923299A5C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3091F847-9D47-4A49-B8CC-DF0869EA0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2BAB37D2-5ECE-491E-8748-03B7368B88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E14866-27E4-4A94-BAB2-0FCCAF80A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3371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5D350543-4752-4C40-8E3D-95F020A20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0571015-4D9B-4070-9A1F-CF8EFFDF9F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2AD7D12-8BBA-435D-9130-1377B4062C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7EB74C-E316-4E6D-AD5F-955A7981492E}" type="datetimeFigureOut">
              <a:rPr lang="fi-FI" smtClean="0"/>
              <a:t>28.8.2022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F333947D-8D07-4D33-909F-B9BE6D8B659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C60647A-DB4E-40CD-B269-2F78FACFCD1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D68094-335B-4575-BCAB-6006160BFB2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10552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E768BF-0E75-40F8-AD42-6639A73DE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Neutraloitumisreaktio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093F04E-78A3-4353-BA6E-0ABABA3DC20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r>
                  <a:rPr lang="fi-FI" b="1" dirty="0"/>
                  <a:t>Neutraloitumisreaktiossa</a:t>
                </a:r>
                <a:r>
                  <a:rPr lang="fi-FI" dirty="0"/>
                  <a:t> vesiliuoksen </a:t>
                </a:r>
                <a:r>
                  <a:rPr lang="fi-FI" dirty="0" err="1"/>
                  <a:t>oksoniumionit</a:t>
                </a:r>
                <a:r>
                  <a:rPr lang="fi-FI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𝐻</m:t>
                        </m:r>
                      </m:e>
                      <m:sub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sub>
                    </m:sSub>
                    <m:sSup>
                      <m:sSupPr>
                        <m:ctrlP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</m:t>
                        </m:r>
                      </m:e>
                      <m:sup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+</m:t>
                        </m:r>
                      </m:sup>
                    </m:sSup>
                    <m:r>
                      <a:rPr lang="fi-FI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reagoivat hydroksidi-ionien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𝑂𝐻</m:t>
                        </m:r>
                      </m:e>
                      <m:sup>
                        <m:r>
                          <a:rPr lang="fi-FI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</m:sup>
                    </m:sSup>
                    <m:r>
                      <a:rPr lang="fi-FI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fi-FI" dirty="0"/>
                  <a:t>kanssa, muodostaen vettä.</a:t>
                </a:r>
              </a:p>
              <a:p>
                <a:r>
                  <a:rPr lang="fi-FI" dirty="0"/>
                  <a:t>Täydellisesti esitetyssä reaktioyhtälössä näkyy mikä happo ja mikä emäs reagoivat</a:t>
                </a:r>
              </a:p>
              <a:p>
                <a:r>
                  <a:rPr lang="fi-FI" dirty="0"/>
                  <a:t>Reaktiotuotteiksi merkitään myös syntyvän suolan (ioniyhdiste) kaava</a:t>
                </a:r>
              </a:p>
              <a:p>
                <a:pPr marL="0" indent="0">
                  <a:buNone/>
                </a:pPr>
                <a:r>
                  <a:rPr lang="fi-FI" dirty="0"/>
                  <a:t>Esimerkiksi: </a:t>
                </a:r>
              </a:p>
              <a:p>
                <a:pPr marL="0" indent="0">
                  <a:buNone/>
                </a:pPr>
                <a:r>
                  <a:rPr lang="fi-FI" dirty="0"/>
                  <a:t>suolahapon </a:t>
                </a:r>
                <a:r>
                  <a:rPr lang="fi-FI" dirty="0" err="1"/>
                  <a:t>HCl</a:t>
                </a:r>
                <a:r>
                  <a:rPr lang="fi-FI" dirty="0"/>
                  <a:t>(</a:t>
                </a:r>
                <a:r>
                  <a:rPr lang="fi-FI" dirty="0" err="1"/>
                  <a:t>aq</a:t>
                </a:r>
                <a:r>
                  <a:rPr lang="fi-FI" dirty="0"/>
                  <a:t>) ja Natriumhydroksidin </a:t>
                </a:r>
                <a:r>
                  <a:rPr lang="fi-FI" dirty="0" err="1"/>
                  <a:t>NaOH</a:t>
                </a:r>
                <a:r>
                  <a:rPr lang="fi-FI" dirty="0"/>
                  <a:t>(</a:t>
                </a:r>
                <a:r>
                  <a:rPr lang="fi-FI" dirty="0" err="1"/>
                  <a:t>aq</a:t>
                </a:r>
                <a:r>
                  <a:rPr lang="fi-FI" dirty="0"/>
                  <a:t>)välinen neutraloitumisreaktio:</a:t>
                </a:r>
              </a:p>
              <a:p>
                <a:pPr marL="0" indent="0">
                  <a:buNone/>
                </a:pPr>
                <a:r>
                  <a:rPr lang="fi-FI" dirty="0"/>
                  <a:t> </a:t>
                </a:r>
                <a:endParaRPr lang="fi-FI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i-FI" i="1">
                          <a:latin typeface="Cambria Math" panose="02040503050406030204" pitchFamily="18" charset="0"/>
                        </a:rPr>
                        <m:t>𝐻𝐶𝑙</m:t>
                      </m:r>
                      <m:d>
                        <m:d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𝑎𝑞</m:t>
                          </m:r>
                        </m:e>
                      </m:d>
                      <m:r>
                        <a:rPr lang="fi-FI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fi-FI" i="1">
                          <a:latin typeface="Cambria Math" panose="02040503050406030204" pitchFamily="18" charset="0"/>
                        </a:rPr>
                        <m:t>𝑁𝑎𝑂𝐻</m:t>
                      </m:r>
                      <m:d>
                        <m:d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𝑎𝑞</m:t>
                          </m:r>
                        </m:e>
                      </m:d>
                      <m:r>
                        <a:rPr lang="fi-FI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→</m:t>
                      </m:r>
                      <m:r>
                        <a:rPr lang="fi-FI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𝑁𝑎𝐶𝑙</m:t>
                      </m:r>
                      <m:d>
                        <m:dPr>
                          <m:ctrlP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𝑎𝑞</m:t>
                          </m:r>
                        </m:e>
                      </m:d>
                      <m:r>
                        <a:rPr lang="fi-FI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𝐻</m:t>
                          </m:r>
                        </m:e>
                        <m:sub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fi-FI" i="1">
                          <a:latin typeface="Cambria Math" panose="02040503050406030204" pitchFamily="18" charset="0"/>
                        </a:rPr>
                        <m:t>𝑂</m:t>
                      </m:r>
                      <m:d>
                        <m:dPr>
                          <m:ctrlPr>
                            <a:rPr lang="fi-FI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fi-FI" i="1">
                              <a:latin typeface="Cambria Math" panose="02040503050406030204" pitchFamily="18" charset="0"/>
                            </a:rPr>
                            <m:t>𝑙</m:t>
                          </m:r>
                        </m:e>
                      </m:d>
                    </m:oMath>
                  </m:oMathPara>
                </a14:m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  <a:p>
                <a:endParaRPr lang="fi-FI" dirty="0"/>
              </a:p>
              <a:p>
                <a:pPr marL="0" indent="0">
                  <a:buNone/>
                </a:pPr>
                <a:endParaRPr lang="fi-FI" dirty="0"/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A093F04E-78A3-4353-BA6E-0ABABA3DC20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 r="-1565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19198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9463537-6941-47D4-899D-10E760F59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 4.17 s.122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15F4912-E669-479D-953F-43AD54D463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79181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A76A8C7-805E-4804-AA5C-69ACB2D6B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Happo-emäs titraus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B166FF5-00AA-4C2E-B3D1-D5DBEDFF4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i-FI" dirty="0"/>
              <a:t>Neutraloitumisreaktiota hyödynnetään happo-emäs titrauksessa, eli neutralointititrauksessa</a:t>
            </a:r>
          </a:p>
          <a:p>
            <a:r>
              <a:rPr lang="fi-FI" dirty="0"/>
              <a:t>Titrauksessa voidaan tarkasti määrittää tutkittavan liuoksen pitoisuus suorittamalla titraus tunnetun väkevyisellä liuoksella.</a:t>
            </a:r>
          </a:p>
          <a:p>
            <a:r>
              <a:rPr lang="fi-FI" dirty="0"/>
              <a:t>Happo-emäs titrauksessa tunnetun väkevyistä emäsliuosta lisätään </a:t>
            </a:r>
            <a:r>
              <a:rPr lang="fi-FI" dirty="0" err="1"/>
              <a:t>byretistä</a:t>
            </a:r>
            <a:r>
              <a:rPr lang="fi-FI" dirty="0"/>
              <a:t> tutkittavan happoliuoksen joukkoon (tai toisinpäin).</a:t>
            </a:r>
          </a:p>
          <a:p>
            <a:r>
              <a:rPr lang="fi-FI" dirty="0"/>
              <a:t>Titrauksen päätepiste, eli ekvivalenttipiste on se titrauksen vaihe, jossa neutraloituminen on tapahtunut täydellisesti, tällöin happoa ja emästä on reaktioyhtälön kertoimien esittämässä ainemääräsuhteessa.</a:t>
            </a:r>
          </a:p>
          <a:p>
            <a:r>
              <a:rPr lang="fi-FI" dirty="0"/>
              <a:t>Ekvivalenttipiste voidaan havaita happo-emäs indikaattorin avulla (värimuutos), tai käyttämällä pH mittaria (pH7)</a:t>
            </a:r>
          </a:p>
        </p:txBody>
      </p:sp>
    </p:spTree>
    <p:extLst>
      <p:ext uri="{BB962C8B-B14F-4D97-AF65-F5344CB8AC3E}">
        <p14:creationId xmlns:p14="http://schemas.microsoft.com/office/powerpoint/2010/main" val="1006695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F69CFAA-2C2E-4C80-8C2B-B498AAC82A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9618" y="365125"/>
            <a:ext cx="5614182" cy="5866041"/>
          </a:xfrm>
        </p:spPr>
        <p:txBody>
          <a:bodyPr>
            <a:normAutofit/>
          </a:bodyPr>
          <a:lstStyle/>
          <a:p>
            <a:endParaRPr lang="fi-FI" sz="2200" dirty="0"/>
          </a:p>
        </p:txBody>
      </p:sp>
      <p:pic>
        <p:nvPicPr>
          <p:cNvPr id="1026" name="Picture 2" descr="Image result for titraus välineet">
            <a:extLst>
              <a:ext uri="{FF2B5EF4-FFF2-40B4-BE49-F238E27FC236}">
                <a16:creationId xmlns:a16="http://schemas.microsoft.com/office/drawing/2014/main" id="{22A4D36C-C8C3-4B79-AA70-7C56EB0FF89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4940" y="365125"/>
            <a:ext cx="4397730" cy="58660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98522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145</Words>
  <Application>Microsoft Office PowerPoint</Application>
  <PresentationFormat>Laajakuva</PresentationFormat>
  <Paragraphs>16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Office-teema</vt:lpstr>
      <vt:lpstr>Neutraloitumisreaktio</vt:lpstr>
      <vt:lpstr>Tehtävä 4.17 s.122</vt:lpstr>
      <vt:lpstr>Happo-emäs titraus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Hapot, emäkset ja neutraloitumisreaktio</dc:title>
  <dc:creator>maanmavu@gmail.com</dc:creator>
  <cp:lastModifiedBy>Vuorela Marika</cp:lastModifiedBy>
  <cp:revision>17</cp:revision>
  <dcterms:created xsi:type="dcterms:W3CDTF">2017-08-20T13:11:04Z</dcterms:created>
  <dcterms:modified xsi:type="dcterms:W3CDTF">2022-08-28T16:47:48Z</dcterms:modified>
</cp:coreProperties>
</file>