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89C0-9E06-47E1-B468-37E2FEAB227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C3B3-6EDF-49D0-B51F-7FCFF3F1336B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pic>
        <p:nvPicPr>
          <p:cNvPr id="8" name="Kuva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156" y="483660"/>
            <a:ext cx="3344913" cy="194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948" y="303483"/>
            <a:ext cx="2511043" cy="312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tsikko 4"/>
          <p:cNvSpPr>
            <a:spLocks noGrp="1"/>
          </p:cNvSpPr>
          <p:nvPr>
            <p:ph type="title"/>
          </p:nvPr>
        </p:nvSpPr>
        <p:spPr>
          <a:xfrm>
            <a:off x="188220" y="44784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>
                <a:latin typeface="+mn-lt"/>
              </a:rPr>
              <a:t>KEKE-ryhmän</a:t>
            </a:r>
            <a:br>
              <a:rPr lang="fi-FI" sz="5300" b="1" dirty="0" smtClean="0">
                <a:latin typeface="+mn-lt"/>
              </a:rPr>
            </a:br>
            <a:r>
              <a:rPr lang="fi-FI" sz="5300" b="1" dirty="0" smtClean="0">
                <a:latin typeface="+mn-lt"/>
              </a:rPr>
              <a:t> toimintaa </a:t>
            </a:r>
            <a:br>
              <a:rPr lang="fi-FI" sz="5300" b="1" dirty="0" smtClean="0">
                <a:latin typeface="+mn-lt"/>
              </a:rPr>
            </a:br>
            <a:r>
              <a:rPr lang="fi-FI" dirty="0" smtClean="0"/>
              <a:t>Lohjan Yhteislyseon </a:t>
            </a:r>
            <a:br>
              <a:rPr lang="fi-FI" dirty="0" smtClean="0"/>
            </a:br>
            <a:r>
              <a:rPr lang="fi-FI" dirty="0" smtClean="0"/>
              <a:t>lukiossa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11" name="Otsikko 4"/>
          <p:cNvSpPr txBox="1">
            <a:spLocks/>
          </p:cNvSpPr>
          <p:nvPr/>
        </p:nvSpPr>
        <p:spPr>
          <a:xfrm>
            <a:off x="155575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45728" y="2686502"/>
            <a:ext cx="3690167" cy="20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12" y="1468760"/>
            <a:ext cx="3194930" cy="41204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80528" y="337220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Opiskelijakunnan tila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5513" y="1508820"/>
            <a:ext cx="4925299" cy="3263504"/>
          </a:xfrm>
        </p:spPr>
        <p:txBody>
          <a:bodyPr>
            <a:normAutofit/>
          </a:bodyPr>
          <a:lstStyle/>
          <a:p>
            <a:r>
              <a:rPr lang="fi-FI" sz="3000" dirty="0"/>
              <a:t>C-osa 2. kerros</a:t>
            </a:r>
          </a:p>
          <a:p>
            <a:r>
              <a:rPr lang="fi-FI" sz="3000" dirty="0"/>
              <a:t>Sekajäte, paperi, kartonki, lasi, metalli, biojäte, pullot 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/>
              <a:t> </a:t>
            </a:r>
            <a:r>
              <a:rPr lang="fi-FI" sz="3000" dirty="0" smtClean="0"/>
              <a:t>  </a:t>
            </a:r>
            <a:r>
              <a:rPr lang="fi-FI" sz="3000" dirty="0" smtClean="0"/>
              <a:t>(= </a:t>
            </a:r>
            <a:r>
              <a:rPr lang="fi-FI" sz="3000" dirty="0"/>
              <a:t>pantilliset </a:t>
            </a:r>
            <a:r>
              <a:rPr lang="fi-FI" sz="3000" dirty="0" smtClean="0"/>
              <a:t>pullot/tölkit</a:t>
            </a:r>
            <a:r>
              <a:rPr lang="fi-FI" sz="3000" dirty="0"/>
              <a:t>)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35785">
            <a:off x="3734585" y="4477143"/>
            <a:ext cx="1524910" cy="148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315730" y="332656"/>
            <a:ext cx="8229600" cy="1143000"/>
          </a:xfrm>
        </p:spPr>
        <p:txBody>
          <a:bodyPr/>
          <a:lstStyle/>
          <a:p>
            <a:r>
              <a:rPr lang="fi-FI" b="1" dirty="0" smtClean="0">
                <a:solidFill>
                  <a:srgbClr val="FFC000"/>
                </a:solidFill>
              </a:rPr>
              <a:t>Keltainen a</a:t>
            </a:r>
            <a:r>
              <a:rPr lang="fi-FI" b="1" dirty="0" smtClean="0">
                <a:solidFill>
                  <a:srgbClr val="FFC000"/>
                </a:solidFill>
              </a:rPr>
              <a:t>ula</a:t>
            </a:r>
            <a:endParaRPr lang="fi-FI" b="1" dirty="0">
              <a:solidFill>
                <a:srgbClr val="FFC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97435" y="1340768"/>
            <a:ext cx="3881585" cy="3263504"/>
          </a:xfrm>
        </p:spPr>
        <p:txBody>
          <a:bodyPr>
            <a:normAutofit/>
          </a:bodyPr>
          <a:lstStyle/>
          <a:p>
            <a:r>
              <a:rPr lang="fi-FI" dirty="0"/>
              <a:t>C-osa 1. kerros</a:t>
            </a:r>
          </a:p>
          <a:p>
            <a:r>
              <a:rPr lang="fi-FI" dirty="0"/>
              <a:t>Sekajäte, paperi, kartonki, lasi, metalli, biojäte, pullot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39" y="4221088"/>
            <a:ext cx="2281556" cy="222012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80068"/>
            <a:ext cx="3573931" cy="43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3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70111"/>
            <a:ext cx="8229600" cy="1143000"/>
          </a:xfrm>
        </p:spPr>
        <p:txBody>
          <a:bodyPr/>
          <a:lstStyle/>
          <a:p>
            <a:r>
              <a:rPr lang="fi-FI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Punainen A-osa 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(1. ja 2. kerros)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5" y="1523041"/>
            <a:ext cx="5440245" cy="4536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fi-FI" sz="3900" dirty="0"/>
              <a:t>Jätepisteisiin tulee seuraavat keräysastiat:</a:t>
            </a:r>
          </a:p>
          <a:p>
            <a:pPr lvl="1">
              <a:lnSpc>
                <a:spcPct val="170000"/>
              </a:lnSpc>
            </a:pPr>
            <a:r>
              <a:rPr lang="fi-FI" sz="3900" dirty="0"/>
              <a:t>Sekajäte, paperi, kartonki, lasi, metalli, biojäte, pullot </a:t>
            </a:r>
            <a:endParaRPr lang="fi-FI" sz="3900" dirty="0" smtClean="0"/>
          </a:p>
          <a:p>
            <a:pPr marL="457200" lvl="1" indent="0">
              <a:lnSpc>
                <a:spcPct val="170000"/>
              </a:lnSpc>
              <a:buNone/>
            </a:pPr>
            <a:r>
              <a:rPr lang="fi-FI" sz="3900" dirty="0"/>
              <a:t> </a:t>
            </a:r>
            <a:r>
              <a:rPr lang="fi-FI" sz="3900" dirty="0" smtClean="0"/>
              <a:t>  </a:t>
            </a:r>
            <a:r>
              <a:rPr lang="fi-FI" sz="3900" dirty="0" smtClean="0"/>
              <a:t>(= </a:t>
            </a:r>
            <a:r>
              <a:rPr lang="fi-FI" sz="3900" dirty="0"/>
              <a:t>pantilliset </a:t>
            </a:r>
            <a:r>
              <a:rPr lang="fi-FI" sz="3900" dirty="0" smtClean="0"/>
              <a:t>pullot ja </a:t>
            </a:r>
            <a:r>
              <a:rPr lang="fi-FI" sz="3900" dirty="0"/>
              <a:t>tölkit)</a:t>
            </a:r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861" y="1767293"/>
            <a:ext cx="2336694" cy="22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90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47780"/>
            <a:ext cx="8150751" cy="4046554"/>
          </a:xfrm>
          <a:prstGeom prst="rect">
            <a:avLst/>
          </a:prstGeom>
        </p:spPr>
      </p:pic>
      <p:sp>
        <p:nvSpPr>
          <p:cNvPr id="10" name="Otsikko 4"/>
          <p:cNvSpPr>
            <a:spLocks noGrp="1"/>
          </p:cNvSpPr>
          <p:nvPr>
            <p:ph type="title"/>
          </p:nvPr>
        </p:nvSpPr>
        <p:spPr>
          <a:xfrm>
            <a:off x="543056" y="980728"/>
            <a:ext cx="8781471" cy="1143000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>
                <a:latin typeface="+mn-lt"/>
              </a:rPr>
              <a:t>OPPIKIRJOJEN KIERRÄTYS</a:t>
            </a:r>
            <a:br>
              <a:rPr lang="fi-FI" sz="5300" b="1" dirty="0" smtClean="0">
                <a:latin typeface="+mn-lt"/>
              </a:rPr>
            </a:br>
            <a:r>
              <a:rPr lang="fi-FI" sz="3300" b="1" dirty="0" smtClean="0">
                <a:latin typeface="+mn-lt"/>
              </a:rPr>
              <a:t>LYLL kirjatori-Facebook sivuston</a:t>
            </a:r>
            <a:br>
              <a:rPr lang="fi-FI" sz="3300" b="1" dirty="0" smtClean="0">
                <a:latin typeface="+mn-lt"/>
              </a:rPr>
            </a:br>
            <a:r>
              <a:rPr lang="fi-FI" sz="3300" b="1" dirty="0" smtClean="0">
                <a:latin typeface="+mn-lt"/>
              </a:rPr>
              <a:t>kautta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Kuvahaun tulos haulle black and white textbooks"/>
          <p:cNvSpPr>
            <a:spLocks noChangeAspect="1" noChangeArrowheads="1"/>
          </p:cNvSpPr>
          <p:nvPr/>
        </p:nvSpPr>
        <p:spPr bwMode="auto">
          <a:xfrm>
            <a:off x="155575" y="-1036638"/>
            <a:ext cx="285750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4" name="AutoShape 6" descr="Kuvahaun tulos haulle black and white textbooks"/>
          <p:cNvSpPr>
            <a:spLocks noChangeAspect="1" noChangeArrowheads="1"/>
          </p:cNvSpPr>
          <p:nvPr/>
        </p:nvSpPr>
        <p:spPr bwMode="auto">
          <a:xfrm>
            <a:off x="155575" y="-1036638"/>
            <a:ext cx="285750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6" name="AutoShape 8" descr="Kuvahaun tulos haulle black and white textbooks"/>
          <p:cNvSpPr>
            <a:spLocks noChangeAspect="1" noChangeArrowheads="1"/>
          </p:cNvSpPr>
          <p:nvPr/>
        </p:nvSpPr>
        <p:spPr bwMode="auto">
          <a:xfrm>
            <a:off x="155575" y="-1036638"/>
            <a:ext cx="285750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82646"/>
            <a:ext cx="20221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55575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>
                <a:latin typeface="+mn-lt"/>
              </a:rPr>
              <a:t>VERTAISTUTOROINTI</a:t>
            </a:r>
            <a:br>
              <a:rPr lang="fi-FI" sz="5300" b="1" dirty="0" smtClean="0">
                <a:latin typeface="+mn-lt"/>
              </a:rPr>
            </a:br>
            <a:r>
              <a:rPr lang="fi-FI" dirty="0" smtClean="0"/>
              <a:t>Lohjan Yhteislyseon lukiossa</a:t>
            </a:r>
            <a:br>
              <a:rPr lang="fi-FI" dirty="0" smtClean="0"/>
            </a:br>
            <a:endParaRPr lang="fi-FI" dirty="0"/>
          </a:p>
        </p:txBody>
      </p:sp>
      <p:pic>
        <p:nvPicPr>
          <p:cNvPr id="10" name="Kuva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526" y="550939"/>
            <a:ext cx="3344913" cy="194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VERTAISTUTOROINTI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i-FI" sz="2200" dirty="0" err="1" smtClean="0"/>
              <a:t>Vertaistutoroinnissa</a:t>
            </a:r>
            <a:r>
              <a:rPr lang="fi-FI" sz="2200" dirty="0" smtClean="0"/>
              <a:t> VERTUKSI eli vertaistutoriksi ilmoittautunut opiskelija auttaa muita koulumme opiskelijoita johonkin aineeseen liittyvissä opiskeluvaikeuksissa</a:t>
            </a:r>
          </a:p>
          <a:p>
            <a:pPr>
              <a:buNone/>
            </a:pPr>
            <a:endParaRPr lang="fi-FI" sz="1200" dirty="0" smtClean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Tukiopetusta kaipaava opiskelija ottaa itse yhteyttä sopivaksi katsomaansa tutoriin ja he sopivat keskenään, milloin ja missä</a:t>
            </a:r>
          </a:p>
          <a:p>
            <a:pPr>
              <a:buNone/>
            </a:pPr>
            <a:r>
              <a:rPr lang="fi-FI" sz="2200" dirty="0"/>
              <a:t> </a:t>
            </a:r>
            <a:r>
              <a:rPr lang="fi-FI" sz="2200" dirty="0" smtClean="0"/>
              <a:t>     tukiopetusta annetaan</a:t>
            </a:r>
          </a:p>
          <a:p>
            <a:pPr>
              <a:buNone/>
            </a:pPr>
            <a:endParaRPr lang="fi-FI" sz="1200" dirty="0" smtClean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Opiskelija saa neuvoja ja tukea kaipaamiinsa </a:t>
            </a:r>
          </a:p>
          <a:p>
            <a:pPr>
              <a:buNone/>
            </a:pPr>
            <a:r>
              <a:rPr lang="fi-FI" sz="2200" dirty="0"/>
              <a:t> </a:t>
            </a:r>
            <a:r>
              <a:rPr lang="fi-FI" sz="2200" dirty="0" smtClean="0"/>
              <a:t>     asioihin </a:t>
            </a:r>
          </a:p>
          <a:p>
            <a:pPr>
              <a:buNone/>
            </a:pPr>
            <a:endParaRPr lang="fi-FI" sz="1200" dirty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VERTU saa opettamiskokemusta ja kertaa sekä</a:t>
            </a:r>
          </a:p>
          <a:p>
            <a:pPr>
              <a:buNone/>
            </a:pPr>
            <a:r>
              <a:rPr lang="fi-FI" sz="2200" dirty="0" smtClean="0"/>
              <a:t>      vahvistaa omia taitojaan kyseisessä oppiaineessa</a:t>
            </a:r>
          </a:p>
        </p:txBody>
      </p:sp>
      <p:sp>
        <p:nvSpPr>
          <p:cNvPr id="2052" name="AutoShape 4" descr="Kuvahaun tulos haulle black and white textbooks"/>
          <p:cNvSpPr>
            <a:spLocks noChangeAspect="1" noChangeArrowheads="1"/>
          </p:cNvSpPr>
          <p:nvPr/>
        </p:nvSpPr>
        <p:spPr bwMode="auto">
          <a:xfrm>
            <a:off x="155575" y="-1036638"/>
            <a:ext cx="285750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4" name="AutoShape 6" descr="Kuvahaun tulos haulle black and white textbooks"/>
          <p:cNvSpPr>
            <a:spLocks noChangeAspect="1" noChangeArrowheads="1"/>
          </p:cNvSpPr>
          <p:nvPr/>
        </p:nvSpPr>
        <p:spPr bwMode="auto">
          <a:xfrm>
            <a:off x="155575" y="-1036638"/>
            <a:ext cx="285750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6" name="AutoShape 8" descr="Kuvahaun tulos haulle black and white textbooks"/>
          <p:cNvSpPr>
            <a:spLocks noChangeAspect="1" noChangeArrowheads="1"/>
          </p:cNvSpPr>
          <p:nvPr/>
        </p:nvSpPr>
        <p:spPr bwMode="auto">
          <a:xfrm>
            <a:off x="155575" y="-1036638"/>
            <a:ext cx="285750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89040"/>
            <a:ext cx="20221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9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1115616" y="620688"/>
            <a:ext cx="4317336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u="sng" dirty="0" smtClean="0"/>
              <a:t>Apua tarvitsevana opiskelijana:</a:t>
            </a:r>
          </a:p>
          <a:p>
            <a:endParaRPr lang="fi-FI" sz="1200" b="1" u="sng" dirty="0" smtClean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Sinun ei tarvitse </a:t>
            </a:r>
            <a:r>
              <a:rPr lang="fi-FI" sz="2200" dirty="0" err="1" smtClean="0"/>
              <a:t>pähkäillä</a:t>
            </a:r>
            <a:r>
              <a:rPr lang="fi-FI" sz="2200" dirty="0" smtClean="0"/>
              <a:t> vaikeita </a:t>
            </a:r>
          </a:p>
          <a:p>
            <a:r>
              <a:rPr lang="fi-FI" sz="2200" dirty="0"/>
              <a:t>a</a:t>
            </a:r>
            <a:r>
              <a:rPr lang="fi-FI" sz="2200" dirty="0" smtClean="0"/>
              <a:t>sioita yksin vaan saat tukiopetusta </a:t>
            </a:r>
          </a:p>
          <a:p>
            <a:r>
              <a:rPr lang="fi-FI" sz="2200" dirty="0" smtClean="0"/>
              <a:t>haastavissa asioissa toiselta </a:t>
            </a:r>
          </a:p>
          <a:p>
            <a:r>
              <a:rPr lang="fi-FI" sz="2200" dirty="0" smtClean="0"/>
              <a:t>opiskelijalta</a:t>
            </a:r>
          </a:p>
          <a:p>
            <a:endParaRPr lang="fi-FI" sz="1200" dirty="0" smtClean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Löydät </a:t>
            </a:r>
            <a:r>
              <a:rPr lang="fi-FI" sz="2200" dirty="0" smtClean="0"/>
              <a:t>jatkossa tutorlistat </a:t>
            </a:r>
            <a:endParaRPr lang="fi-FI" sz="2200" dirty="0" smtClean="0"/>
          </a:p>
          <a:p>
            <a:r>
              <a:rPr lang="fi-FI" sz="2200" dirty="0" smtClean="0"/>
              <a:t>KEKE ja </a:t>
            </a:r>
            <a:r>
              <a:rPr lang="fi-FI" sz="2200" dirty="0" err="1" smtClean="0"/>
              <a:t>V</a:t>
            </a:r>
            <a:r>
              <a:rPr lang="fi-FI" sz="2200" dirty="0" err="1" smtClean="0"/>
              <a:t>ertu</a:t>
            </a:r>
            <a:r>
              <a:rPr lang="fi-FI" sz="2200" dirty="0" smtClean="0"/>
              <a:t>-ilmoitustaululta </a:t>
            </a:r>
          </a:p>
          <a:p>
            <a:r>
              <a:rPr lang="fi-FI" sz="2200" dirty="0" smtClean="0"/>
              <a:t>(2. kerros, keltainen käytävä) </a:t>
            </a:r>
            <a:endParaRPr lang="fi-FI" sz="2200" dirty="0" smtClean="0"/>
          </a:p>
          <a:p>
            <a:r>
              <a:rPr lang="fi-FI" sz="2200" dirty="0"/>
              <a:t>	</a:t>
            </a:r>
            <a:r>
              <a:rPr lang="fi-FI" sz="2200" dirty="0" err="1" smtClean="0"/>
              <a:t>-Ota</a:t>
            </a:r>
            <a:r>
              <a:rPr lang="fi-FI" sz="2200" dirty="0" smtClean="0"/>
              <a:t> rohkeasti yhteyttä </a:t>
            </a:r>
          </a:p>
          <a:p>
            <a:r>
              <a:rPr lang="fi-FI" sz="2200" dirty="0"/>
              <a:t>	</a:t>
            </a:r>
            <a:r>
              <a:rPr lang="fi-FI" sz="2200" dirty="0" smtClean="0"/>
              <a:t> tutoreihin, he oikeasti</a:t>
            </a:r>
          </a:p>
          <a:p>
            <a:r>
              <a:rPr lang="fi-FI" sz="2200" dirty="0"/>
              <a:t>	</a:t>
            </a:r>
            <a:r>
              <a:rPr lang="fi-FI" sz="2200" dirty="0" smtClean="0"/>
              <a:t> haluavat opettaa sinua </a:t>
            </a:r>
            <a:r>
              <a:rPr lang="fi-FI" sz="2200" dirty="0" smtClean="0">
                <a:sym typeface="Wingdings" pitchFamily="2" charset="2"/>
              </a:rPr>
              <a:t></a:t>
            </a:r>
            <a:endParaRPr lang="fi-FI" sz="2200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5"/>
            <a:ext cx="3587074" cy="466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3371114" cy="41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1043608" y="692696"/>
            <a:ext cx="489890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u="sng" dirty="0" smtClean="0"/>
              <a:t>Tutorina </a:t>
            </a:r>
          </a:p>
          <a:p>
            <a:endParaRPr lang="fi-FI" sz="1200" b="1" u="sng" dirty="0" smtClean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Annat tukiopetusta sitä pyytävälle</a:t>
            </a:r>
          </a:p>
          <a:p>
            <a:r>
              <a:rPr lang="fi-FI" sz="2200" dirty="0" smtClean="0"/>
              <a:t>opiskelijalle, joka ottaa sinuun yhteyttä</a:t>
            </a:r>
          </a:p>
          <a:p>
            <a:r>
              <a:rPr lang="fi-FI" sz="2200" dirty="0"/>
              <a:t>a</a:t>
            </a:r>
            <a:r>
              <a:rPr lang="fi-FI" sz="2200" dirty="0" smtClean="0"/>
              <a:t>ntamiesi yhteystietojen kautta</a:t>
            </a:r>
          </a:p>
          <a:p>
            <a:endParaRPr lang="fi-FI" sz="1000" dirty="0" smtClean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Samalla vahvistat omia taitojasi </a:t>
            </a:r>
          </a:p>
          <a:p>
            <a:r>
              <a:rPr lang="fi-FI" sz="2200" dirty="0"/>
              <a:t>o</a:t>
            </a:r>
            <a:r>
              <a:rPr lang="fi-FI" sz="2200" dirty="0" smtClean="0"/>
              <a:t>pettamassasi aineessa ja kertaat</a:t>
            </a:r>
          </a:p>
          <a:p>
            <a:r>
              <a:rPr lang="fi-FI" sz="2200" dirty="0"/>
              <a:t>a</a:t>
            </a:r>
            <a:r>
              <a:rPr lang="fi-FI" sz="2200" dirty="0" smtClean="0"/>
              <a:t>iemmin oppimiasi asioita</a:t>
            </a:r>
          </a:p>
          <a:p>
            <a:endParaRPr lang="fi-FI" sz="1200" dirty="0" smtClean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Saat todistuksen opetustoiminnastasi,</a:t>
            </a:r>
          </a:p>
          <a:p>
            <a:r>
              <a:rPr lang="fi-FI" sz="2200" dirty="0"/>
              <a:t>j</a:t>
            </a:r>
            <a:r>
              <a:rPr lang="fi-FI" sz="2200" dirty="0" smtClean="0"/>
              <a:t>osta voi olla hyötyä </a:t>
            </a:r>
            <a:r>
              <a:rPr lang="fi-FI" sz="2200" dirty="0" smtClean="0"/>
              <a:t>tulevaisuudessa</a:t>
            </a:r>
          </a:p>
          <a:p>
            <a:r>
              <a:rPr lang="fi-FI" sz="2200" dirty="0"/>
              <a:t>e</a:t>
            </a:r>
            <a:r>
              <a:rPr lang="fi-FI" sz="2200" dirty="0" smtClean="0"/>
              <a:t>simerkiksi työn haussa</a:t>
            </a:r>
            <a:endParaRPr lang="fi-FI" sz="2200" dirty="0" smtClean="0"/>
          </a:p>
          <a:p>
            <a:endParaRPr lang="fi-FI" sz="1200" dirty="0"/>
          </a:p>
          <a:p>
            <a:r>
              <a:rPr lang="fi-FI" sz="2200" dirty="0" err="1" smtClean="0"/>
              <a:t>Vertu-opeksi</a:t>
            </a:r>
            <a:r>
              <a:rPr lang="fi-FI" sz="2200" dirty="0" smtClean="0"/>
              <a:t> eli vertaistutoriksi haluava,</a:t>
            </a:r>
          </a:p>
          <a:p>
            <a:r>
              <a:rPr lang="fi-FI" sz="2200" dirty="0"/>
              <a:t>o</a:t>
            </a:r>
            <a:r>
              <a:rPr lang="fi-FI" sz="2200" dirty="0" smtClean="0"/>
              <a:t>ta rohkeasti yhteyttä Sara Lehtovuoreen</a:t>
            </a:r>
          </a:p>
          <a:p>
            <a:r>
              <a:rPr lang="fi-FI" sz="2200" dirty="0" smtClean="0"/>
              <a:t>(SALE) tai </a:t>
            </a:r>
            <a:r>
              <a:rPr lang="fi-FI" sz="2200" dirty="0" smtClean="0"/>
              <a:t>KEKE-ryhmään</a:t>
            </a:r>
            <a:endParaRPr lang="fi-FI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3371114" cy="41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900081" y="404664"/>
            <a:ext cx="8061759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u="sng" dirty="0" smtClean="0"/>
              <a:t>Nyt</a:t>
            </a:r>
            <a:endParaRPr lang="fi-FI" sz="2400" b="1" u="sng" dirty="0" smtClean="0"/>
          </a:p>
          <a:p>
            <a:endParaRPr lang="fi-FI" sz="1200" b="1" u="sng" dirty="0" smtClean="0"/>
          </a:p>
          <a:p>
            <a:pPr>
              <a:buFont typeface="Wingdings" pitchFamily="2" charset="2"/>
              <a:buChar char="ü"/>
            </a:pPr>
            <a:r>
              <a:rPr lang="fi-FI" sz="2400" b="1" dirty="0" smtClean="0"/>
              <a:t>Etsimme kuumeisesti uusia, innokkaita</a:t>
            </a:r>
          </a:p>
          <a:p>
            <a:r>
              <a:rPr lang="fi-FI" sz="2400" b="1" dirty="0"/>
              <a:t> </a:t>
            </a:r>
            <a:r>
              <a:rPr lang="fi-FI" sz="2400" b="1" dirty="0" smtClean="0"/>
              <a:t>   vertaistutoreita</a:t>
            </a:r>
          </a:p>
          <a:p>
            <a:r>
              <a:rPr lang="fi-FI" sz="2200" dirty="0"/>
              <a:t>	</a:t>
            </a:r>
            <a:r>
              <a:rPr lang="fi-FI" sz="2200" dirty="0" smtClean="0"/>
              <a:t>- vertaistutoriksi ilmoittaudutaan</a:t>
            </a:r>
          </a:p>
          <a:p>
            <a:r>
              <a:rPr lang="fi-FI" sz="2200" dirty="0"/>
              <a:t>	</a:t>
            </a:r>
            <a:r>
              <a:rPr lang="fi-FI" sz="2200" dirty="0" smtClean="0"/>
              <a:t>  oppiainekohtaisesti ro-iskussa</a:t>
            </a:r>
          </a:p>
          <a:p>
            <a:r>
              <a:rPr lang="fi-FI" sz="2200" dirty="0"/>
              <a:t> </a:t>
            </a:r>
            <a:r>
              <a:rPr lang="fi-FI" sz="2200" dirty="0" smtClean="0"/>
              <a:t>               kiertävään listaan</a:t>
            </a:r>
          </a:p>
          <a:p>
            <a:endParaRPr lang="fi-FI" sz="1200" dirty="0" smtClean="0"/>
          </a:p>
          <a:p>
            <a:r>
              <a:rPr lang="fi-FI" sz="2200" dirty="0"/>
              <a:t>	 </a:t>
            </a:r>
            <a:r>
              <a:rPr lang="fi-FI" sz="2200" dirty="0" smtClean="0"/>
              <a:t> </a:t>
            </a:r>
            <a:r>
              <a:rPr lang="fi-FI" sz="2200" u="sng" dirty="0" smtClean="0"/>
              <a:t>esimerkiksi:</a:t>
            </a:r>
          </a:p>
          <a:p>
            <a:r>
              <a:rPr lang="fi-FI" sz="2200" dirty="0"/>
              <a:t>	</a:t>
            </a:r>
            <a:r>
              <a:rPr lang="fi-FI" sz="2200" dirty="0"/>
              <a:t> </a:t>
            </a:r>
            <a:r>
              <a:rPr lang="fi-FI" sz="2200" dirty="0" smtClean="0"/>
              <a:t> Malla Mainio </a:t>
            </a:r>
          </a:p>
          <a:p>
            <a:r>
              <a:rPr lang="fi-FI" sz="2200" dirty="0"/>
              <a:t>	</a:t>
            </a:r>
            <a:r>
              <a:rPr lang="fi-FI" sz="2200" dirty="0" smtClean="0"/>
              <a:t>  opettavat kurssit: RU1, RU2, MA1-5</a:t>
            </a:r>
          </a:p>
          <a:p>
            <a:endParaRPr lang="fi-FI" sz="1200" dirty="0" smtClean="0"/>
          </a:p>
          <a:p>
            <a:endParaRPr lang="fi-FI" sz="1000" dirty="0" smtClean="0"/>
          </a:p>
          <a:p>
            <a:pPr>
              <a:buFont typeface="Wingdings" pitchFamily="2" charset="2"/>
              <a:buChar char="ü"/>
            </a:pPr>
            <a:r>
              <a:rPr lang="fi-FI" sz="2200" dirty="0" smtClean="0"/>
              <a:t>Vertaistutoreiksi ilmoittautuneille ja muille</a:t>
            </a:r>
          </a:p>
          <a:p>
            <a:r>
              <a:rPr lang="fi-FI" sz="2200" dirty="0"/>
              <a:t> </a:t>
            </a:r>
            <a:r>
              <a:rPr lang="fi-FI" sz="2200" dirty="0" smtClean="0"/>
              <a:t>   halukkaille järjestetään infotilaisuus koeviikon </a:t>
            </a:r>
          </a:p>
          <a:p>
            <a:r>
              <a:rPr lang="fi-FI" sz="2200" dirty="0"/>
              <a:t> </a:t>
            </a:r>
            <a:r>
              <a:rPr lang="fi-FI" sz="2200" dirty="0" smtClean="0"/>
              <a:t>   jälkeen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200" dirty="0" smtClean="0"/>
              <a:t>Vertaitutoreista kerätään lista infon jälkeen Keke-ilmoitustaululle,</a:t>
            </a:r>
          </a:p>
          <a:p>
            <a:r>
              <a:rPr lang="fi-FI" sz="2200" dirty="0"/>
              <a:t> </a:t>
            </a:r>
            <a:r>
              <a:rPr lang="fi-FI" sz="2200" dirty="0" smtClean="0"/>
              <a:t>   josta </a:t>
            </a:r>
            <a:r>
              <a:rPr lang="fi-FI" sz="2200" dirty="0" err="1" smtClean="0"/>
              <a:t>tutorointia</a:t>
            </a:r>
            <a:r>
              <a:rPr lang="fi-FI" sz="2200" dirty="0" smtClean="0"/>
              <a:t> tarvitsevat opiskelijat voivat valita sopivan tutorin </a:t>
            </a:r>
          </a:p>
          <a:p>
            <a:r>
              <a:rPr lang="fi-FI" sz="2200" dirty="0"/>
              <a:t> </a:t>
            </a:r>
            <a:r>
              <a:rPr lang="fi-FI" sz="2200" dirty="0" smtClean="0"/>
              <a:t>   tarpeen mukaan</a:t>
            </a:r>
          </a:p>
          <a:p>
            <a:endParaRPr lang="fi-FI" sz="2200" dirty="0" smtClean="0"/>
          </a:p>
          <a:p>
            <a:endParaRPr lang="fi-FI" sz="1200" dirty="0" smtClean="0"/>
          </a:p>
        </p:txBody>
      </p:sp>
      <p:sp>
        <p:nvSpPr>
          <p:cNvPr id="2" name="Suorakulmio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88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21066" y="3558725"/>
            <a:ext cx="3852673" cy="2142293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10" name="Otsikko 4"/>
          <p:cNvSpPr>
            <a:spLocks noGrp="1"/>
          </p:cNvSpPr>
          <p:nvPr>
            <p:ph type="title"/>
          </p:nvPr>
        </p:nvSpPr>
        <p:spPr>
          <a:xfrm>
            <a:off x="697999" y="36136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>
                <a:latin typeface="+mn-lt"/>
              </a:rPr>
              <a:t>KIERRÄTYS</a:t>
            </a:r>
            <a:br>
              <a:rPr lang="fi-FI" sz="5300" b="1" dirty="0" smtClean="0">
                <a:latin typeface="+mn-lt"/>
              </a:rPr>
            </a:br>
            <a:r>
              <a:rPr lang="fi-FI" dirty="0" smtClean="0"/>
              <a:t>lukiossamme</a:t>
            </a:r>
            <a:br>
              <a:rPr lang="fi-FI" dirty="0" smtClean="0"/>
            </a:b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11" y="359600"/>
            <a:ext cx="3260274" cy="236596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8601" y="3621759"/>
            <a:ext cx="3423008" cy="2016224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040" y="382444"/>
            <a:ext cx="3007702" cy="2702573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197" y="334813"/>
            <a:ext cx="1582402" cy="230296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34176" y="5189530"/>
            <a:ext cx="1789365" cy="9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44" y="987473"/>
            <a:ext cx="3409631" cy="4673776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-1764704" y="175685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rgbClr val="FF0000"/>
                </a:solidFill>
                <a:latin typeface="+mn-lt"/>
              </a:rPr>
              <a:t>Paristot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867094" y="1572464"/>
            <a:ext cx="4400550" cy="45208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fi-FI" dirty="0"/>
              <a:t>B-osa 1. kerros</a:t>
            </a:r>
          </a:p>
          <a:p>
            <a:pPr>
              <a:lnSpc>
                <a:spcPct val="160000"/>
              </a:lnSpc>
            </a:pPr>
            <a:r>
              <a:rPr lang="fi-FI" dirty="0"/>
              <a:t>Vahtimestarin huoneen ja opiskelijahuoltoalueen aulassa</a:t>
            </a:r>
          </a:p>
          <a:p>
            <a:pPr>
              <a:lnSpc>
                <a:spcPct val="160000"/>
              </a:lnSpc>
            </a:pPr>
            <a:r>
              <a:rPr lang="fi-FI" b="1" dirty="0">
                <a:solidFill>
                  <a:srgbClr val="FF0000"/>
                </a:solidFill>
              </a:rPr>
              <a:t>Muista teipata plusnapa piiloon oikosulkuvaaran vuoksi!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807" y="4613616"/>
            <a:ext cx="1781425" cy="1733458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>
            <a:off x="6660232" y="1988840"/>
            <a:ext cx="1210235" cy="1852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604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836712" y="260648"/>
            <a:ext cx="8229600" cy="1143000"/>
          </a:xfrm>
        </p:spPr>
        <p:txBody>
          <a:bodyPr/>
          <a:lstStyle/>
          <a:p>
            <a:r>
              <a:rPr lang="fi-FI" b="1" dirty="0" smtClean="0">
                <a:solidFill>
                  <a:schemeClr val="accent5">
                    <a:lumMod val="75000"/>
                  </a:schemeClr>
                </a:solidFill>
              </a:rPr>
              <a:t>          Sininen a</a:t>
            </a:r>
            <a:r>
              <a:rPr lang="fi-FI" b="1" dirty="0" smtClean="0">
                <a:solidFill>
                  <a:schemeClr val="accent5">
                    <a:lumMod val="75000"/>
                  </a:schemeClr>
                </a:solidFill>
              </a:rPr>
              <a:t>ula</a:t>
            </a:r>
            <a:endParaRPr lang="fi-FI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1476024"/>
            <a:ext cx="4752528" cy="3947492"/>
          </a:xfrm>
        </p:spPr>
        <p:txBody>
          <a:bodyPr>
            <a:normAutofit fontScale="25000" lnSpcReduction="20000"/>
          </a:bodyPr>
          <a:lstStyle/>
          <a:p>
            <a:r>
              <a:rPr lang="fi-FI" sz="12000" dirty="0"/>
              <a:t>B-osa 1. kerros</a:t>
            </a:r>
          </a:p>
          <a:p>
            <a:pPr>
              <a:lnSpc>
                <a:spcPct val="170000"/>
              </a:lnSpc>
            </a:pPr>
            <a:r>
              <a:rPr lang="fi-FI" sz="12000" dirty="0"/>
              <a:t>Sekajäte, paperi, kartonki, lasi, metalli, biojäte, pullot (= pantilliset </a:t>
            </a:r>
            <a:r>
              <a:rPr lang="fi-FI" sz="12000" dirty="0" smtClean="0"/>
              <a:t>pullot/tölkit)</a:t>
            </a:r>
            <a:endParaRPr lang="fi-FI" sz="12000" dirty="0"/>
          </a:p>
          <a:p>
            <a:pPr lvl="1"/>
            <a:r>
              <a:rPr lang="fi-FI" sz="8000" dirty="0"/>
              <a:t>Huom. Panttipullojen ja </a:t>
            </a:r>
            <a:endParaRPr lang="fi-FI" sz="8000" dirty="0" smtClean="0"/>
          </a:p>
          <a:p>
            <a:pPr marL="457200" lvl="1" indent="0">
              <a:buNone/>
            </a:pPr>
            <a:r>
              <a:rPr lang="fi-FI" sz="8000" dirty="0"/>
              <a:t> </a:t>
            </a:r>
            <a:r>
              <a:rPr lang="fi-FI" sz="8000" dirty="0" smtClean="0"/>
              <a:t>    </a:t>
            </a:r>
            <a:r>
              <a:rPr lang="fi-FI" sz="8000" dirty="0" smtClean="0"/>
              <a:t>–</a:t>
            </a:r>
            <a:r>
              <a:rPr lang="fi-FI" sz="8000" dirty="0"/>
              <a:t>tölkkien </a:t>
            </a:r>
            <a:r>
              <a:rPr lang="fi-FI" sz="8000" dirty="0" smtClean="0"/>
              <a:t>astia on </a:t>
            </a:r>
            <a:r>
              <a:rPr lang="fi-FI" sz="8000" dirty="0"/>
              <a:t>siirretty </a:t>
            </a:r>
            <a:endParaRPr lang="fi-FI" sz="8000" dirty="0" smtClean="0"/>
          </a:p>
          <a:p>
            <a:pPr marL="457200" lvl="1" indent="0">
              <a:buNone/>
            </a:pPr>
            <a:r>
              <a:rPr lang="fi-FI" sz="8000" dirty="0"/>
              <a:t> </a:t>
            </a:r>
            <a:r>
              <a:rPr lang="fi-FI" sz="8000" dirty="0" smtClean="0"/>
              <a:t>    </a:t>
            </a:r>
            <a:r>
              <a:rPr lang="fi-FI" sz="8000" dirty="0" smtClean="0"/>
              <a:t>samalle </a:t>
            </a:r>
            <a:r>
              <a:rPr lang="fi-FI" sz="8000" dirty="0"/>
              <a:t>seinustalle muiden </a:t>
            </a:r>
            <a:endParaRPr lang="fi-FI" sz="8000" dirty="0" smtClean="0"/>
          </a:p>
          <a:p>
            <a:pPr marL="457200" lvl="1" indent="0">
              <a:buNone/>
            </a:pPr>
            <a:r>
              <a:rPr lang="fi-FI" sz="8000" dirty="0" smtClean="0"/>
              <a:t>     keräysastioiden viereen</a:t>
            </a:r>
            <a:endParaRPr lang="fi-FI" sz="8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843412"/>
            <a:ext cx="1727395" cy="168088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462799"/>
            <a:ext cx="2931925" cy="44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288</Words>
  <Application>Microsoft Office PowerPoint</Application>
  <PresentationFormat>Näytössä katseltava diaesitys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Office-teema</vt:lpstr>
      <vt:lpstr>KEKE-ryhmän  toimintaa  Lohjan Yhteislyseon  lukiossa </vt:lpstr>
      <vt:lpstr>VERTAISTUTOROINTI Lohjan Yhteislyseon lukiossa </vt:lpstr>
      <vt:lpstr>VERTAISTUTOROINTI</vt:lpstr>
      <vt:lpstr>PowerPoint-esitys</vt:lpstr>
      <vt:lpstr>PowerPoint-esitys</vt:lpstr>
      <vt:lpstr>PowerPoint-esitys</vt:lpstr>
      <vt:lpstr>KIERRÄTYS lukiossamme </vt:lpstr>
      <vt:lpstr>Paristot</vt:lpstr>
      <vt:lpstr>          Sininen aula</vt:lpstr>
      <vt:lpstr>Opiskelijakunnan tila</vt:lpstr>
      <vt:lpstr>Keltainen aula</vt:lpstr>
      <vt:lpstr>Punainen A-osa (1. ja 2. kerros)</vt:lpstr>
      <vt:lpstr>OPPIKIRJOJEN KIERRÄTYS LYLL kirjatori-Facebook sivuston kautta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VERTAISTUTOROINTI</dc:title>
  <dc:creator>Sara Lehtovuori</dc:creator>
  <cp:lastModifiedBy>Lehtovuori Sara</cp:lastModifiedBy>
  <cp:revision>19</cp:revision>
  <dcterms:created xsi:type="dcterms:W3CDTF">2016-10-25T19:38:56Z</dcterms:created>
  <dcterms:modified xsi:type="dcterms:W3CDTF">2019-03-19T09:07:52Z</dcterms:modified>
</cp:coreProperties>
</file>