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embeddedFontLst>
    <p:embeddedFont>
      <p:font typeface="Verdana" pitchFamily="34" charset="0"/>
      <p:regular r:id="rId6"/>
      <p:bold r:id="rId7"/>
      <p:italic r:id="rId8"/>
      <p:boldItalic r:id="rId9"/>
    </p:embeddedFont>
    <p:embeddedFont>
      <p:font typeface="Merriweather Sans" charset="0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tableStyles" Target="tableStyles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3301384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1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98281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3270964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 rot="5400000">
            <a:off x="2324099" y="-38100"/>
            <a:ext cx="4495800" cy="7772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 rot="5400000">
            <a:off x="4552949" y="2190750"/>
            <a:ext cx="5867400" cy="1943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590549" y="323850"/>
            <a:ext cx="5867400" cy="5676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4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/>
          <p:nvPr/>
        </p:nvSpPr>
        <p:spPr>
          <a:xfrm>
            <a:off x="228600" y="6453335"/>
            <a:ext cx="3429000" cy="2746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12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Forum 3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hengenvisainfo.com/visa-statistics-2015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ec.europa.eu/eurostat/statistics-explained/index.php/Migration_and_migrant_population_statistics/fi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/>
        </p:nvSpPr>
        <p:spPr>
          <a:xfrm>
            <a:off x="4267200" y="1981200"/>
            <a:ext cx="2607353" cy="120032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Luku x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endParaRPr sz="2400" b="0" i="0" u="none" strike="noStrike" cap="none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1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Luvun otsikko</a:t>
            </a:r>
          </a:p>
        </p:txBody>
      </p:sp>
      <p:pic>
        <p:nvPicPr>
          <p:cNvPr id="89" name="Shape 8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Shape 90"/>
          <p:cNvSpPr txBox="1"/>
          <p:nvPr/>
        </p:nvSpPr>
        <p:spPr>
          <a:xfrm>
            <a:off x="4419600" y="2133600"/>
            <a:ext cx="3198600" cy="1200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Luku </a:t>
            </a:r>
            <a:r>
              <a:rPr lang="fi-FI" sz="240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endParaRPr sz="2400" b="0" i="0" u="none" strike="noStrike" cap="none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1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Eurooppa on auki EU-kansalaiselle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685800" y="267286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dirty="0" smtClean="0"/>
              <a:t>Schengen-sopimus</a:t>
            </a:r>
            <a:endParaRPr lang="fi-FI" dirty="0"/>
          </a:p>
        </p:txBody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1536329"/>
            <a:ext cx="7772400" cy="47447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fi-FI" b="1" dirty="0" smtClean="0">
                <a:solidFill>
                  <a:srgbClr val="000000"/>
                </a:solidFill>
              </a:rPr>
              <a:t>Tehtävät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endParaRPr lang="fi-FI" dirty="0">
              <a:solidFill>
                <a:srgbClr val="000000"/>
              </a:solidFill>
            </a:endParaRP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fi-FI" dirty="0" smtClean="0">
                <a:solidFill>
                  <a:srgbClr val="000000"/>
                </a:solidFill>
              </a:rPr>
              <a:t>Katso </a:t>
            </a:r>
            <a:r>
              <a:rPr lang="fi-FI" dirty="0">
                <a:solidFill>
                  <a:srgbClr val="000000"/>
                </a:solidFill>
              </a:rPr>
              <a:t>alla olevan linkin kautta video Schengen-alueesta. </a:t>
            </a:r>
            <a:r>
              <a:rPr lang="fi-FI" dirty="0"/>
              <a:t>Laadi tiivistelmä videosta.</a:t>
            </a:r>
            <a:endParaRPr lang="fi-FI" dirty="0">
              <a:solidFill>
                <a:srgbClr val="000000"/>
              </a:solidFill>
            </a:endParaRPr>
          </a:p>
          <a:p>
            <a:pPr marL="400050" lvl="1" indent="0">
              <a:spcBef>
                <a:spcPts val="0"/>
              </a:spcBef>
              <a:buNone/>
            </a:pPr>
            <a:r>
              <a:rPr lang="fi-FI" sz="2000" u="sng" dirty="0" smtClean="0">
                <a:solidFill>
                  <a:schemeClr val="hlink"/>
                </a:solidFill>
              </a:rPr>
              <a:t>http</a:t>
            </a:r>
            <a:r>
              <a:rPr lang="fi-FI" sz="2000" u="sng" dirty="0">
                <a:solidFill>
                  <a:schemeClr val="hlink"/>
                </a:solidFill>
              </a:rPr>
              <a:t>://www.schengenvisainfo.com/schengen-agreement</a:t>
            </a:r>
            <a:r>
              <a:rPr lang="fi-FI" sz="2000" u="sng" dirty="0" smtClean="0">
                <a:solidFill>
                  <a:schemeClr val="hlink"/>
                </a:solidFill>
              </a:rPr>
              <a:t>/</a:t>
            </a:r>
            <a:endParaRPr lang="fi-FI" u="sng" dirty="0">
              <a:solidFill>
                <a:schemeClr val="hlink"/>
              </a:solidFill>
            </a:endParaRPr>
          </a:p>
          <a:p>
            <a:pPr marL="457200" indent="-457200">
              <a:buFont typeface="+mj-lt"/>
              <a:buAutoNum type="arabicPeriod" startAt="2"/>
            </a:pPr>
            <a:r>
              <a:rPr lang="fi-FI" dirty="0"/>
              <a:t>Tutustu alla olevan linkin kautta tilastoihin Schengen-alueelle myönnetyistä viisumeista. </a:t>
            </a:r>
            <a:r>
              <a:rPr lang="fi-FI" dirty="0">
                <a:solidFill>
                  <a:srgbClr val="000000"/>
                </a:solidFill>
              </a:rPr>
              <a:t>Tee til</a:t>
            </a:r>
            <a:r>
              <a:rPr lang="fi-FI" dirty="0"/>
              <a:t>astoista vähintään viisi havaintoa. Miten selität havaintojasi? </a:t>
            </a:r>
          </a:p>
          <a:p>
            <a:pPr marL="400050" lvl="1" indent="0">
              <a:spcBef>
                <a:spcPts val="400"/>
              </a:spcBef>
              <a:buNone/>
            </a:pPr>
            <a:r>
              <a:rPr lang="fi-FI" sz="2000" u="sng" dirty="0" smtClean="0">
                <a:solidFill>
                  <a:schemeClr val="hlink"/>
                </a:solidFill>
                <a:hlinkClick r:id="rId3"/>
              </a:rPr>
              <a:t>http</a:t>
            </a:r>
            <a:r>
              <a:rPr lang="fi-FI" sz="2000" u="sng" dirty="0">
                <a:solidFill>
                  <a:schemeClr val="hlink"/>
                </a:solidFill>
                <a:hlinkClick r:id="rId3"/>
              </a:rPr>
              <a:t>://www.schengenvisainfo.com/visa-statistics-2015/</a:t>
            </a:r>
          </a:p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 dirty="0"/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r>
              <a:rPr lang="fi-FI" dirty="0"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Schengen-sopimus</a:t>
            </a:r>
            <a:endParaRPr lang="fi-FI" b="0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idx="1"/>
          </p:nvPr>
        </p:nvSpPr>
        <p:spPr>
          <a:xfrm>
            <a:off x="685800" y="1430867"/>
            <a:ext cx="7772400" cy="4495800"/>
          </a:xfrm>
        </p:spPr>
        <p:txBody>
          <a:bodyPr/>
          <a:lstStyle/>
          <a:p>
            <a:pPr marL="0" lvl="0" indent="0">
              <a:buNone/>
            </a:pPr>
            <a:r>
              <a:rPr lang="fi-FI" b="1" dirty="0" smtClean="0">
                <a:solidFill>
                  <a:srgbClr val="000000"/>
                </a:solidFill>
              </a:rPr>
              <a:t>Tehtävät</a:t>
            </a:r>
          </a:p>
          <a:p>
            <a:pPr marL="457200" lvl="0" indent="-457200">
              <a:buFont typeface="+mj-lt"/>
              <a:buAutoNum type="arabicPeriod" startAt="3"/>
            </a:pPr>
            <a:endParaRPr lang="fi-FI" dirty="0">
              <a:solidFill>
                <a:srgbClr val="000000"/>
              </a:solidFill>
            </a:endParaRPr>
          </a:p>
          <a:p>
            <a:pPr marL="457200" lvl="0" indent="-457200">
              <a:buFont typeface="+mj-lt"/>
              <a:buAutoNum type="arabicPeriod" startAt="3"/>
            </a:pPr>
            <a:r>
              <a:rPr lang="fi-FI" dirty="0" smtClean="0">
                <a:solidFill>
                  <a:srgbClr val="000000"/>
                </a:solidFill>
              </a:rPr>
              <a:t>Etsi </a:t>
            </a:r>
            <a:r>
              <a:rPr lang="fi-FI" dirty="0">
                <a:solidFill>
                  <a:srgbClr val="000000"/>
                </a:solidFill>
              </a:rPr>
              <a:t>kaksi mahdollisimman tuoretta uutista, jotka kertovat Schengen-alueesta. Mitä asioita uutiset käsittelevät</a:t>
            </a:r>
            <a:r>
              <a:rPr lang="fi-FI" dirty="0" smtClean="0">
                <a:solidFill>
                  <a:srgbClr val="000000"/>
                </a:solidFill>
              </a:rPr>
              <a:t>?</a:t>
            </a:r>
            <a:endParaRPr lang="fi-FI" dirty="0">
              <a:solidFill>
                <a:srgbClr val="000000"/>
              </a:solidFill>
            </a:endParaRPr>
          </a:p>
          <a:p>
            <a:pPr marL="457200" lvl="0" indent="-457200">
              <a:buFont typeface="+mj-lt"/>
              <a:buAutoNum type="arabicPeriod" startAt="3"/>
            </a:pPr>
            <a:r>
              <a:rPr lang="fi-FI" dirty="0"/>
              <a:t>Alla olevasta linkistä pääset tarkastelemaan maahanmuuttoon liittyviä tilastoja. Valitse yksi </a:t>
            </a:r>
            <a:r>
              <a:rPr lang="fi-FI" dirty="0">
                <a:solidFill>
                  <a:srgbClr val="000000"/>
                </a:solidFill>
              </a:rPr>
              <a:t>maa, josta katsot vä</a:t>
            </a:r>
            <a:r>
              <a:rPr lang="fi-FI" dirty="0"/>
              <a:t>hintään neljä tilastoa. Tee havaintojesi pohjalta yhteenveto maan tilanteesta</a:t>
            </a:r>
            <a:r>
              <a:rPr lang="fi-FI" dirty="0" smtClean="0"/>
              <a:t>.</a:t>
            </a:r>
            <a:endParaRPr lang="fi-FI" dirty="0"/>
          </a:p>
          <a:p>
            <a:pPr marL="400050" lvl="1" indent="0">
              <a:buNone/>
            </a:pPr>
            <a:r>
              <a:rPr lang="fi-FI" sz="2000" u="sng" dirty="0">
                <a:solidFill>
                  <a:schemeClr val="hlink"/>
                </a:solidFill>
                <a:hlinkClick r:id="rId2"/>
              </a:rPr>
              <a:t>http://ec.europa.eu/eurostat/statistics-explained/index.php/Migration_and_migrant_population_statistics/fi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3433303900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100</Words>
  <Application>Microsoft Office PowerPoint</Application>
  <PresentationFormat>Näytössä katseltava diaesitys (4:3)</PresentationFormat>
  <Paragraphs>22</Paragraphs>
  <Slides>3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Verdana</vt:lpstr>
      <vt:lpstr>Merriweather Sans</vt:lpstr>
      <vt:lpstr>Blank Presentation</vt:lpstr>
      <vt:lpstr>Dia 1</vt:lpstr>
      <vt:lpstr>Schengen-sopimus</vt:lpstr>
      <vt:lpstr>Schengen-sopimus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Toni Uusimäki</dc:creator>
  <cp:lastModifiedBy>Toni Uusimäki</cp:lastModifiedBy>
  <cp:revision>15</cp:revision>
  <dcterms:modified xsi:type="dcterms:W3CDTF">2019-04-25T10:30:20Z</dcterms:modified>
</cp:coreProperties>
</file>