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28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258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08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549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8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61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4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958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793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6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85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A451A-0935-4FE0-962D-DB1CE4BE5E00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0F8B6-5200-47AE-95EB-EF69921409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99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2612"/>
          </a:xfrm>
        </p:spPr>
        <p:txBody>
          <a:bodyPr/>
          <a:lstStyle/>
          <a:p>
            <a:r>
              <a:rPr lang="fi-FI" altLang="fi-FI" sz="3200"/>
              <a:t>Natrium</a:t>
            </a:r>
          </a:p>
        </p:txBody>
      </p:sp>
      <p:sp>
        <p:nvSpPr>
          <p:cNvPr id="27651" name="Sisällön paikkamerkki 2"/>
          <p:cNvSpPr>
            <a:spLocks noGrp="1"/>
          </p:cNvSpPr>
          <p:nvPr>
            <p:ph idx="1"/>
          </p:nvPr>
        </p:nvSpPr>
        <p:spPr>
          <a:xfrm>
            <a:off x="1981200" y="1071563"/>
            <a:ext cx="8229600" cy="5054600"/>
          </a:xfrm>
        </p:spPr>
        <p:txBody>
          <a:bodyPr/>
          <a:lstStyle/>
          <a:p>
            <a:r>
              <a:rPr lang="fi-FI" altLang="fi-FI" sz="2600" i="1"/>
              <a:t>S-Na 136-146 mmol/l</a:t>
            </a:r>
            <a:br>
              <a:rPr lang="fi-FI" altLang="fi-FI" sz="2600" i="1"/>
            </a:br>
            <a:r>
              <a:rPr lang="fi-FI" altLang="fi-FI" sz="2600" i="1"/>
              <a:t>dU-Na 150-220 mmol</a:t>
            </a:r>
          </a:p>
          <a:p>
            <a:r>
              <a:rPr lang="fi-FI" altLang="fi-FI" sz="2600"/>
              <a:t>Tärkeä solunulkoisen nesteen elektrolyytti</a:t>
            </a:r>
          </a:p>
          <a:p>
            <a:r>
              <a:rPr lang="fi-FI" altLang="fi-FI" sz="2600"/>
              <a:t>Na-K-pumppu ylläpitää tasapainotilaa (edellytys mm. hermo- ja lihassolujen toiminnalle)</a:t>
            </a:r>
          </a:p>
          <a:p>
            <a:r>
              <a:rPr lang="fi-FI" altLang="fi-FI" sz="2600"/>
              <a:t>Natrium sitoo vettä osmoottisesti </a:t>
            </a:r>
            <a:r>
              <a:rPr lang="fi-FI" altLang="fi-FI" sz="2600">
                <a:sym typeface="Wingdings" panose="05000000000000000000" pitchFamily="2" charset="2"/>
              </a:rPr>
              <a:t> solunulkoisen nesteen tilavuus pysyy normaalina.</a:t>
            </a:r>
          </a:p>
          <a:p>
            <a:r>
              <a:rPr lang="fi-FI" altLang="fi-FI" sz="2600" b="1">
                <a:sym typeface="Wingdings" panose="05000000000000000000" pitchFamily="2" charset="2"/>
              </a:rPr>
              <a:t>Yhteys nestetasapainon säätelyyn</a:t>
            </a:r>
            <a:r>
              <a:rPr lang="fi-FI" altLang="fi-FI" sz="2600">
                <a:sym typeface="Wingdings" panose="05000000000000000000" pitchFamily="2" charset="2"/>
              </a:rPr>
              <a:t>: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Poistuessaan natrium vie vettä  verenpaine 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Imeytyessään tuo vettä elimistöön  verenpaine</a:t>
            </a:r>
            <a:endParaRPr lang="fi-FI" altLang="fi-FI" sz="2600"/>
          </a:p>
        </p:txBody>
      </p:sp>
      <p:cxnSp>
        <p:nvCxnSpPr>
          <p:cNvPr id="5" name="Suora nuoliyhdysviiva 4"/>
          <p:cNvCxnSpPr/>
          <p:nvPr/>
        </p:nvCxnSpPr>
        <p:spPr>
          <a:xfrm rot="5400000" flipH="1" flipV="1">
            <a:off x="9025732" y="5214144"/>
            <a:ext cx="428625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nuoliyhdysviiva 6"/>
          <p:cNvCxnSpPr/>
          <p:nvPr/>
        </p:nvCxnSpPr>
        <p:spPr>
          <a:xfrm rot="5400000">
            <a:off x="8489950" y="4822825"/>
            <a:ext cx="357188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8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tsikko 1"/>
          <p:cNvSpPr>
            <a:spLocks noGrp="1"/>
          </p:cNvSpPr>
          <p:nvPr>
            <p:ph type="title"/>
          </p:nvPr>
        </p:nvSpPr>
        <p:spPr>
          <a:xfrm>
            <a:off x="1981200" y="357189"/>
            <a:ext cx="8229600" cy="1214437"/>
          </a:xfrm>
        </p:spPr>
        <p:txBody>
          <a:bodyPr>
            <a:normAutofit fontScale="90000"/>
          </a:bodyPr>
          <a:lstStyle/>
          <a:p>
            <a:r>
              <a:rPr lang="fi-FI" altLang="fi-FI" sz="3600"/>
              <a:t>Hypokalemia</a:t>
            </a:r>
            <a:r>
              <a:rPr lang="fi-FI" altLang="fi-FI" sz="2800"/>
              <a:t/>
            </a:r>
            <a:br>
              <a:rPr lang="fi-FI" altLang="fi-FI" sz="2800"/>
            </a:br>
            <a:r>
              <a:rPr lang="fi-FI" altLang="fi-FI" sz="2800" b="1"/>
              <a:t>= liian pieni veren kaliumpitoisuus</a:t>
            </a:r>
            <a:r>
              <a:rPr lang="fi-FI" altLang="fi-FI" sz="3600"/>
              <a:t/>
            </a:r>
            <a:br>
              <a:rPr lang="fi-FI" altLang="fi-FI" sz="3600"/>
            </a:br>
            <a:endParaRPr lang="fi-FI" altLang="fi-FI" sz="3600"/>
          </a:p>
        </p:txBody>
      </p:sp>
      <p:sp>
        <p:nvSpPr>
          <p:cNvPr id="36867" name="Sisällön paikkamerkki 2"/>
          <p:cNvSpPr>
            <a:spLocks noGrp="1"/>
          </p:cNvSpPr>
          <p:nvPr>
            <p:ph idx="1"/>
          </p:nvPr>
        </p:nvSpPr>
        <p:spPr>
          <a:xfrm>
            <a:off x="1981200" y="2143125"/>
            <a:ext cx="8229600" cy="3983038"/>
          </a:xfrm>
        </p:spPr>
        <p:txBody>
          <a:bodyPr/>
          <a:lstStyle/>
          <a:p>
            <a:r>
              <a:rPr lang="fi-FI" altLang="fi-FI" sz="2600"/>
              <a:t>Syynä esimerkiksi ripuli, oksentelu, diureetit</a:t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Vähäoireinen, oireita väsymys, lihasheikkous, ummetus, liiallinen juominen, tihentynyt virtsaamisen tarve, rytmihäiriöt</a:t>
            </a:r>
            <a:br>
              <a:rPr lang="fi-FI" altLang="fi-FI" sz="2600"/>
            </a:br>
            <a:endParaRPr lang="fi-FI" altLang="fi-FI" sz="2600"/>
          </a:p>
          <a:p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392396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tsikko 1"/>
          <p:cNvSpPr>
            <a:spLocks noGrp="1"/>
          </p:cNvSpPr>
          <p:nvPr>
            <p:ph type="title"/>
          </p:nvPr>
        </p:nvSpPr>
        <p:spPr>
          <a:xfrm>
            <a:off x="1952625" y="357189"/>
            <a:ext cx="8229600" cy="1214437"/>
          </a:xfrm>
        </p:spPr>
        <p:txBody>
          <a:bodyPr/>
          <a:lstStyle/>
          <a:p>
            <a:r>
              <a:rPr lang="fi-FI" altLang="fi-FI" sz="3600"/>
              <a:t>Kalsium (Ca</a:t>
            </a:r>
            <a:r>
              <a:rPr lang="fi-FI" altLang="fi-FI" sz="3600" baseline="30000"/>
              <a:t>2+</a:t>
            </a:r>
            <a:r>
              <a:rPr lang="fi-FI" altLang="fi-FI" sz="3600"/>
              <a:t> )</a:t>
            </a:r>
            <a:br>
              <a:rPr lang="fi-FI" altLang="fi-FI" sz="3600"/>
            </a:br>
            <a:endParaRPr lang="fi-FI" altLang="fi-FI" sz="3600"/>
          </a:p>
        </p:txBody>
      </p:sp>
      <p:sp>
        <p:nvSpPr>
          <p:cNvPr id="37891" name="Sisällön paikkamerkki 2"/>
          <p:cNvSpPr>
            <a:spLocks noGrp="1"/>
          </p:cNvSpPr>
          <p:nvPr>
            <p:ph idx="1"/>
          </p:nvPr>
        </p:nvSpPr>
        <p:spPr>
          <a:xfrm>
            <a:off x="1981200" y="1214439"/>
            <a:ext cx="8229600" cy="4911725"/>
          </a:xfrm>
        </p:spPr>
        <p:txBody>
          <a:bodyPr/>
          <a:lstStyle/>
          <a:p>
            <a:r>
              <a:rPr lang="fi-FI" altLang="fi-FI" sz="2600"/>
              <a:t>fS-Ca 2,20-2,65 mmol/l</a:t>
            </a:r>
          </a:p>
          <a:p>
            <a:r>
              <a:rPr lang="fi-FI" altLang="fi-FI" sz="2600"/>
              <a:t>dU-Ca 1,25-5,50 mmol</a:t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Elimistössä kalsiumia 1000 g, suurin osa luustossa, solunulkoisessa nesteessä kalsiumia n. 2,5 mmol/l.</a:t>
            </a:r>
            <a:br>
              <a:rPr lang="fi-FI" altLang="fi-FI" sz="2600"/>
            </a:br>
            <a:r>
              <a:rPr lang="fi-FI" altLang="fi-FI" sz="2600"/>
              <a:t>Plasman kalsiumista 40 % on sitoutunut proteiineihin, lähinnä albumiiniin, loput vapaina </a:t>
            </a:r>
            <a:r>
              <a:rPr lang="fi-FI" altLang="fi-FI"/>
              <a:t>Ca</a:t>
            </a:r>
            <a:r>
              <a:rPr lang="fi-FI" altLang="fi-FI" baseline="30000"/>
              <a:t>2+</a:t>
            </a:r>
            <a:r>
              <a:rPr lang="fi-FI" altLang="fi-FI"/>
              <a:t>  -ioneina.</a:t>
            </a:r>
          </a:p>
          <a:p>
            <a:r>
              <a:rPr lang="fi-FI" altLang="fi-FI" sz="2600"/>
              <a:t>Elimistön kalsiumtasapaino on hormonien (</a:t>
            </a:r>
            <a:r>
              <a:rPr lang="fi-FI" altLang="fi-FI" sz="2600" i="1"/>
              <a:t>parathormoni, kalsitoniini</a:t>
            </a:r>
            <a:r>
              <a:rPr lang="fi-FI" altLang="fi-FI" sz="2600"/>
              <a:t>) ja </a:t>
            </a:r>
            <a:r>
              <a:rPr lang="fi-FI" altLang="fi-FI" sz="2600" i="1"/>
              <a:t>D-vitamiinien</a:t>
            </a:r>
            <a:r>
              <a:rPr lang="fi-FI" altLang="fi-FI" sz="2600"/>
              <a:t> säätelemä.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600"/>
              <a:t/>
            </a:r>
            <a:br>
              <a:rPr lang="fi-FI" altLang="fi-FI" sz="2600"/>
            </a:br>
            <a:endParaRPr lang="fi-FI" altLang="fi-FI" sz="2600"/>
          </a:p>
          <a:p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286925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isällön paikkamerkki 2"/>
          <p:cNvSpPr>
            <a:spLocks noGrp="1"/>
          </p:cNvSpPr>
          <p:nvPr>
            <p:ph idx="1"/>
          </p:nvPr>
        </p:nvSpPr>
        <p:spPr>
          <a:xfrm>
            <a:off x="1981200" y="214313"/>
            <a:ext cx="8229600" cy="5911850"/>
          </a:xfrm>
        </p:spPr>
        <p:txBody>
          <a:bodyPr/>
          <a:lstStyle/>
          <a:p>
            <a:r>
              <a:rPr lang="fi-FI" altLang="fi-FI" sz="2600"/>
              <a:t>Lisäkilpirauhasen </a:t>
            </a:r>
            <a:r>
              <a:rPr lang="fi-FI" altLang="fi-FI" sz="2600" b="1"/>
              <a:t>parathormoni</a:t>
            </a:r>
            <a:r>
              <a:rPr lang="fi-FI" altLang="fi-FI" sz="2600"/>
              <a:t> </a:t>
            </a:r>
            <a:br>
              <a:rPr lang="fi-FI" altLang="fi-FI" sz="2600"/>
            </a:br>
            <a:r>
              <a:rPr lang="fi-FI" altLang="fi-FI" sz="2600">
                <a:sym typeface="Wingdings" panose="05000000000000000000" pitchFamily="2" charset="2"/>
              </a:rPr>
              <a:t> lisää kalsiumin poistumista luustosta verenkiertoon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 vähentää kalsiumin eritystä virtsaan</a:t>
            </a:r>
            <a:br>
              <a:rPr lang="fi-FI" altLang="fi-FI" sz="2600">
                <a:sym typeface="Wingdings" panose="05000000000000000000" pitchFamily="2" charset="2"/>
              </a:rPr>
            </a:br>
            <a:endParaRPr lang="fi-FI" altLang="fi-FI" sz="2600">
              <a:sym typeface="Wingdings" panose="05000000000000000000" pitchFamily="2" charset="2"/>
            </a:endParaRPr>
          </a:p>
          <a:p>
            <a:r>
              <a:rPr lang="fi-FI" altLang="fi-FI" sz="2600">
                <a:sym typeface="Wingdings" panose="05000000000000000000" pitchFamily="2" charset="2"/>
              </a:rPr>
              <a:t>Kilpirauhasen </a:t>
            </a:r>
            <a:r>
              <a:rPr lang="fi-FI" altLang="fi-FI" sz="2600" b="1">
                <a:sym typeface="Wingdings" panose="05000000000000000000" pitchFamily="2" charset="2"/>
              </a:rPr>
              <a:t>kalsitoniini</a:t>
            </a:r>
            <a:r>
              <a:rPr lang="fi-FI" altLang="fi-FI" sz="2600">
                <a:sym typeface="Wingdings" panose="05000000000000000000" pitchFamily="2" charset="2"/>
              </a:rPr>
              <a:t/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 estää luunsyöjäsolujen toimintaa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 kalsiumia ei erity verenkiertoon</a:t>
            </a:r>
            <a:br>
              <a:rPr lang="fi-FI" altLang="fi-FI" sz="2600">
                <a:sym typeface="Wingdings" panose="05000000000000000000" pitchFamily="2" charset="2"/>
              </a:rPr>
            </a:br>
            <a:endParaRPr lang="fi-FI" altLang="fi-FI" sz="2600">
              <a:sym typeface="Wingdings" panose="05000000000000000000" pitchFamily="2" charset="2"/>
            </a:endParaRPr>
          </a:p>
          <a:p>
            <a:r>
              <a:rPr lang="fi-FI" altLang="fi-FI" sz="2600" b="1">
                <a:sym typeface="Wingdings" panose="05000000000000000000" pitchFamily="2" charset="2"/>
              </a:rPr>
              <a:t>D-vitamiinin</a:t>
            </a:r>
            <a:r>
              <a:rPr lang="fi-FI" altLang="fi-FI" sz="2600">
                <a:sym typeface="Wingdings" panose="05000000000000000000" pitchFamily="2" charset="2"/>
              </a:rPr>
              <a:t> avulla ravinnosta imeytyy enemmän kalsiumia</a:t>
            </a:r>
          </a:p>
          <a:p>
            <a:r>
              <a:rPr lang="fi-FI" altLang="fi-FI" sz="2600">
                <a:sym typeface="Wingdings" panose="05000000000000000000" pitchFamily="2" charset="2"/>
              </a:rPr>
              <a:t>Suurin osa ravinnon kalsiumistä jää imeytymättä. Imeytymistä lisäävät: hapan ympäristö, proteiinipitoinen ravinto, laktoosi, fosfaatin puute </a:t>
            </a:r>
            <a:endParaRPr lang="fi-FI" altLang="fi-FI" sz="2600"/>
          </a:p>
          <a:p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379227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tsikk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1011237"/>
          </a:xfrm>
        </p:spPr>
        <p:txBody>
          <a:bodyPr/>
          <a:lstStyle/>
          <a:p>
            <a:r>
              <a:rPr lang="fi-FI" altLang="fi-FI" sz="3600"/>
              <a:t>Hypokalsemia</a:t>
            </a:r>
            <a:r>
              <a:rPr lang="fi-FI" altLang="fi-FI" sz="2800"/>
              <a:t/>
            </a:r>
            <a:br>
              <a:rPr lang="fi-FI" altLang="fi-FI" sz="2800"/>
            </a:br>
            <a:r>
              <a:rPr lang="fi-FI" altLang="fi-FI" sz="2800" b="1"/>
              <a:t>= veren alhainen kalsiumpitoisuus</a:t>
            </a:r>
            <a:endParaRPr lang="fi-FI" altLang="fi-FI" sz="3600" b="1"/>
          </a:p>
        </p:txBody>
      </p:sp>
      <p:sp>
        <p:nvSpPr>
          <p:cNvPr id="39939" name="Sisällön paikkamerkki 2"/>
          <p:cNvSpPr>
            <a:spLocks noGrp="1"/>
          </p:cNvSpPr>
          <p:nvPr>
            <p:ph idx="1"/>
          </p:nvPr>
        </p:nvSpPr>
        <p:spPr>
          <a:xfrm>
            <a:off x="1952625" y="1928814"/>
            <a:ext cx="8229600" cy="4143375"/>
          </a:xfrm>
        </p:spPr>
        <p:txBody>
          <a:bodyPr/>
          <a:lstStyle/>
          <a:p>
            <a:r>
              <a:rPr lang="fi-FI" altLang="fi-FI" sz="2600"/>
              <a:t>Oireita pistely, puutuminen ja lihaskrampit</a:t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Syynä esim. hyperventilaatio, D-vitamiinin puute, munuaisten / maksan vajaatoiminta, haimatulehdus (pankreatiitti)</a:t>
            </a:r>
          </a:p>
          <a:p>
            <a:r>
              <a:rPr lang="fi-FI" altLang="fi-FI" sz="2600"/>
              <a:t>Kalsiumin puutos aiheuttaa osteoporoosia eli luiden haurastumista</a:t>
            </a:r>
          </a:p>
        </p:txBody>
      </p:sp>
    </p:spTree>
    <p:extLst>
      <p:ext uri="{BB962C8B-B14F-4D97-AF65-F5344CB8AC3E}">
        <p14:creationId xmlns:p14="http://schemas.microsoft.com/office/powerpoint/2010/main" val="240871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Otsikk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1011237"/>
          </a:xfrm>
        </p:spPr>
        <p:txBody>
          <a:bodyPr/>
          <a:lstStyle/>
          <a:p>
            <a:r>
              <a:rPr lang="fi-FI" altLang="fi-FI" sz="3600"/>
              <a:t>Hyperkalsemia</a:t>
            </a:r>
            <a:r>
              <a:rPr lang="fi-FI" altLang="fi-FI" sz="2800"/>
              <a:t/>
            </a:r>
            <a:br>
              <a:rPr lang="fi-FI" altLang="fi-FI" sz="2800"/>
            </a:br>
            <a:r>
              <a:rPr lang="fi-FI" altLang="fi-FI" sz="2800" b="1"/>
              <a:t>= veren korkea kalsiumpitoisuus</a:t>
            </a:r>
            <a:endParaRPr lang="fi-FI" altLang="fi-FI" sz="3600" b="1"/>
          </a:p>
        </p:txBody>
      </p:sp>
      <p:sp>
        <p:nvSpPr>
          <p:cNvPr id="40963" name="Sisällön paikkamerkki 2"/>
          <p:cNvSpPr>
            <a:spLocks noGrp="1"/>
          </p:cNvSpPr>
          <p:nvPr>
            <p:ph idx="1"/>
          </p:nvPr>
        </p:nvSpPr>
        <p:spPr>
          <a:xfrm>
            <a:off x="1952625" y="1928814"/>
            <a:ext cx="8229600" cy="4143375"/>
          </a:xfrm>
        </p:spPr>
        <p:txBody>
          <a:bodyPr/>
          <a:lstStyle/>
          <a:p>
            <a:r>
              <a:rPr lang="fi-FI" altLang="fi-FI" sz="2600"/>
              <a:t>Oireita ruokahaluttomuus, pahoinvointi, ummetus, plyuria, munuaisten toiminnan vajaus, sekavuus </a:t>
            </a:r>
            <a:br>
              <a:rPr lang="fi-FI" altLang="fi-FI" sz="2600"/>
            </a:br>
            <a:r>
              <a:rPr lang="fi-FI" altLang="fi-FI" sz="2600">
                <a:sym typeface="Wingdings" panose="05000000000000000000" pitchFamily="2" charset="2"/>
              </a:rPr>
              <a:t> voi johtaa sydämen rytmihäiriöihin ja sydänpysähdykseen</a:t>
            </a:r>
            <a:r>
              <a:rPr lang="fi-FI" altLang="fi-FI" sz="2600"/>
              <a:t/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Johtuu lisäkilpirauhasen sairauksista, kilpirauhasen liikatoiminnasta, D-vitamiinin / närästyslääkkeiden yliannostuksesta.</a:t>
            </a:r>
          </a:p>
        </p:txBody>
      </p:sp>
    </p:spTree>
    <p:extLst>
      <p:ext uri="{BB962C8B-B14F-4D97-AF65-F5344CB8AC3E}">
        <p14:creationId xmlns:p14="http://schemas.microsoft.com/office/powerpoint/2010/main" val="171424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tsikko 1"/>
          <p:cNvSpPr>
            <a:spLocks noGrp="1"/>
          </p:cNvSpPr>
          <p:nvPr>
            <p:ph type="title"/>
          </p:nvPr>
        </p:nvSpPr>
        <p:spPr>
          <a:xfrm>
            <a:off x="1981200" y="214314"/>
            <a:ext cx="8229600" cy="796925"/>
          </a:xfrm>
        </p:spPr>
        <p:txBody>
          <a:bodyPr/>
          <a:lstStyle/>
          <a:p>
            <a:r>
              <a:rPr lang="fi-FI" altLang="fi-FI" sz="3600"/>
              <a:t>Magnesium (Mg</a:t>
            </a:r>
            <a:r>
              <a:rPr lang="fi-FI" altLang="fi-FI" sz="3600" baseline="30000"/>
              <a:t>2+</a:t>
            </a:r>
            <a:r>
              <a:rPr lang="fi-FI" altLang="fi-FI" sz="3600"/>
              <a:t> )</a:t>
            </a:r>
            <a:endParaRPr lang="fi-FI" altLang="fi-FI" sz="3600" b="1"/>
          </a:p>
        </p:txBody>
      </p:sp>
      <p:sp>
        <p:nvSpPr>
          <p:cNvPr id="41987" name="Sisällön paikkamerkki 2"/>
          <p:cNvSpPr>
            <a:spLocks noGrp="1"/>
          </p:cNvSpPr>
          <p:nvPr>
            <p:ph idx="1"/>
          </p:nvPr>
        </p:nvSpPr>
        <p:spPr>
          <a:xfrm>
            <a:off x="1952625" y="1143001"/>
            <a:ext cx="8229600" cy="5357813"/>
          </a:xfrm>
        </p:spPr>
        <p:txBody>
          <a:bodyPr/>
          <a:lstStyle/>
          <a:p>
            <a:r>
              <a:rPr lang="fi-FI" altLang="fi-FI" sz="2600" i="1"/>
              <a:t>S-Mg 0,70-1,00 mmol/l</a:t>
            </a:r>
          </a:p>
          <a:p>
            <a:r>
              <a:rPr lang="fi-FI" altLang="fi-FI" sz="2600" i="1"/>
              <a:t>dU-Mg 2,5-7,5 mmol</a:t>
            </a:r>
            <a:br>
              <a:rPr lang="fi-FI" altLang="fi-FI" sz="2600" i="1"/>
            </a:br>
            <a:endParaRPr lang="fi-FI" altLang="fi-FI" sz="2600"/>
          </a:p>
          <a:p>
            <a:r>
              <a:rPr lang="fi-FI" altLang="fi-FI" sz="2400"/>
              <a:t>Elimistössä magnesiumia noin 20 g, suurin osa luukudoksessa, myös solun sisäisessä nesteessä ja seerumissa</a:t>
            </a:r>
          </a:p>
          <a:p>
            <a:r>
              <a:rPr lang="fi-FI" altLang="fi-FI" sz="2400"/>
              <a:t>Ravinnosta saadaan yleensä runsaasti magnesiumia ja puutetta esiintyykin lähinnä pitkäaikaisissa suoliston toimintahäiriöissä, pitkäaikaisen diureettihoidon yhtydessä tai pitkäaikaisen alkoholinkäytön yhteydessä</a:t>
            </a:r>
          </a:p>
          <a:p>
            <a:r>
              <a:rPr lang="fi-FI" altLang="fi-FI" sz="2400"/>
              <a:t>Tiloissa joissa natriumin eritys on lisääntynyt, menetetään myös magnesiumia</a:t>
            </a:r>
          </a:p>
          <a:p>
            <a:r>
              <a:rPr lang="fi-FI" altLang="fi-FI" sz="2400"/>
              <a:t>Magnesiumia tarvitaan mm. lihassupistuksessa kalsiumionien ohella (oireet hypomagnesemiassa)</a:t>
            </a:r>
          </a:p>
          <a:p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11319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isällön paikkamerkki 2"/>
          <p:cNvSpPr>
            <a:spLocks noGrp="1"/>
          </p:cNvSpPr>
          <p:nvPr>
            <p:ph idx="1"/>
          </p:nvPr>
        </p:nvSpPr>
        <p:spPr>
          <a:xfrm>
            <a:off x="1981200" y="571500"/>
            <a:ext cx="8229600" cy="5786438"/>
          </a:xfrm>
        </p:spPr>
        <p:txBody>
          <a:bodyPr>
            <a:normAutofit lnSpcReduction="10000"/>
          </a:bodyPr>
          <a:lstStyle/>
          <a:p>
            <a:r>
              <a:rPr lang="fi-FI" altLang="fi-FI" sz="2600"/>
              <a:t>Tasapainotilanteessa elimistön natriumpitoisuus säilyy samana, vaikka ravinnon mukana saatavan natriumin määrä vaihtelee, koska ylimäärä poistetaan</a:t>
            </a:r>
            <a:br>
              <a:rPr lang="fi-FI" altLang="fi-FI" sz="2600"/>
            </a:br>
            <a:r>
              <a:rPr lang="fi-FI" altLang="fi-FI" sz="2600"/>
              <a:t> </a:t>
            </a:r>
            <a:br>
              <a:rPr lang="fi-FI" altLang="fi-FI" sz="2600"/>
            </a:br>
            <a:r>
              <a:rPr lang="fi-FI" altLang="fi-FI" sz="2600"/>
              <a:t>Virtsan Na-määrä kuvaa ravinnon Na-määrää.</a:t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Ravinnosta saatava </a:t>
            </a:r>
            <a:r>
              <a:rPr lang="fi-FI" altLang="fi-FI" sz="2600" b="1"/>
              <a:t>suola</a:t>
            </a:r>
            <a:r>
              <a:rPr lang="fi-FI" altLang="fi-FI" sz="2600"/>
              <a:t> (NaCl) lisää veren väkevyyttä </a:t>
            </a:r>
            <a:r>
              <a:rPr lang="fi-FI" altLang="fi-FI" sz="2600">
                <a:sym typeface="Wingdings" panose="05000000000000000000" pitchFamily="2" charset="2"/>
              </a:rPr>
              <a:t> nestettä siirtyy soluista plasmaan  verenpaine    .</a:t>
            </a:r>
          </a:p>
          <a:p>
            <a:r>
              <a:rPr lang="fi-FI" altLang="fi-FI" sz="2600">
                <a:sym typeface="Wingdings" panose="05000000000000000000" pitchFamily="2" charset="2"/>
              </a:rPr>
              <a:t>Verenpaineen nousu venyttää sydämen eteistä, jossa seinämän solut alkavat tuottaa</a:t>
            </a:r>
            <a:r>
              <a:rPr lang="fi-FI" altLang="fi-FI" sz="2600" b="1">
                <a:sym typeface="Wingdings" panose="05000000000000000000" pitchFamily="2" charset="2"/>
              </a:rPr>
              <a:t> </a:t>
            </a:r>
            <a:r>
              <a:rPr lang="fi-FI" altLang="fi-FI" sz="2600" b="1" i="1">
                <a:sym typeface="Wingdings" panose="05000000000000000000" pitchFamily="2" charset="2"/>
              </a:rPr>
              <a:t>eteispeptidi-hormonia</a:t>
            </a:r>
            <a:r>
              <a:rPr lang="fi-FI" altLang="fi-FI" sz="2600" b="1">
                <a:sym typeface="Wingdings" panose="05000000000000000000" pitchFamily="2" charset="2"/>
              </a:rPr>
              <a:t> </a:t>
            </a:r>
            <a:r>
              <a:rPr lang="fi-FI" altLang="fi-FI" sz="2600">
                <a:sym typeface="Wingdings" panose="05000000000000000000" pitchFamily="2" charset="2"/>
              </a:rPr>
              <a:t>(</a:t>
            </a:r>
            <a:r>
              <a:rPr lang="fi-FI" altLang="fi-FI" sz="2600" i="1">
                <a:sym typeface="Wingdings" panose="05000000000000000000" pitchFamily="2" charset="2"/>
              </a:rPr>
              <a:t>atriopeptidiä</a:t>
            </a:r>
            <a:r>
              <a:rPr lang="fi-FI" altLang="fi-FI" sz="2600">
                <a:sym typeface="Wingdings" panose="05000000000000000000" pitchFamily="2" charset="2"/>
              </a:rPr>
              <a:t>), joka laajentaa verisuonia ja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 Na:a (+ </a:t>
            </a:r>
            <a:r>
              <a:rPr lang="fi-FI" altLang="fi-FI"/>
              <a:t>H</a:t>
            </a:r>
            <a:r>
              <a:rPr lang="fi-FI" altLang="fi-FI" baseline="-25000"/>
              <a:t>2</a:t>
            </a:r>
            <a:r>
              <a:rPr lang="fi-FI" altLang="fi-FI"/>
              <a:t>O:ta)</a:t>
            </a:r>
            <a:r>
              <a:rPr lang="fi-FI" altLang="fi-FI" sz="2600">
                <a:sym typeface="Wingdings" panose="05000000000000000000" pitchFamily="2" charset="2"/>
              </a:rPr>
              <a:t> poistuu virtsaan munuaisissa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 plasman väkevyys      vettä plasmasta soluihin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 nestemäärä ja samalla verenpaine     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> </a:t>
            </a:r>
            <a:r>
              <a:rPr lang="fi-FI" altLang="fi-FI" sz="2000">
                <a:sym typeface="Wingdings" panose="05000000000000000000" pitchFamily="2" charset="2"/>
              </a:rPr>
              <a:t>(Kuva 11.7 s. 101 ”Päästä varpaisiin”)</a:t>
            </a:r>
            <a:r>
              <a:rPr lang="fi-FI" altLang="fi-FI" sz="2600">
                <a:sym typeface="Wingdings" panose="05000000000000000000" pitchFamily="2" charset="2"/>
              </a:rPr>
              <a:t/>
            </a:r>
            <a:br>
              <a:rPr lang="fi-FI" altLang="fi-FI" sz="2600">
                <a:sym typeface="Wingdings" panose="05000000000000000000" pitchFamily="2" charset="2"/>
              </a:rPr>
            </a:br>
            <a:endParaRPr lang="fi-FI" altLang="fi-FI" sz="260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fi-FI" altLang="fi-FI" sz="2600"/>
          </a:p>
        </p:txBody>
      </p:sp>
      <p:cxnSp>
        <p:nvCxnSpPr>
          <p:cNvPr id="5" name="Suora nuoliyhdysviiva 4"/>
          <p:cNvCxnSpPr/>
          <p:nvPr/>
        </p:nvCxnSpPr>
        <p:spPr>
          <a:xfrm rot="5400000" flipH="1" flipV="1">
            <a:off x="8775701" y="3678238"/>
            <a:ext cx="357187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nuoliyhdysviiva 7"/>
          <p:cNvCxnSpPr/>
          <p:nvPr/>
        </p:nvCxnSpPr>
        <p:spPr>
          <a:xfrm rot="5400000">
            <a:off x="7417595" y="6179345"/>
            <a:ext cx="358775" cy="158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rot="5400000">
            <a:off x="5130801" y="5822951"/>
            <a:ext cx="358775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63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isällön paikkamerkki 2"/>
          <p:cNvSpPr>
            <a:spLocks noGrp="1"/>
          </p:cNvSpPr>
          <p:nvPr>
            <p:ph idx="1"/>
          </p:nvPr>
        </p:nvSpPr>
        <p:spPr>
          <a:xfrm>
            <a:off x="1981200" y="571501"/>
            <a:ext cx="8229600" cy="5554663"/>
          </a:xfrm>
        </p:spPr>
        <p:txBody>
          <a:bodyPr/>
          <a:lstStyle/>
          <a:p>
            <a:r>
              <a:rPr lang="fi-FI" altLang="fi-FI" sz="2600"/>
              <a:t>Tärkein natriumtasapainon säätelijä on </a:t>
            </a:r>
            <a:r>
              <a:rPr lang="fi-FI" altLang="fi-FI" sz="2600" b="1"/>
              <a:t>reniini-angiotensiini- aldosteroni järjestelmä eli RAA</a:t>
            </a:r>
          </a:p>
          <a:p>
            <a:r>
              <a:rPr lang="fi-FI" altLang="fi-FI" sz="2600" b="1"/>
              <a:t>Elimistön kuivuminen kiihdyttää sen toimintaa</a:t>
            </a:r>
            <a:r>
              <a:rPr lang="fi-FI" altLang="fi-FI" sz="2600"/>
              <a:t>, kun munuaisten tuojasuonen seinämän painereseptorisolut aistivat verenpaineen laskun ja alkavat erittää </a:t>
            </a:r>
            <a:r>
              <a:rPr lang="fi-FI" altLang="fi-FI" sz="2600" b="1" i="1"/>
              <a:t>reniini-hormonia</a:t>
            </a:r>
            <a:r>
              <a:rPr lang="fi-FI" altLang="fi-FI" sz="2600"/>
              <a:t> verenkiertoon</a:t>
            </a:r>
            <a:br>
              <a:rPr lang="fi-FI" altLang="fi-FI" sz="2600"/>
            </a:br>
            <a:r>
              <a:rPr lang="fi-FI" altLang="fi-FI" sz="2600">
                <a:sym typeface="Wingdings" panose="05000000000000000000" pitchFamily="2" charset="2"/>
              </a:rPr>
              <a:t> maksan tuottama angiotensiini  angiotensiin I:ksi  jonka keuhkojen ACE (angiotensin convertin enzyme) muuttaa  </a:t>
            </a:r>
            <a:r>
              <a:rPr lang="fi-FI" altLang="fi-FI" sz="2600" b="1" i="1">
                <a:sym typeface="Wingdings" panose="05000000000000000000" pitchFamily="2" charset="2"/>
              </a:rPr>
              <a:t>angiotensin II:ksi </a:t>
            </a:r>
            <a:endParaRPr lang="fi-FI" altLang="fi-FI" sz="2600">
              <a:sym typeface="Wingdings" panose="05000000000000000000" pitchFamily="2" charset="2"/>
            </a:endParaRPr>
          </a:p>
          <a:p>
            <a:r>
              <a:rPr lang="fi-FI" altLang="fi-FI" sz="2600" b="1" i="1">
                <a:sym typeface="Wingdings" panose="05000000000000000000" pitchFamily="2" charset="2"/>
              </a:rPr>
              <a:t></a:t>
            </a:r>
            <a:r>
              <a:rPr lang="fi-FI" altLang="fi-FI" sz="2600">
                <a:sym typeface="Wingdings" panose="05000000000000000000" pitchFamily="2" charset="2"/>
              </a:rPr>
              <a:t> supistaa verisuonia ja lisää </a:t>
            </a:r>
            <a:r>
              <a:rPr lang="fi-FI" altLang="fi-FI" sz="2600" b="1" i="1">
                <a:sym typeface="Wingdings" panose="05000000000000000000" pitchFamily="2" charset="2"/>
              </a:rPr>
              <a:t>aldosteronin</a:t>
            </a:r>
            <a:r>
              <a:rPr lang="fi-FI" altLang="fi-FI" sz="2600">
                <a:sym typeface="Wingdings" panose="05000000000000000000" pitchFamily="2" charset="2"/>
              </a:rPr>
              <a:t> eritystä lisämunuaisten kuorikerroksesta.</a:t>
            </a:r>
          </a:p>
          <a:p>
            <a:r>
              <a:rPr lang="fi-FI" altLang="fi-FI" sz="2600" b="1" i="1">
                <a:sym typeface="Wingdings" panose="05000000000000000000" pitchFamily="2" charset="2"/>
              </a:rPr>
              <a:t> </a:t>
            </a:r>
            <a:r>
              <a:rPr lang="fi-FI" altLang="fi-FI" sz="2600">
                <a:sym typeface="Wingdings" panose="05000000000000000000" pitchFamily="2" charset="2"/>
              </a:rPr>
              <a:t>natriumin ja veden takaisinotto alkuvirtsasta lisääntyy</a:t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600">
                <a:sym typeface="Wingdings" panose="05000000000000000000" pitchFamily="2" charset="2"/>
              </a:rPr>
              <a:t/>
            </a:r>
            <a:br>
              <a:rPr lang="fi-FI" altLang="fi-FI" sz="2600">
                <a:sym typeface="Wingdings" panose="05000000000000000000" pitchFamily="2" charset="2"/>
              </a:rPr>
            </a:br>
            <a:r>
              <a:rPr lang="fi-FI" altLang="fi-FI" sz="2000">
                <a:sym typeface="Wingdings" panose="05000000000000000000" pitchFamily="2" charset="2"/>
              </a:rPr>
              <a:t>(Kuva 11.8 s. 102 ”Päästä varpaisiin”)</a:t>
            </a:r>
            <a:endParaRPr lang="fi-FI" altLang="fi-FI" sz="2600" b="1" i="1"/>
          </a:p>
        </p:txBody>
      </p:sp>
    </p:spTree>
    <p:extLst>
      <p:ext uri="{BB962C8B-B14F-4D97-AF65-F5344CB8AC3E}">
        <p14:creationId xmlns:p14="http://schemas.microsoft.com/office/powerpoint/2010/main" val="96398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isällön paikkamerkki 2"/>
          <p:cNvSpPr>
            <a:spLocks noGrp="1"/>
          </p:cNvSpPr>
          <p:nvPr>
            <p:ph idx="1"/>
          </p:nvPr>
        </p:nvSpPr>
        <p:spPr>
          <a:xfrm>
            <a:off x="1981200" y="571501"/>
            <a:ext cx="8229600" cy="5554663"/>
          </a:xfrm>
        </p:spPr>
        <p:txBody>
          <a:bodyPr/>
          <a:lstStyle/>
          <a:p>
            <a:r>
              <a:rPr lang="fi-FI" altLang="fi-FI" sz="2600" b="1"/>
              <a:t>Aldosteronin vaikutuksesta </a:t>
            </a:r>
            <a:r>
              <a:rPr lang="fi-FI" altLang="fi-FI" sz="2600"/>
              <a:t>lisäksi </a:t>
            </a:r>
            <a:r>
              <a:rPr lang="fi-FI" altLang="fi-FI" sz="2600" b="1"/>
              <a:t>kaliumia</a:t>
            </a:r>
            <a:r>
              <a:rPr lang="fi-FI" altLang="fi-FI" sz="2600"/>
              <a:t> (K+ ) ja </a:t>
            </a:r>
            <a:r>
              <a:rPr lang="fi-FI" altLang="fi-FI" sz="2600" b="1"/>
              <a:t>vety-ioneja</a:t>
            </a:r>
            <a:r>
              <a:rPr lang="fi-FI" altLang="fi-FI" sz="2600"/>
              <a:t> (H+) erittyy virtsaan. </a:t>
            </a:r>
          </a:p>
          <a:p>
            <a:r>
              <a:rPr lang="fi-FI" altLang="fi-FI" sz="2600"/>
              <a:t>Vety-ioneja poistamalla aldosteroni osallistuu myös happo-emästasapainon ylläpitoon.</a:t>
            </a:r>
          </a:p>
          <a:p>
            <a:r>
              <a:rPr lang="fi-FI" altLang="fi-FI" sz="2600"/>
              <a:t>Aldosteroni :</a:t>
            </a:r>
            <a:br>
              <a:rPr lang="fi-FI" altLang="fi-FI" sz="2600"/>
            </a:br>
            <a:r>
              <a:rPr lang="fi-FI" altLang="fi-FI" sz="2600"/>
              <a:t>suojaa elimistöä suolan ja veden puutteelta, kaliumylimäärältä (</a:t>
            </a:r>
            <a:r>
              <a:rPr lang="fi-FI" altLang="fi-FI" sz="2600">
                <a:sym typeface="Wingdings" panose="05000000000000000000" pitchFamily="2" charset="2"/>
              </a:rPr>
              <a:t> rytmihäiriöitä, sydämen pumppaustehon heikkeneminen)</a:t>
            </a:r>
            <a:r>
              <a:rPr lang="fi-FI" altLang="fi-FI" sz="2600"/>
              <a:t> </a:t>
            </a:r>
            <a:br>
              <a:rPr lang="fi-FI" altLang="fi-FI" sz="2600"/>
            </a:br>
            <a:r>
              <a:rPr lang="fi-FI" altLang="fi-FI" sz="2600"/>
              <a:t>sekä kohottaa verenpainetta.</a:t>
            </a:r>
          </a:p>
        </p:txBody>
      </p:sp>
    </p:spTree>
    <p:extLst>
      <p:ext uri="{BB962C8B-B14F-4D97-AF65-F5344CB8AC3E}">
        <p14:creationId xmlns:p14="http://schemas.microsoft.com/office/powerpoint/2010/main" val="143765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tsikk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1296987"/>
          </a:xfrm>
        </p:spPr>
        <p:txBody>
          <a:bodyPr/>
          <a:lstStyle/>
          <a:p>
            <a:r>
              <a:rPr lang="fi-FI" altLang="fi-FI" sz="3600"/>
              <a:t>Hypernatremia </a:t>
            </a:r>
            <a:br>
              <a:rPr lang="fi-FI" altLang="fi-FI" sz="3600"/>
            </a:br>
            <a:r>
              <a:rPr lang="fi-FI" altLang="fi-FI" sz="2800" b="1"/>
              <a:t>= liian suuri veren natriumpitoisuus</a:t>
            </a:r>
          </a:p>
        </p:txBody>
      </p:sp>
      <p:sp>
        <p:nvSpPr>
          <p:cNvPr id="31747" name="Sisällön paikkamerkki 2"/>
          <p:cNvSpPr>
            <a:spLocks noGrp="1"/>
          </p:cNvSpPr>
          <p:nvPr>
            <p:ph idx="1"/>
          </p:nvPr>
        </p:nvSpPr>
        <p:spPr>
          <a:xfrm>
            <a:off x="1981200" y="1785939"/>
            <a:ext cx="8229600" cy="4340225"/>
          </a:xfrm>
        </p:spPr>
        <p:txBody>
          <a:bodyPr/>
          <a:lstStyle/>
          <a:p>
            <a:r>
              <a:rPr lang="fi-FI" altLang="fi-FI" sz="2600"/>
              <a:t>Johtuu nestehukasta eli elimistön liiallisesta kuivumisesta (dehydraatio).</a:t>
            </a:r>
            <a:br>
              <a:rPr lang="fi-FI" altLang="fi-FI" sz="2600"/>
            </a:br>
            <a:r>
              <a:rPr lang="fi-FI" altLang="fi-FI" sz="2600"/>
              <a:t>Syynä : liian vähäinen juominen (vanhukset), ripuli, oksentelu, voimakas hikoilu, glukosuria, vesitystauti. Voi johtua myös liian runsaasta NaCl-liuoksen i.v.-annosta.</a:t>
            </a:r>
          </a:p>
          <a:p>
            <a:r>
              <a:rPr lang="fi-FI" altLang="fi-FI" sz="2600"/>
              <a:t>Oireita: ärtyisyys, lihasnykäykset, lihasjännitys ja lihasjäykkyys </a:t>
            </a:r>
            <a:r>
              <a:rPr lang="fi-FI" altLang="fi-FI" sz="2600">
                <a:sym typeface="Wingdings" panose="05000000000000000000" pitchFamily="2" charset="2"/>
              </a:rPr>
              <a:t> kouristelu, tajuttomuus</a:t>
            </a:r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198280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tsikk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1296987"/>
          </a:xfrm>
        </p:spPr>
        <p:txBody>
          <a:bodyPr/>
          <a:lstStyle/>
          <a:p>
            <a:r>
              <a:rPr lang="fi-FI" altLang="fi-FI" sz="3600"/>
              <a:t>Hyponatremia </a:t>
            </a:r>
            <a:br>
              <a:rPr lang="fi-FI" altLang="fi-FI" sz="3600"/>
            </a:br>
            <a:r>
              <a:rPr lang="fi-FI" altLang="fi-FI" sz="2800" b="1"/>
              <a:t>= liian pieni veren natriumpitoisuus</a:t>
            </a:r>
          </a:p>
        </p:txBody>
      </p:sp>
      <p:sp>
        <p:nvSpPr>
          <p:cNvPr id="32771" name="Sisällön paikkamerkki 2"/>
          <p:cNvSpPr>
            <a:spLocks noGrp="1"/>
          </p:cNvSpPr>
          <p:nvPr>
            <p:ph idx="1"/>
          </p:nvPr>
        </p:nvSpPr>
        <p:spPr>
          <a:xfrm>
            <a:off x="1981200" y="1785938"/>
            <a:ext cx="8229600" cy="4572000"/>
          </a:xfrm>
        </p:spPr>
        <p:txBody>
          <a:bodyPr/>
          <a:lstStyle/>
          <a:p>
            <a:r>
              <a:rPr lang="fi-FI" altLang="fi-FI" sz="2600"/>
              <a:t>Hyponatremia </a:t>
            </a:r>
            <a:r>
              <a:rPr lang="fi-FI" altLang="fi-FI" sz="2600" b="1"/>
              <a:t>viittaa</a:t>
            </a:r>
            <a:r>
              <a:rPr lang="fi-FI" altLang="fi-FI" sz="2600"/>
              <a:t> </a:t>
            </a:r>
            <a:r>
              <a:rPr lang="fi-FI" altLang="fi-FI" sz="2600" b="1"/>
              <a:t>nesteen kertymiseen </a:t>
            </a:r>
            <a:r>
              <a:rPr lang="fi-FI" altLang="fi-FI" sz="2600"/>
              <a:t>elimistöön (esim. sydäninsuffisienssi tai ödeema) </a:t>
            </a:r>
            <a:r>
              <a:rPr lang="fi-FI" altLang="fi-FI" sz="2600" b="1"/>
              <a:t>tai</a:t>
            </a:r>
            <a:r>
              <a:rPr lang="fi-FI" altLang="fi-FI" sz="2600"/>
              <a:t> </a:t>
            </a:r>
            <a:r>
              <a:rPr lang="fi-FI" altLang="fi-FI" sz="2600" b="1"/>
              <a:t>natriumin puutteeseen</a:t>
            </a:r>
            <a:r>
              <a:rPr lang="fi-FI" altLang="fi-FI" sz="2600"/>
              <a:t>. Natriumin puute voi johtua mm. ionihukasta suolistoon ripulissa, runsaasta hikoilusta ja pitkäaikaisesta diureettihoidosta.</a:t>
            </a:r>
          </a:p>
          <a:p>
            <a:r>
              <a:rPr lang="fi-FI" altLang="fi-FI" sz="2600"/>
              <a:t>Liiallinen juominen ja sairaalapotilaan liian suuri nesteytys johtaa veren laimenemiseen ja hyponatremiaan</a:t>
            </a:r>
          </a:p>
          <a:p>
            <a:r>
              <a:rPr lang="fi-FI" altLang="fi-FI" sz="2600"/>
              <a:t>Vaikeissa tapauksissa oireina voimakas väsymys, sekavuus, lihaskrampit </a:t>
            </a:r>
            <a:r>
              <a:rPr lang="fi-FI" altLang="fi-FI" sz="2600">
                <a:sym typeface="Wingdings" panose="05000000000000000000" pitchFamily="2" charset="2"/>
              </a:rPr>
              <a:t> kouristukset, rytmihäiriöt, tajuttomuus</a:t>
            </a:r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330083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tsikk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54050"/>
          </a:xfrm>
        </p:spPr>
        <p:txBody>
          <a:bodyPr/>
          <a:lstStyle/>
          <a:p>
            <a:r>
              <a:rPr lang="fi-FI" altLang="fi-FI" sz="3600"/>
              <a:t>Kloridi (Cl</a:t>
            </a:r>
            <a:r>
              <a:rPr lang="fi-FI" altLang="fi-FI" sz="3600" baseline="30000"/>
              <a:t>-</a:t>
            </a:r>
            <a:r>
              <a:rPr lang="fi-FI" altLang="fi-FI" sz="3600"/>
              <a:t> )</a:t>
            </a:r>
          </a:p>
        </p:txBody>
      </p:sp>
      <p:pic>
        <p:nvPicPr>
          <p:cNvPr id="33795" name="Picture 2" descr="C:\Documents and Settings\Omistaja\Local Settings\Temporary Internet Files\Content.IE5\2AQCEHPH\MCj0430089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6" y="2786064"/>
            <a:ext cx="2955925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kstikehys 4"/>
          <p:cNvSpPr txBox="1">
            <a:spLocks noChangeArrowheads="1"/>
          </p:cNvSpPr>
          <p:nvPr/>
        </p:nvSpPr>
        <p:spPr bwMode="auto">
          <a:xfrm>
            <a:off x="6596064" y="1357313"/>
            <a:ext cx="3000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i="1">
                <a:latin typeface="Arial" panose="020B0604020202020204" pitchFamily="34" charset="0"/>
              </a:rPr>
              <a:t>P/S-Cl 96-110 mmol/l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i="1">
                <a:latin typeface="Arial" panose="020B0604020202020204" pitchFamily="34" charset="0"/>
              </a:rPr>
              <a:t>dU-Cl 90-250 mmol</a:t>
            </a:r>
            <a:endParaRPr lang="fi-FI" altLang="fi-FI" sz="1800">
              <a:latin typeface="Arial" panose="020B0604020202020204" pitchFamily="34" charset="0"/>
            </a:endParaRPr>
          </a:p>
        </p:txBody>
      </p:sp>
      <p:sp>
        <p:nvSpPr>
          <p:cNvPr id="6" name="Tekstikehys 5"/>
          <p:cNvSpPr txBox="1"/>
          <p:nvPr/>
        </p:nvSpPr>
        <p:spPr>
          <a:xfrm>
            <a:off x="6524626" y="2357438"/>
            <a:ext cx="3643313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i-FI" sz="2400" dirty="0"/>
              <a:t> Kloridi-ioneja paljon solun ulkoisessa nesteessä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400" dirty="0"/>
              <a:t> Kloridi seuraa natriumionia kuten koira isäntäänsä: uskollisesti mutta poiketen ajoittain hieman puoleen ja toiseen.</a:t>
            </a:r>
          </a:p>
        </p:txBody>
      </p:sp>
      <p:sp>
        <p:nvSpPr>
          <p:cNvPr id="7" name="Pyöristetty kuvatekstisuorakulmio 6"/>
          <p:cNvSpPr/>
          <p:nvPr/>
        </p:nvSpPr>
        <p:spPr>
          <a:xfrm>
            <a:off x="4524375" y="1785939"/>
            <a:ext cx="1428750" cy="928687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Minä olen natriumioni</a:t>
            </a:r>
          </a:p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( Na</a:t>
            </a:r>
            <a:r>
              <a:rPr lang="fi-FI" baseline="30000" dirty="0">
                <a:solidFill>
                  <a:schemeClr val="tx1"/>
                </a:solidFill>
              </a:rPr>
              <a:t>+</a:t>
            </a:r>
            <a:r>
              <a:rPr lang="fi-FI" dirty="0">
                <a:solidFill>
                  <a:schemeClr val="tx1"/>
                </a:solidFill>
              </a:rPr>
              <a:t> )</a:t>
            </a:r>
          </a:p>
        </p:txBody>
      </p:sp>
      <p:sp>
        <p:nvSpPr>
          <p:cNvPr id="8" name="Pyöristetty kuvatekstisuorakulmio 7"/>
          <p:cNvSpPr/>
          <p:nvPr/>
        </p:nvSpPr>
        <p:spPr>
          <a:xfrm>
            <a:off x="2166938" y="3214689"/>
            <a:ext cx="1428750" cy="928687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Ja minä kloridi-ioni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( Cl</a:t>
            </a:r>
            <a:r>
              <a:rPr lang="fi-FI" baseline="30000" dirty="0">
                <a:solidFill>
                  <a:schemeClr val="tx1"/>
                </a:solidFill>
              </a:rPr>
              <a:t>-</a:t>
            </a:r>
            <a:r>
              <a:rPr lang="fi-FI" dirty="0">
                <a:solidFill>
                  <a:schemeClr val="tx1"/>
                </a:solidFill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6441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tsikk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2612"/>
          </a:xfrm>
        </p:spPr>
        <p:txBody>
          <a:bodyPr>
            <a:normAutofit fontScale="90000"/>
          </a:bodyPr>
          <a:lstStyle/>
          <a:p>
            <a:r>
              <a:rPr lang="fi-FI" altLang="fi-FI" sz="3600"/>
              <a:t>Kalium (K</a:t>
            </a:r>
            <a:r>
              <a:rPr lang="fi-FI" altLang="fi-FI" sz="3600" baseline="30000"/>
              <a:t>+</a:t>
            </a:r>
            <a:r>
              <a:rPr lang="fi-FI" altLang="fi-FI" sz="3600"/>
              <a:t>)</a:t>
            </a:r>
          </a:p>
        </p:txBody>
      </p:sp>
      <p:sp>
        <p:nvSpPr>
          <p:cNvPr id="34819" name="Sisällön paikkamerkki 2"/>
          <p:cNvSpPr>
            <a:spLocks noGrp="1"/>
          </p:cNvSpPr>
          <p:nvPr>
            <p:ph idx="1"/>
          </p:nvPr>
        </p:nvSpPr>
        <p:spPr>
          <a:xfrm>
            <a:off x="1981200" y="1357313"/>
            <a:ext cx="8229600" cy="4768850"/>
          </a:xfrm>
        </p:spPr>
        <p:txBody>
          <a:bodyPr/>
          <a:lstStyle/>
          <a:p>
            <a:r>
              <a:rPr lang="fi-FI" altLang="fi-FI" sz="2600" i="1"/>
              <a:t>S-K 3,5-5,1 mmol/l</a:t>
            </a:r>
          </a:p>
          <a:p>
            <a:r>
              <a:rPr lang="fi-FI" altLang="fi-FI" sz="2600" i="1"/>
              <a:t>dU-K 60-90 mmol</a:t>
            </a:r>
            <a:r>
              <a:rPr lang="fi-FI" altLang="fi-FI" sz="2600"/>
              <a:t/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Kaliumioneja solunulkoisessa nesteessä niukasti, mutta solunsisäisessä nesteessä on paljon kaliumia </a:t>
            </a:r>
            <a:br>
              <a:rPr lang="fi-FI" altLang="fi-FI" sz="2600"/>
            </a:br>
            <a:r>
              <a:rPr lang="fi-FI" altLang="fi-FI" sz="2600">
                <a:sym typeface="Wingdings" panose="05000000000000000000" pitchFamily="2" charset="2"/>
              </a:rPr>
              <a:t> Na-K-pumpun toiminta!</a:t>
            </a:r>
          </a:p>
          <a:p>
            <a:r>
              <a:rPr lang="fi-FI" altLang="fi-FI" sz="2600">
                <a:sym typeface="Wingdings" panose="05000000000000000000" pitchFamily="2" charset="2"/>
              </a:rPr>
              <a:t>Kaliumin eritystä säätelee aldosteroni</a:t>
            </a:r>
          </a:p>
          <a:p>
            <a:r>
              <a:rPr lang="fi-FI" altLang="fi-FI" sz="2600">
                <a:sym typeface="Wingdings" panose="05000000000000000000" pitchFamily="2" charset="2"/>
              </a:rPr>
              <a:t>Muutokset veren kaliumtasossa vaikuttavat merkittävästi sydämen toimintaan</a:t>
            </a:r>
          </a:p>
          <a:p>
            <a:r>
              <a:rPr lang="fi-FI" altLang="fi-FI" sz="2600">
                <a:sym typeface="Wingdings" panose="05000000000000000000" pitchFamily="2" charset="2"/>
              </a:rPr>
              <a:t>Kaliumia erittyy virtsaan 1-3 g/vrk</a:t>
            </a:r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236286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tsikko 1"/>
          <p:cNvSpPr>
            <a:spLocks noGrp="1"/>
          </p:cNvSpPr>
          <p:nvPr>
            <p:ph type="title"/>
          </p:nvPr>
        </p:nvSpPr>
        <p:spPr>
          <a:xfrm>
            <a:off x="1981200" y="357189"/>
            <a:ext cx="8229600" cy="1214437"/>
          </a:xfrm>
        </p:spPr>
        <p:txBody>
          <a:bodyPr>
            <a:normAutofit fontScale="90000"/>
          </a:bodyPr>
          <a:lstStyle/>
          <a:p>
            <a:r>
              <a:rPr lang="fi-FI" altLang="fi-FI" sz="3600"/>
              <a:t>Hyperkalemia</a:t>
            </a:r>
            <a:r>
              <a:rPr lang="fi-FI" altLang="fi-FI" sz="2800"/>
              <a:t/>
            </a:r>
            <a:br>
              <a:rPr lang="fi-FI" altLang="fi-FI" sz="2800"/>
            </a:br>
            <a:r>
              <a:rPr lang="fi-FI" altLang="fi-FI" sz="2800" b="1"/>
              <a:t>= liian suuri veren kaliumpitoisuus</a:t>
            </a:r>
            <a:r>
              <a:rPr lang="fi-FI" altLang="fi-FI" sz="3600"/>
              <a:t/>
            </a:r>
            <a:br>
              <a:rPr lang="fi-FI" altLang="fi-FI" sz="3600"/>
            </a:br>
            <a:endParaRPr lang="fi-FI" altLang="fi-FI" sz="3600"/>
          </a:p>
        </p:txBody>
      </p:sp>
      <p:sp>
        <p:nvSpPr>
          <p:cNvPr id="35843" name="Sisällön paikkamerkki 2"/>
          <p:cNvSpPr>
            <a:spLocks noGrp="1"/>
          </p:cNvSpPr>
          <p:nvPr>
            <p:ph idx="1"/>
          </p:nvPr>
        </p:nvSpPr>
        <p:spPr>
          <a:xfrm>
            <a:off x="1981200" y="1857375"/>
            <a:ext cx="8229600" cy="4268788"/>
          </a:xfrm>
        </p:spPr>
        <p:txBody>
          <a:bodyPr/>
          <a:lstStyle/>
          <a:p>
            <a:r>
              <a:rPr lang="fi-FI" altLang="fi-FI" sz="2600"/>
              <a:t>Esiintyy esim. anoksian (hapenpuute), suurten kudostuhojen, uremian, akuutin verenkiertovajauksen tai verensiirtokomplikaation yhteydessä ja munuaisten vajaatoiminnassa sekä aldosteronihormonivajeessa</a:t>
            </a:r>
            <a:br>
              <a:rPr lang="fi-FI" altLang="fi-FI" sz="2600"/>
            </a:br>
            <a:endParaRPr lang="fi-FI" altLang="fi-FI" sz="2600"/>
          </a:p>
          <a:p>
            <a:r>
              <a:rPr lang="fi-FI" altLang="fi-FI" sz="2600"/>
              <a:t>Oireita lihasheikkous, väsymys ja sydämen rytmihäiriöt</a:t>
            </a:r>
          </a:p>
          <a:p>
            <a:pPr>
              <a:buFont typeface="Arial" panose="020B0604020202020204" pitchFamily="34" charset="0"/>
              <a:buNone/>
            </a:pPr>
            <a:endParaRPr lang="fi-FI" altLang="fi-FI" sz="2600"/>
          </a:p>
          <a:p>
            <a:pPr>
              <a:buFont typeface="Arial" panose="020B0604020202020204" pitchFamily="34" charset="0"/>
              <a:buNone/>
            </a:pPr>
            <a:endParaRPr lang="fi-FI" altLang="fi-FI" sz="2600"/>
          </a:p>
        </p:txBody>
      </p:sp>
    </p:spTree>
    <p:extLst>
      <p:ext uri="{BB962C8B-B14F-4D97-AF65-F5344CB8AC3E}">
        <p14:creationId xmlns:p14="http://schemas.microsoft.com/office/powerpoint/2010/main" val="295742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Laajakuva</PresentationFormat>
  <Paragraphs>68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Office-teema</vt:lpstr>
      <vt:lpstr>Natrium</vt:lpstr>
      <vt:lpstr>PowerPoint-esitys</vt:lpstr>
      <vt:lpstr>PowerPoint-esitys</vt:lpstr>
      <vt:lpstr>PowerPoint-esitys</vt:lpstr>
      <vt:lpstr>Hypernatremia  = liian suuri veren natriumpitoisuus</vt:lpstr>
      <vt:lpstr>Hyponatremia  = liian pieni veren natriumpitoisuus</vt:lpstr>
      <vt:lpstr>Kloridi (Cl- )</vt:lpstr>
      <vt:lpstr>Kalium (K+)</vt:lpstr>
      <vt:lpstr>Hyperkalemia = liian suuri veren kaliumpitoisuus </vt:lpstr>
      <vt:lpstr>Hypokalemia = liian pieni veren kaliumpitoisuus </vt:lpstr>
      <vt:lpstr>Kalsium (Ca2+ ) </vt:lpstr>
      <vt:lpstr>PowerPoint-esitys</vt:lpstr>
      <vt:lpstr>Hypokalsemia = veren alhainen kalsiumpitoisuus</vt:lpstr>
      <vt:lpstr>Hyperkalsemia = veren korkea kalsiumpitoisuus</vt:lpstr>
      <vt:lpstr>Magnesium (Mg2+ )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Natrium</dc:title>
  <dc:creator>Paasonen Pietari</dc:creator>
  <cp:lastModifiedBy>Paasonen Pietari</cp:lastModifiedBy>
  <cp:revision>1</cp:revision>
  <dcterms:created xsi:type="dcterms:W3CDTF">2017-09-13T11:05:18Z</dcterms:created>
  <dcterms:modified xsi:type="dcterms:W3CDTF">2017-09-13T11:05:53Z</dcterms:modified>
</cp:coreProperties>
</file>