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7" r:id="rId2"/>
    <p:sldMasterId id="2147483719" r:id="rId3"/>
  </p:sldMasterIdLst>
  <p:handoutMasterIdLst>
    <p:handoutMasterId r:id="rId28"/>
  </p:handoutMasterIdLst>
  <p:sldIdLst>
    <p:sldId id="256" r:id="rId4"/>
    <p:sldId id="272" r:id="rId5"/>
    <p:sldId id="273" r:id="rId6"/>
    <p:sldId id="274" r:id="rId7"/>
    <p:sldId id="257" r:id="rId8"/>
    <p:sldId id="286" r:id="rId9"/>
    <p:sldId id="287" r:id="rId10"/>
    <p:sldId id="288" r:id="rId11"/>
    <p:sldId id="264" r:id="rId12"/>
    <p:sldId id="265" r:id="rId13"/>
    <p:sldId id="266" r:id="rId14"/>
    <p:sldId id="281" r:id="rId15"/>
    <p:sldId id="283" r:id="rId16"/>
    <p:sldId id="284" r:id="rId17"/>
    <p:sldId id="289" r:id="rId18"/>
    <p:sldId id="290" r:id="rId19"/>
    <p:sldId id="291" r:id="rId20"/>
    <p:sldId id="292" r:id="rId21"/>
    <p:sldId id="285" r:id="rId22"/>
    <p:sldId id="294" r:id="rId23"/>
    <p:sldId id="267" r:id="rId24"/>
    <p:sldId id="258" r:id="rId25"/>
    <p:sldId id="268" r:id="rId26"/>
    <p:sldId id="269" r:id="rId27"/>
  </p:sldIdLst>
  <p:sldSz cx="9144000" cy="6858000" type="screen4x3"/>
  <p:notesSz cx="6789738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60"/>
  </p:normalViewPr>
  <p:slideViewPr>
    <p:cSldViewPr>
      <p:cViewPr varScale="1">
        <p:scale>
          <a:sx n="110" d="100"/>
          <a:sy n="110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E1E77-302F-45EC-A037-99686ED9789A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A3299-CE49-479C-8E94-5107398ED00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645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89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17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30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80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32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82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6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1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678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78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16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691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23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680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80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227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651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82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742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094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53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611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19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141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95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32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66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5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4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50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8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29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401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4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F35A-BC92-4C24-B227-62C238C15DD4}" type="datetimeFigureOut">
              <a:rPr lang="fi-FI" smtClean="0"/>
              <a:pPr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C197-6486-4103-9AD0-9A9E5D1533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45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TVRAEHzZOXU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/>
          <p:cNvSpPr/>
          <p:nvPr/>
        </p:nvSpPr>
        <p:spPr>
          <a:xfrm>
            <a:off x="4211960" y="2522281"/>
            <a:ext cx="3523608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SÄILYTYS</a:t>
            </a:r>
            <a:endParaRPr lang="fi-FI" sz="3200" b="1" dirty="0"/>
          </a:p>
        </p:txBody>
      </p:sp>
      <p:sp>
        <p:nvSpPr>
          <p:cNvPr id="2" name="Ellipsi 1"/>
          <p:cNvSpPr/>
          <p:nvPr/>
        </p:nvSpPr>
        <p:spPr>
          <a:xfrm>
            <a:off x="1259632" y="1916832"/>
            <a:ext cx="3805737" cy="1053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ANTOTAVAT</a:t>
            </a:r>
            <a:endParaRPr lang="fi-FI" sz="3200" b="1" dirty="0"/>
          </a:p>
        </p:txBody>
      </p:sp>
      <p:sp>
        <p:nvSpPr>
          <p:cNvPr id="9" name="Ellipsi 8"/>
          <p:cNvSpPr/>
          <p:nvPr/>
        </p:nvSpPr>
        <p:spPr>
          <a:xfrm>
            <a:off x="1619672" y="3395805"/>
            <a:ext cx="4093769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HÄVITTÄMINEN</a:t>
            </a:r>
            <a:endParaRPr lang="fi-FI" sz="3200" b="1" dirty="0"/>
          </a:p>
        </p:txBody>
      </p:sp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1129613" y="620688"/>
            <a:ext cx="6858000" cy="1010493"/>
          </a:xfrm>
        </p:spPr>
        <p:txBody>
          <a:bodyPr/>
          <a:lstStyle/>
          <a:p>
            <a:r>
              <a:rPr lang="fi-FI" dirty="0" smtClean="0"/>
              <a:t>LÄÄKEHOITO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Lääkkeen säilyvyys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säilytysaineet</a:t>
            </a:r>
          </a:p>
          <a:p>
            <a:pPr lvl="1"/>
            <a:r>
              <a:rPr lang="fi-FI" sz="2800" dirty="0" smtClean="0"/>
              <a:t>pyritään parantamaan nestemäisten lääkemuotojen säilyvyyttä</a:t>
            </a:r>
          </a:p>
          <a:p>
            <a:pPr lvl="1"/>
            <a:r>
              <a:rPr lang="fi-FI" sz="2800" dirty="0" smtClean="0"/>
              <a:t>tipat, voiteet, injektionesteet, </a:t>
            </a:r>
            <a:r>
              <a:rPr lang="fi-FI" sz="2800" dirty="0" err="1" smtClean="0"/>
              <a:t>infuusiot</a:t>
            </a:r>
            <a:endParaRPr lang="fi-FI" sz="2800" dirty="0" smtClean="0"/>
          </a:p>
          <a:p>
            <a:pPr>
              <a:buNone/>
            </a:pPr>
            <a:endParaRPr lang="fi-FI" sz="3200" dirty="0" smtClean="0"/>
          </a:p>
          <a:p>
            <a:r>
              <a:rPr lang="fi-FI" sz="3200" dirty="0" smtClean="0"/>
              <a:t>voivat aiheuttaa yliherkkyysreaktioita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Lääkkeen säilyvyys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avattujen pakkausten säilytyksessä tulee noudattaa valmistajan ohjetta</a:t>
            </a:r>
          </a:p>
          <a:p>
            <a:pPr>
              <a:buNone/>
            </a:pPr>
            <a:endParaRPr lang="fi-FI" sz="3200" dirty="0" smtClean="0"/>
          </a:p>
          <a:p>
            <a:r>
              <a:rPr lang="fi-FI" sz="3200" dirty="0" smtClean="0"/>
              <a:t>avauspäivämäärä etikettiin</a:t>
            </a:r>
            <a:endParaRPr lang="fi-FI" sz="3200" dirty="0"/>
          </a:p>
          <a:p>
            <a:pPr lvl="1"/>
            <a:r>
              <a:rPr lang="fi-FI" sz="2800" dirty="0" smtClean="0"/>
              <a:t>esim. insuliinit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Lääkkeiden antotavat 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lääkkeiden antotavat  luokitellaan:</a:t>
            </a:r>
          </a:p>
          <a:p>
            <a:pPr>
              <a:buNone/>
            </a:pPr>
            <a:endParaRPr lang="fi-FI" dirty="0" smtClean="0"/>
          </a:p>
          <a:p>
            <a:pPr lvl="1"/>
            <a:r>
              <a:rPr lang="fi-FI" sz="2800" dirty="0" smtClean="0"/>
              <a:t>ruoansulatuskanavaan annettaviin eli </a:t>
            </a:r>
            <a:r>
              <a:rPr lang="fi-FI" sz="2800" b="1" dirty="0" err="1" smtClean="0"/>
              <a:t>enteraalisiin</a:t>
            </a:r>
            <a:r>
              <a:rPr lang="fi-FI" sz="2800" dirty="0" smtClean="0"/>
              <a:t> antotapoihin</a:t>
            </a:r>
          </a:p>
          <a:p>
            <a:pPr lvl="1">
              <a:buNone/>
            </a:pPr>
            <a:endParaRPr lang="fi-FI" sz="2800" dirty="0" smtClean="0"/>
          </a:p>
          <a:p>
            <a:pPr lvl="1"/>
            <a:r>
              <a:rPr lang="fi-FI" sz="2800" dirty="0" smtClean="0"/>
              <a:t>ruoansulatuskanavan ohi annettaviin eli </a:t>
            </a:r>
            <a:r>
              <a:rPr lang="fi-FI" sz="2800" b="1" dirty="0" err="1" smtClean="0"/>
              <a:t>parenteraalisiin</a:t>
            </a:r>
            <a:r>
              <a:rPr lang="fi-FI" sz="2800" dirty="0" smtClean="0"/>
              <a:t> antotapoihin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248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~AUT00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76672"/>
            <a:ext cx="8621072" cy="5544615"/>
          </a:xfrm>
        </p:spPr>
      </p:pic>
    </p:spTree>
    <p:extLst>
      <p:ext uri="{BB962C8B-B14F-4D97-AF65-F5344CB8AC3E}">
        <p14:creationId xmlns:p14="http://schemas.microsoft.com/office/powerpoint/2010/main" val="22268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54162"/>
          </a:xfrm>
        </p:spPr>
        <p:txBody>
          <a:bodyPr>
            <a:normAutofit/>
          </a:bodyPr>
          <a:lstStyle/>
          <a:p>
            <a:r>
              <a:rPr lang="fi-FI" sz="3600" dirty="0" smtClean="0"/>
              <a:t>Lääkitys ruoansulatuskanavaan eli </a:t>
            </a:r>
            <a:r>
              <a:rPr lang="fi-FI" sz="3600" b="1" dirty="0" err="1" smtClean="0"/>
              <a:t>enteraalisesti</a:t>
            </a: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2348880"/>
            <a:ext cx="7772400" cy="4050792"/>
          </a:xfrm>
        </p:spPr>
        <p:txBody>
          <a:bodyPr>
            <a:normAutofit/>
          </a:bodyPr>
          <a:lstStyle/>
          <a:p>
            <a:r>
              <a:rPr lang="fi-FI" sz="2800" dirty="0" smtClean="0"/>
              <a:t>suun kautta (</a:t>
            </a:r>
            <a:r>
              <a:rPr lang="fi-FI" sz="2800" dirty="0" err="1" smtClean="0"/>
              <a:t>p.o</a:t>
            </a:r>
            <a:r>
              <a:rPr lang="fi-FI" sz="2800" dirty="0" smtClean="0"/>
              <a:t>)</a:t>
            </a:r>
          </a:p>
          <a:p>
            <a:r>
              <a:rPr lang="fi-FI" sz="2800" dirty="0" smtClean="0"/>
              <a:t>suuonteloon (</a:t>
            </a:r>
            <a:r>
              <a:rPr lang="fi-FI" sz="2800" dirty="0" err="1" smtClean="0"/>
              <a:t>i.o</a:t>
            </a:r>
            <a:r>
              <a:rPr lang="fi-FI" sz="2800" dirty="0" smtClean="0"/>
              <a:t>)</a:t>
            </a:r>
          </a:p>
          <a:p>
            <a:r>
              <a:rPr lang="fi-FI" sz="2800" dirty="0" smtClean="0"/>
              <a:t>peräsuoleen (per </a:t>
            </a:r>
            <a:r>
              <a:rPr lang="fi-FI" sz="2800" dirty="0" err="1" smtClean="0"/>
              <a:t>rectum</a:t>
            </a:r>
            <a:r>
              <a:rPr lang="fi-FI" sz="2800" dirty="0" smtClean="0"/>
              <a:t>)</a:t>
            </a:r>
          </a:p>
          <a:p>
            <a:r>
              <a:rPr lang="fi-FI" sz="2800" dirty="0" err="1" smtClean="0"/>
              <a:t>PEG-letkun</a:t>
            </a:r>
            <a:r>
              <a:rPr lang="fi-FI" sz="2800" dirty="0" smtClean="0"/>
              <a:t> tai muun ruokintaletkun kautta mahalaukkuun tai ohutsuoleen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135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85446"/>
            <a:ext cx="7772400" cy="1004235"/>
          </a:xfrm>
        </p:spPr>
        <p:txBody>
          <a:bodyPr>
            <a:normAutofit/>
          </a:bodyPr>
          <a:lstStyle/>
          <a:p>
            <a:r>
              <a:rPr lang="fi-FI" sz="3600" dirty="0" smtClean="0"/>
              <a:t>Suun kautta (</a:t>
            </a:r>
            <a:r>
              <a:rPr lang="fi-FI" sz="3600" dirty="0" err="1" smtClean="0"/>
              <a:t>p.o</a:t>
            </a:r>
            <a:r>
              <a:rPr lang="fi-FI" sz="3600" dirty="0" smtClean="0"/>
              <a:t>)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1180780"/>
            <a:ext cx="7772400" cy="499142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fi-FI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smtClean="0"/>
              <a:t>tabletit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smtClean="0"/>
              <a:t>kapselit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err="1"/>
              <a:t>d</a:t>
            </a:r>
            <a:r>
              <a:rPr lang="fi-FI" sz="2800" dirty="0" err="1" smtClean="0"/>
              <a:t>epot</a:t>
            </a:r>
            <a:endParaRPr lang="fi-FI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err="1"/>
              <a:t>e</a:t>
            </a:r>
            <a:r>
              <a:rPr lang="fi-FI" sz="2800" dirty="0" err="1" smtClean="0"/>
              <a:t>ntero</a:t>
            </a:r>
            <a:endParaRPr lang="fi-FI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smtClean="0"/>
              <a:t>purutabletti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smtClean="0"/>
              <a:t>poretabletti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smtClean="0"/>
              <a:t>annosjauheet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smtClean="0"/>
              <a:t>oraaliliuos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sz="2800" dirty="0" smtClean="0"/>
              <a:t>tipat</a:t>
            </a:r>
            <a:endParaRPr lang="fi-FI" sz="2800" dirty="0"/>
          </a:p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63" y="1289681"/>
            <a:ext cx="1008112" cy="9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2147"/>
            <a:ext cx="1525286" cy="86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44" y="1983470"/>
            <a:ext cx="2395925" cy="130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51" y="3162328"/>
            <a:ext cx="1848408" cy="7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53" y="3676490"/>
            <a:ext cx="1008857" cy="143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16" y="4281176"/>
            <a:ext cx="1044531" cy="139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26313"/>
            <a:ext cx="1143995" cy="159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8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2723" y="190824"/>
            <a:ext cx="7772400" cy="1157142"/>
          </a:xfrm>
        </p:spPr>
        <p:txBody>
          <a:bodyPr>
            <a:normAutofit/>
          </a:bodyPr>
          <a:lstStyle/>
          <a:p>
            <a:r>
              <a:rPr lang="fi-FI" sz="3600" dirty="0" smtClean="0"/>
              <a:t>Suuonteloon </a:t>
            </a:r>
            <a:r>
              <a:rPr lang="fi-FI" sz="3600" dirty="0"/>
              <a:t>(</a:t>
            </a:r>
            <a:r>
              <a:rPr lang="fi-FI" sz="3600" dirty="0" err="1"/>
              <a:t>i.o</a:t>
            </a:r>
            <a:r>
              <a:rPr lang="fi-FI" sz="3600" dirty="0" smtClean="0"/>
              <a:t>)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imeskelytabletti</a:t>
            </a:r>
          </a:p>
          <a:p>
            <a:r>
              <a:rPr lang="fi-FI" sz="2800" dirty="0"/>
              <a:t>k</a:t>
            </a:r>
            <a:r>
              <a:rPr lang="fi-FI" sz="2800" dirty="0" smtClean="0"/>
              <a:t>ylmäkuivattu tabletti</a:t>
            </a:r>
          </a:p>
          <a:p>
            <a:r>
              <a:rPr lang="fi-FI" sz="2800" dirty="0" err="1" smtClean="0"/>
              <a:t>bukkaalitabletti</a:t>
            </a:r>
            <a:endParaRPr lang="fi-FI" sz="2800" dirty="0" smtClean="0"/>
          </a:p>
          <a:p>
            <a:r>
              <a:rPr lang="fi-FI" sz="2800" dirty="0" err="1" smtClean="0"/>
              <a:t>resoribletti</a:t>
            </a:r>
            <a:endParaRPr lang="fi-FI" sz="2800" dirty="0" smtClean="0"/>
          </a:p>
          <a:p>
            <a:r>
              <a:rPr lang="fi-FI" sz="2800" dirty="0" smtClean="0"/>
              <a:t>suuvoide/ -geeli</a:t>
            </a:r>
          </a:p>
          <a:p>
            <a:r>
              <a:rPr lang="fi-FI" sz="2800" dirty="0" smtClean="0"/>
              <a:t>suuvesi</a:t>
            </a:r>
          </a:p>
          <a:p>
            <a:r>
              <a:rPr lang="fi-FI" sz="2800" dirty="0" smtClean="0"/>
              <a:t>lääkepurukumi</a:t>
            </a:r>
          </a:p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19" y="1135863"/>
            <a:ext cx="1783914" cy="130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34" y="1349457"/>
            <a:ext cx="1916064" cy="122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42" y="2399323"/>
            <a:ext cx="2062098" cy="10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40" y="3328041"/>
            <a:ext cx="1961550" cy="11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94" y="4954896"/>
            <a:ext cx="1619821" cy="149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37" y="4002786"/>
            <a:ext cx="1679823" cy="12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Peräsuoleen </a:t>
            </a:r>
            <a:r>
              <a:rPr lang="fi-FI" sz="3600" dirty="0"/>
              <a:t>(per </a:t>
            </a:r>
            <a:r>
              <a:rPr lang="fi-FI" sz="3600" dirty="0" err="1"/>
              <a:t>rectum</a:t>
            </a:r>
            <a:r>
              <a:rPr lang="fi-FI" sz="3600" dirty="0" smtClean="0"/>
              <a:t>)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sz="2800" dirty="0" smtClean="0"/>
              <a:t>peräpuikot eli suppositoriot</a:t>
            </a:r>
          </a:p>
          <a:p>
            <a:endParaRPr lang="fi-FI" sz="2800" dirty="0"/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/>
              <a:t>peräruiske eli </a:t>
            </a:r>
            <a:r>
              <a:rPr lang="fi-FI" sz="2800" dirty="0" err="1" smtClean="0"/>
              <a:t>rektioli</a:t>
            </a:r>
            <a:endParaRPr lang="fi-FI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89230"/>
            <a:ext cx="2236055" cy="153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9186"/>
            <a:ext cx="2496319" cy="18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Lääkitys ruokintaletkuun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NML / PEG</a:t>
            </a:r>
          </a:p>
          <a:p>
            <a:r>
              <a:rPr lang="fi-FI" sz="2800" dirty="0" smtClean="0"/>
              <a:t>nestemäiset lääkkeet</a:t>
            </a:r>
          </a:p>
          <a:p>
            <a:r>
              <a:rPr lang="fi-FI" sz="2800" dirty="0" smtClean="0"/>
              <a:t>tabletit jauhettuna ja veteen sekoitettuna</a:t>
            </a:r>
            <a:endParaRPr lang="fi-FI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30" y="3861048"/>
            <a:ext cx="4731340" cy="26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3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609344"/>
          </a:xfrm>
        </p:spPr>
        <p:txBody>
          <a:bodyPr>
            <a:normAutofit/>
          </a:bodyPr>
          <a:lstStyle/>
          <a:p>
            <a:r>
              <a:rPr lang="fi-FI" sz="3600" dirty="0" smtClean="0"/>
              <a:t>Lääkitys ruoansulatuskanavan ohi eli </a:t>
            </a:r>
            <a:r>
              <a:rPr lang="fi-FI" sz="3600" b="1" dirty="0" err="1" smtClean="0"/>
              <a:t>parenteraalisesti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i-FI" dirty="0" smtClean="0"/>
          </a:p>
          <a:p>
            <a:r>
              <a:rPr lang="fi-FI" sz="2800" dirty="0" smtClean="0"/>
              <a:t>keuhkoihin </a:t>
            </a:r>
          </a:p>
          <a:p>
            <a:r>
              <a:rPr lang="fi-FI" sz="2800" dirty="0" smtClean="0"/>
              <a:t>nenään</a:t>
            </a:r>
          </a:p>
          <a:p>
            <a:r>
              <a:rPr lang="fi-FI" sz="2800" dirty="0" smtClean="0"/>
              <a:t>iholle</a:t>
            </a:r>
          </a:p>
          <a:p>
            <a:r>
              <a:rPr lang="fi-FI" sz="2800" dirty="0" smtClean="0"/>
              <a:t>silmään</a:t>
            </a:r>
          </a:p>
          <a:p>
            <a:r>
              <a:rPr lang="fi-FI" sz="2800" dirty="0" smtClean="0"/>
              <a:t>korvaan</a:t>
            </a:r>
          </a:p>
          <a:p>
            <a:r>
              <a:rPr lang="fi-FI" sz="2800" dirty="0" smtClean="0"/>
              <a:t>emättimeen</a:t>
            </a:r>
          </a:p>
          <a:p>
            <a:r>
              <a:rPr lang="fi-FI" sz="2800" dirty="0" smtClean="0"/>
              <a:t>injektiona</a:t>
            </a:r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482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Lääkkeiden toimittaminen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samoja lääkeaineita on markkinoilla eri lääketehtailta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r>
              <a:rPr lang="fi-FI" sz="2800" dirty="0" smtClean="0"/>
              <a:t>apteekki toimittaa </a:t>
            </a:r>
            <a:r>
              <a:rPr lang="fi-FI" sz="2800" b="1" dirty="0" smtClean="0"/>
              <a:t>halvimman</a:t>
            </a:r>
          </a:p>
          <a:p>
            <a:pPr lvl="1"/>
            <a:r>
              <a:rPr lang="fi-FI" sz="2400" dirty="0" err="1"/>
              <a:t>g</a:t>
            </a:r>
            <a:r>
              <a:rPr lang="fi-FI" sz="2400" dirty="0" err="1" smtClean="0"/>
              <a:t>eneerinen</a:t>
            </a:r>
            <a:r>
              <a:rPr lang="fi-FI" sz="2400" dirty="0" smtClean="0"/>
              <a:t> substituutio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18947"/>
            <a:ext cx="1985654" cy="147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49589"/>
            <a:ext cx="2081808" cy="15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Seitsemän O:n sääntö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Oikea lääke</a:t>
            </a:r>
          </a:p>
          <a:p>
            <a:r>
              <a:rPr lang="fi-FI" sz="2800" dirty="0"/>
              <a:t>Oikea annos</a:t>
            </a:r>
          </a:p>
          <a:p>
            <a:r>
              <a:rPr lang="fi-FI" sz="2800" dirty="0"/>
              <a:t>Oikea antoaika</a:t>
            </a:r>
          </a:p>
          <a:p>
            <a:r>
              <a:rPr lang="fi-FI" sz="2800" dirty="0"/>
              <a:t>Oikea antotapa</a:t>
            </a:r>
          </a:p>
          <a:p>
            <a:r>
              <a:rPr lang="fi-FI" sz="2800" dirty="0"/>
              <a:t>Oikea asiakas</a:t>
            </a:r>
          </a:p>
          <a:p>
            <a:r>
              <a:rPr lang="fi-FI" sz="2800" dirty="0"/>
              <a:t>Oikea potilaan ohjaus</a:t>
            </a:r>
          </a:p>
          <a:p>
            <a:r>
              <a:rPr lang="fi-FI" sz="2800" dirty="0"/>
              <a:t>Oikea dokumentointi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5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Lääkkeen hävittäminen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jos lääke on vanhentunut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/>
              <a:t>jos epäillään, että lääke on saastunut mikrobeilla tai liuoksen väri tai koostumus on muuttunut</a:t>
            </a:r>
          </a:p>
          <a:p>
            <a:pPr lvl="1">
              <a:buNone/>
            </a:pPr>
            <a:r>
              <a:rPr lang="fi-FI" sz="2400" b="1" dirty="0" smtClean="0"/>
              <a:t>-&gt; HÄVITÄ LÄÄKE!</a:t>
            </a:r>
          </a:p>
          <a:p>
            <a:pPr marL="0" indent="0">
              <a:buNone/>
            </a:pPr>
            <a:endParaRPr lang="fi-FI" dirty="0"/>
          </a:p>
          <a:p>
            <a:pPr lvl="1">
              <a:buNone/>
            </a:pPr>
            <a:endParaRPr lang="fi-FI" sz="3600" dirty="0" smtClean="0"/>
          </a:p>
          <a:p>
            <a:pPr lvl="1">
              <a:buNone/>
            </a:pPr>
            <a:endParaRPr lang="fi-FI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Lääkkeiden hävittäminen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lääkejäte:</a:t>
            </a:r>
            <a:endParaRPr lang="fi-FI" dirty="0" smtClean="0"/>
          </a:p>
          <a:p>
            <a:pPr lvl="1"/>
            <a:r>
              <a:rPr lang="fi-FI" sz="2800" dirty="0" smtClean="0"/>
              <a:t>käyttämättä jääneet lääkkeet</a:t>
            </a:r>
          </a:p>
          <a:p>
            <a:pPr lvl="1"/>
            <a:r>
              <a:rPr lang="fi-FI" sz="2800" dirty="0" smtClean="0"/>
              <a:t>vanhentuneet lääkkeet</a:t>
            </a:r>
          </a:p>
          <a:p>
            <a:pPr lvl="1"/>
            <a:r>
              <a:rPr lang="fi-FI" sz="2800" dirty="0"/>
              <a:t>l</a:t>
            </a:r>
            <a:r>
              <a:rPr lang="fi-FI" sz="2800" dirty="0" smtClean="0"/>
              <a:t>attialle tippuneet lääkkeet</a:t>
            </a:r>
          </a:p>
          <a:p>
            <a:pPr lvl="2"/>
            <a:r>
              <a:rPr lang="fi-FI" sz="2000" dirty="0"/>
              <a:t>k</a:t>
            </a:r>
            <a:r>
              <a:rPr lang="fi-FI" sz="2000" dirty="0" smtClean="0"/>
              <a:t>otihoito!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Lääkkeiden hävittäminen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lääkejäte on ongelmajätettä</a:t>
            </a:r>
          </a:p>
          <a:p>
            <a:pPr lvl="1"/>
            <a:r>
              <a:rPr lang="fi-FI" sz="2400" dirty="0" smtClean="0"/>
              <a:t>voi aiheuttaa vaaraa terveydelle tai ympäristölle</a:t>
            </a:r>
          </a:p>
          <a:p>
            <a:pPr lvl="1"/>
            <a:endParaRPr lang="fi-FI" sz="2400" dirty="0" smtClean="0"/>
          </a:p>
          <a:p>
            <a:r>
              <a:rPr lang="fi-FI" sz="2800" dirty="0" smtClean="0"/>
              <a:t>lääkejätteen palautus aina apteekkiin!</a:t>
            </a:r>
          </a:p>
          <a:p>
            <a:pPr>
              <a:buNone/>
            </a:pPr>
            <a:endParaRPr lang="fi-FI" sz="2800" dirty="0" smtClean="0"/>
          </a:p>
          <a:p>
            <a:r>
              <a:rPr lang="fi-FI" sz="2800" dirty="0" smtClean="0"/>
              <a:t>apteekkiin palautetaan myös kotihoidossa käytetyt neulat ja ruiskut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Lääkkeiden hävittäminen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i-FI" dirty="0" smtClean="0"/>
          </a:p>
          <a:p>
            <a:r>
              <a:rPr lang="fi-FI" sz="2800" b="1" dirty="0" smtClean="0"/>
              <a:t>lääkejätettä ei saa hävittää sekajätteen mukana eikä huuhtoa viemäriin</a:t>
            </a:r>
          </a:p>
          <a:p>
            <a:pPr lvl="1"/>
            <a:r>
              <a:rPr lang="fi-FI" sz="2400" dirty="0" smtClean="0"/>
              <a:t>voi olla vaikutusta maaperään, vesien mikrobikantoihin</a:t>
            </a:r>
          </a:p>
          <a:p>
            <a:pPr lvl="1"/>
            <a:endParaRPr lang="fi-FI" sz="2400" b="1" dirty="0" smtClean="0"/>
          </a:p>
          <a:p>
            <a:r>
              <a:rPr lang="fi-FI" sz="2800" dirty="0" smtClean="0"/>
              <a:t>palautettavien lääkkeiden lajittelu s.50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Lääkkeiden toimittaminen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sairaalat, terveyskeskukset -&gt; lääkkeet hoitavasta yksiköstä</a:t>
            </a:r>
          </a:p>
          <a:p>
            <a:r>
              <a:rPr lang="fi-FI" sz="2800" dirty="0"/>
              <a:t>h</a:t>
            </a:r>
            <a:r>
              <a:rPr lang="fi-FI" sz="2800" dirty="0" smtClean="0"/>
              <a:t>oivakodit, asumispalvelut, kotihoito -&gt; ostetaan itse, tilataan apteekista</a:t>
            </a:r>
          </a:p>
          <a:p>
            <a:r>
              <a:rPr lang="fi-FI" sz="2800" dirty="0"/>
              <a:t>a</a:t>
            </a:r>
            <a:r>
              <a:rPr lang="fi-FI" sz="2800" dirty="0" smtClean="0"/>
              <a:t>nnosjakelu</a:t>
            </a:r>
          </a:p>
          <a:p>
            <a:r>
              <a:rPr lang="fi-FI" sz="2800" dirty="0" smtClean="0">
                <a:hlinkClick r:id="rId2"/>
              </a:rPr>
              <a:t>https://www.youtube.com/watch?v=8NP64HIe-1o</a:t>
            </a:r>
          </a:p>
          <a:p>
            <a:endParaRPr lang="fi-FI" sz="2800" dirty="0" smtClean="0"/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3480643" cy="20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Lääkkeiden toimittaminen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Sairaalassa…</a:t>
            </a:r>
          </a:p>
          <a:p>
            <a:r>
              <a:rPr lang="fi-FI" sz="2800" dirty="0" smtClean="0"/>
              <a:t>farmaseutti / hoitaja tilaa lääkkeet osastolle</a:t>
            </a:r>
            <a:endParaRPr lang="fi-FI" sz="2800" dirty="0"/>
          </a:p>
          <a:p>
            <a:r>
              <a:rPr lang="fi-FI" sz="2800" dirty="0"/>
              <a:t>s</a:t>
            </a:r>
            <a:r>
              <a:rPr lang="fi-FI" sz="2800" dirty="0" smtClean="0"/>
              <a:t>airaala-apteekki toimittaa lääkkeet osastolle</a:t>
            </a:r>
            <a:endParaRPr lang="fi-FI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3456384" cy="232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Lääkkeiden varastointi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osastoilla lääkkeet varastoidaan lukollisiin tiloihin (lääkehuone)</a:t>
            </a:r>
          </a:p>
          <a:p>
            <a:pPr>
              <a:buNone/>
            </a:pPr>
            <a:endParaRPr lang="fi-FI" sz="2800" dirty="0" smtClean="0"/>
          </a:p>
          <a:p>
            <a:r>
              <a:rPr lang="fi-FI" sz="2800" dirty="0" smtClean="0"/>
              <a:t>huumausaineet vielä erikseen lukittuna (N)</a:t>
            </a:r>
          </a:p>
          <a:p>
            <a:endParaRPr lang="fi-FI" sz="2800" dirty="0" smtClean="0"/>
          </a:p>
          <a:p>
            <a:r>
              <a:rPr lang="fi-FI" sz="2800" dirty="0" smtClean="0"/>
              <a:t>elvytyslääkkeet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Lääkkeen säilytys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S</a:t>
            </a:r>
            <a:r>
              <a:rPr lang="fi-FI" sz="2800" dirty="0" smtClean="0"/>
              <a:t>äilytysohjeilla </a:t>
            </a:r>
            <a:r>
              <a:rPr lang="fi-FI" sz="2800" dirty="0"/>
              <a:t>pyritään varmistamaan, että lääkkeet ovat koko </a:t>
            </a:r>
            <a:r>
              <a:rPr lang="fi-FI" sz="2800" dirty="0" smtClean="0"/>
              <a:t>kestoaikansa:</a:t>
            </a:r>
          </a:p>
          <a:p>
            <a:r>
              <a:rPr lang="fi-FI" sz="2800" b="1" dirty="0"/>
              <a:t>t</a:t>
            </a:r>
            <a:r>
              <a:rPr lang="fi-FI" sz="2800" b="1" dirty="0" smtClean="0"/>
              <a:t>ehokkaita</a:t>
            </a:r>
            <a:endParaRPr lang="fi-FI" sz="2800" dirty="0"/>
          </a:p>
          <a:p>
            <a:r>
              <a:rPr lang="fi-FI" sz="2800" b="1" dirty="0" smtClean="0"/>
              <a:t>turvallisia</a:t>
            </a:r>
            <a:r>
              <a:rPr lang="fi-FI" sz="2800" dirty="0" smtClean="0"/>
              <a:t> </a:t>
            </a:r>
          </a:p>
          <a:p>
            <a:r>
              <a:rPr lang="fi-FI" sz="2800" b="1" dirty="0" smtClean="0"/>
              <a:t>laadultaan</a:t>
            </a:r>
            <a:r>
              <a:rPr lang="fi-FI" sz="2800" dirty="0" smtClean="0"/>
              <a:t> </a:t>
            </a:r>
            <a:r>
              <a:rPr lang="fi-FI" sz="2800" b="1" dirty="0" smtClean="0"/>
              <a:t>moitteettomia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68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Lääkkeen </a:t>
            </a:r>
            <a:r>
              <a:rPr lang="fi-FI" sz="3600" dirty="0" smtClean="0"/>
              <a:t>säilyvyys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vaikuttava </a:t>
            </a:r>
            <a:r>
              <a:rPr lang="fi-FI" sz="2800" dirty="0"/>
              <a:t>aine </a:t>
            </a:r>
            <a:r>
              <a:rPr lang="fi-FI" sz="2800" dirty="0" smtClean="0"/>
              <a:t>hajoaa vähitellen</a:t>
            </a:r>
            <a:r>
              <a:rPr lang="fi-FI" sz="2800" dirty="0"/>
              <a:t> </a:t>
            </a:r>
            <a:r>
              <a:rPr lang="fi-FI" sz="2800" dirty="0" smtClean="0"/>
              <a:t>-&gt; </a:t>
            </a:r>
            <a:r>
              <a:rPr lang="fi-FI" sz="2800" dirty="0"/>
              <a:t>lääkkeen </a:t>
            </a:r>
            <a:r>
              <a:rPr lang="fi-FI" sz="2800" b="1" dirty="0"/>
              <a:t>teho </a:t>
            </a:r>
            <a:r>
              <a:rPr lang="fi-FI" sz="2800" b="1" dirty="0" smtClean="0"/>
              <a:t>heikkenee</a:t>
            </a:r>
          </a:p>
          <a:p>
            <a:pPr lvl="1"/>
            <a:r>
              <a:rPr lang="fi-FI" sz="2400" dirty="0" smtClean="0"/>
              <a:t>syntyvät </a:t>
            </a:r>
            <a:r>
              <a:rPr lang="fi-FI" sz="2400" dirty="0"/>
              <a:t>hajoamistuotteet voivat olla jopa </a:t>
            </a:r>
            <a:r>
              <a:rPr lang="fi-FI" sz="2400" dirty="0" smtClean="0"/>
              <a:t>myrkyllisiä </a:t>
            </a:r>
          </a:p>
          <a:p>
            <a:pPr marL="457200" lvl="1" indent="0">
              <a:buNone/>
            </a:pPr>
            <a:endParaRPr lang="fi-FI" sz="2400" dirty="0" smtClean="0"/>
          </a:p>
          <a:p>
            <a:r>
              <a:rPr lang="fi-FI" sz="2800" dirty="0" smtClean="0"/>
              <a:t>tablettivalmisteen kovuus muuttuu -&gt; muutoksia </a:t>
            </a:r>
            <a:r>
              <a:rPr lang="fi-FI" sz="2800" dirty="0"/>
              <a:t>lääkeaineen </a:t>
            </a:r>
            <a:r>
              <a:rPr lang="fi-FI" sz="2800" b="1" dirty="0"/>
              <a:t>vapautumisessa</a:t>
            </a:r>
            <a:r>
              <a:rPr lang="fi-FI" sz="2800" dirty="0"/>
              <a:t> ja </a:t>
            </a:r>
            <a:r>
              <a:rPr lang="fi-FI" sz="2800" b="1" dirty="0" smtClean="0"/>
              <a:t>imeytymisessä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9767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Lääkkeen </a:t>
            </a:r>
            <a:r>
              <a:rPr lang="fi-FI" sz="3600" dirty="0" smtClean="0"/>
              <a:t>säilyvyys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lämpö, valo, kosteus -&gt; voivat </a:t>
            </a:r>
            <a:r>
              <a:rPr lang="fi-FI" sz="2800" b="1" dirty="0"/>
              <a:t>heikentää lääkkeen </a:t>
            </a:r>
            <a:r>
              <a:rPr lang="fi-FI" sz="2800" b="1" dirty="0" smtClean="0"/>
              <a:t>säilyvyyttä</a:t>
            </a:r>
          </a:p>
          <a:p>
            <a:pPr marL="0" indent="0">
              <a:buNone/>
            </a:pPr>
            <a:endParaRPr lang="fi-FI" sz="2800" b="1" dirty="0"/>
          </a:p>
          <a:p>
            <a:r>
              <a:rPr lang="fi-FI" sz="2800" dirty="0"/>
              <a:t>suurin osa lääkkeistä voidaan säilyttää </a:t>
            </a:r>
            <a:r>
              <a:rPr lang="fi-FI" sz="2800" b="1" dirty="0"/>
              <a:t>huoneenlämmössä</a:t>
            </a:r>
            <a:r>
              <a:rPr lang="fi-FI" sz="2800" dirty="0"/>
              <a:t> (+15 - +25 C)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kuiva ja valolta suojattu paikka</a:t>
            </a:r>
          </a:p>
          <a:p>
            <a:endParaRPr lang="fi-FI" b="1" dirty="0" smtClean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836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Lääkkeen säilyvyys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dirty="0" smtClean="0"/>
              <a:t>jääkaapissa</a:t>
            </a:r>
            <a:r>
              <a:rPr lang="fi-FI" sz="2800" dirty="0" smtClean="0"/>
              <a:t> (+2 - +8 C) säilytettävät lääkkeet oltava siten, ettei ne pääse jäätymään</a:t>
            </a:r>
          </a:p>
          <a:p>
            <a:endParaRPr lang="fi-FI" sz="2800" dirty="0"/>
          </a:p>
          <a:p>
            <a:r>
              <a:rPr lang="fi-FI" sz="2800" dirty="0" smtClean="0"/>
              <a:t>lääkkeet tulee säilyttää valolta suojattuna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TM02900743[[fn=Orgaaninen]]</Template>
  <TotalTime>520</TotalTime>
  <Words>410</Words>
  <Application>Microsoft Office PowerPoint</Application>
  <PresentationFormat>Näytössä katseltava diaesitys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Wingdings 2</vt:lpstr>
      <vt:lpstr>HDOfficeLightV0</vt:lpstr>
      <vt:lpstr>1_HDOfficeLightV0</vt:lpstr>
      <vt:lpstr>Office-teema</vt:lpstr>
      <vt:lpstr>LÄÄKEHOITO</vt:lpstr>
      <vt:lpstr>Lääkkeiden toimittaminen</vt:lpstr>
      <vt:lpstr>Lääkkeiden toimittaminen</vt:lpstr>
      <vt:lpstr>Lääkkeiden toimittaminen</vt:lpstr>
      <vt:lpstr>Lääkkeiden varastointi</vt:lpstr>
      <vt:lpstr>Lääkkeen säilytys</vt:lpstr>
      <vt:lpstr>Lääkkeen säilyvyys</vt:lpstr>
      <vt:lpstr>Lääkkeen säilyvyys</vt:lpstr>
      <vt:lpstr>Lääkkeen säilyvyys</vt:lpstr>
      <vt:lpstr>Lääkkeen säilyvyys</vt:lpstr>
      <vt:lpstr>Lääkkeen säilyvyys</vt:lpstr>
      <vt:lpstr>Lääkkeiden antotavat </vt:lpstr>
      <vt:lpstr>PowerPoint-esitys</vt:lpstr>
      <vt:lpstr>Lääkitys ruoansulatuskanavaan eli enteraalisesti</vt:lpstr>
      <vt:lpstr>Suun kautta (p.o)</vt:lpstr>
      <vt:lpstr>Suuonteloon (i.o)</vt:lpstr>
      <vt:lpstr>Peräsuoleen (per rectum)</vt:lpstr>
      <vt:lpstr>Lääkitys ruokintaletkuun</vt:lpstr>
      <vt:lpstr>Lääkitys ruoansulatuskanavan ohi eli parenteraalisesti</vt:lpstr>
      <vt:lpstr>Seitsemän O:n sääntö</vt:lpstr>
      <vt:lpstr>Lääkkeen hävittäminen</vt:lpstr>
      <vt:lpstr>Lääkkeiden hävittäminen</vt:lpstr>
      <vt:lpstr>Lääkkeiden hävittäminen</vt:lpstr>
      <vt:lpstr>Lääkkeiden hävittäminen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Lääkkeiden säilyvyys, varastointi</dc:title>
  <dc:creator>Tanja</dc:creator>
  <cp:lastModifiedBy>Lähteenmäki Tanja</cp:lastModifiedBy>
  <cp:revision>58</cp:revision>
  <dcterms:created xsi:type="dcterms:W3CDTF">2014-01-30T07:22:29Z</dcterms:created>
  <dcterms:modified xsi:type="dcterms:W3CDTF">2017-08-08T09:20:26Z</dcterms:modified>
</cp:coreProperties>
</file>