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9" r:id="rId2"/>
    <p:sldId id="258" r:id="rId3"/>
    <p:sldId id="262" r:id="rId4"/>
    <p:sldId id="265" r:id="rId5"/>
    <p:sldId id="266" r:id="rId6"/>
    <p:sldId id="298" r:id="rId7"/>
    <p:sldId id="299" r:id="rId8"/>
    <p:sldId id="267" r:id="rId9"/>
    <p:sldId id="302" r:id="rId10"/>
    <p:sldId id="301" r:id="rId11"/>
  </p:sldIdLst>
  <p:sldSz cx="9144000" cy="6858000" type="screen4x3"/>
  <p:notesSz cx="6789738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FC404-CED5-411F-B243-0BD2181B0E0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B15A6-43C3-499A-BE98-F0D23213C96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8003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C738A-371A-40EB-BDD4-1A178952CE7A}" type="datetimeFigureOut">
              <a:rPr lang="fi-FI" smtClean="0"/>
              <a:pPr/>
              <a:t>11.8.2016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A7186-3034-4113-9376-39AE25E80303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fi/url?sa=i&amp;rct=j&amp;q=&amp;esrc=s&amp;frm=1&amp;source=images&amp;cd=&amp;cad=rja&amp;docid=shhc6IQsT7okZM&amp;tbnid=ZRZHy1kAnnLkrM:&amp;ved=0CAUQjRw&amp;url=http://ipanajamit.blogspot.com/2010_11_01_archive.html&amp;ei=UeCmUqO8KOfw4QS354CgDw&amp;bvm=bv.57799294,d.bGE&amp;psig=AFQjCNGAUhUZ_EiSLJnFcU87RB9BucUnRQ&amp;ust=1386754186145325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://www.lexlibri.fi/wp-content/uploads/2012/11/suomenlait.pn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lexlibri.fi/wp-content/uploads/2012/11/suomenlait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m.fi/c/document_library/get_file?folderId=28707&amp;name=DLFE-4090.pdf&amp;title=Turvallinen_laakehoito_fi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la.fi/laakkee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yöristetty suorakulmio 5"/>
          <p:cNvSpPr/>
          <p:nvPr/>
        </p:nvSpPr>
        <p:spPr>
          <a:xfrm>
            <a:off x="4716016" y="1988840"/>
            <a:ext cx="3816424" cy="15121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b="1" dirty="0" smtClean="0"/>
              <a:t>LÄHIHOITAJAN VASTUU LÄÄKEHOIDOSSA</a:t>
            </a:r>
            <a:endParaRPr lang="fi-FI" sz="3200" b="1" dirty="0"/>
          </a:p>
        </p:txBody>
      </p:sp>
      <p:sp>
        <p:nvSpPr>
          <p:cNvPr id="7" name="Pyöristetty suorakulmio 6"/>
          <p:cNvSpPr/>
          <p:nvPr/>
        </p:nvSpPr>
        <p:spPr>
          <a:xfrm>
            <a:off x="1475656" y="345683"/>
            <a:ext cx="3672408" cy="15841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b="1" dirty="0" smtClean="0"/>
              <a:t>LÄÄKEHOITOA KOSKEVAT LAIT</a:t>
            </a:r>
            <a:endParaRPr lang="fi-FI" sz="3200" b="1" dirty="0"/>
          </a:p>
        </p:txBody>
      </p:sp>
      <p:pic>
        <p:nvPicPr>
          <p:cNvPr id="5" name="irc_mi" descr="http://3.bp.blogspot.com/_GnZhmG1tvjE/TOWfwBfLLGI/AAAAAAAAAiw/WmAYm7ivHMM/s1600/461648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3763342"/>
            <a:ext cx="3528392" cy="229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uva 7" descr="suomenlait">
            <a:hlinkClick r:id="rId4" tooltip="&quot;suomenlait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2564904"/>
            <a:ext cx="2157611" cy="2396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yöristetty suorakulmio 1"/>
          <p:cNvSpPr/>
          <p:nvPr/>
        </p:nvSpPr>
        <p:spPr>
          <a:xfrm>
            <a:off x="5292080" y="808637"/>
            <a:ext cx="2448272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Lääkkeiden erityiskorvattavuus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yöristetty suorakulmio 3"/>
          <p:cNvSpPr/>
          <p:nvPr/>
        </p:nvSpPr>
        <p:spPr>
          <a:xfrm>
            <a:off x="2627784" y="476672"/>
            <a:ext cx="4248472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400" b="1" dirty="0" smtClean="0"/>
              <a:t>Sosiaali- ja terveysministeriö</a:t>
            </a:r>
          </a:p>
          <a:p>
            <a:pPr algn="ctr"/>
            <a:r>
              <a:rPr lang="fi-FI" sz="2400" b="1" dirty="0" smtClean="0"/>
              <a:t>STM</a:t>
            </a:r>
            <a:endParaRPr lang="fi-FI" sz="2400" b="1" dirty="0"/>
          </a:p>
        </p:txBody>
      </p:sp>
      <p:sp>
        <p:nvSpPr>
          <p:cNvPr id="5" name="Pyöristetty suorakulmio 4"/>
          <p:cNvSpPr/>
          <p:nvPr/>
        </p:nvSpPr>
        <p:spPr>
          <a:xfrm>
            <a:off x="539552" y="1412776"/>
            <a:ext cx="3384376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Sosiaali- ja terveys-</a:t>
            </a:r>
          </a:p>
          <a:p>
            <a:pPr algn="ctr"/>
            <a:r>
              <a:rPr lang="fi-FI" dirty="0" smtClean="0"/>
              <a:t>palveluosasto</a:t>
            </a:r>
            <a:endParaRPr lang="fi-FI" dirty="0"/>
          </a:p>
        </p:txBody>
      </p:sp>
      <p:sp>
        <p:nvSpPr>
          <p:cNvPr id="6" name="Pyöristetty suorakulmio 5"/>
          <p:cNvSpPr/>
          <p:nvPr/>
        </p:nvSpPr>
        <p:spPr>
          <a:xfrm>
            <a:off x="5292080" y="1412776"/>
            <a:ext cx="3168352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Hyvinvoinnin ja terveyden edistämisen osasto</a:t>
            </a:r>
            <a:endParaRPr lang="fi-FI" dirty="0"/>
          </a:p>
        </p:txBody>
      </p:sp>
      <p:sp>
        <p:nvSpPr>
          <p:cNvPr id="7" name="Pyöristetty suorakulmio 6"/>
          <p:cNvSpPr/>
          <p:nvPr/>
        </p:nvSpPr>
        <p:spPr>
          <a:xfrm>
            <a:off x="179512" y="2564904"/>
            <a:ext cx="2232248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FIMEA</a:t>
            </a:r>
          </a:p>
          <a:p>
            <a:pPr algn="ctr"/>
            <a:r>
              <a:rPr lang="fi-FI" dirty="0" smtClean="0"/>
              <a:t>Lääkealan</a:t>
            </a:r>
          </a:p>
          <a:p>
            <a:pPr algn="ctr"/>
            <a:r>
              <a:rPr lang="fi-FI" dirty="0" smtClean="0"/>
              <a:t>turvallisuus- ja</a:t>
            </a:r>
          </a:p>
          <a:p>
            <a:pPr algn="ctr"/>
            <a:r>
              <a:rPr lang="fi-FI" dirty="0" smtClean="0"/>
              <a:t>kehittämiskeskus</a:t>
            </a:r>
            <a:endParaRPr lang="fi-FI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3059832" y="2564904"/>
            <a:ext cx="2808312" cy="129614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VALVIRA</a:t>
            </a:r>
          </a:p>
          <a:p>
            <a:pPr algn="ctr"/>
            <a:r>
              <a:rPr lang="fi-FI" dirty="0" smtClean="0"/>
              <a:t>Sosiaali- ja terveysalan</a:t>
            </a:r>
          </a:p>
          <a:p>
            <a:pPr algn="ctr"/>
            <a:r>
              <a:rPr lang="fi-FI" dirty="0" smtClean="0"/>
              <a:t>lupa- ja valvontavirasto</a:t>
            </a:r>
            <a:endParaRPr lang="fi-FI" dirty="0"/>
          </a:p>
        </p:txBody>
      </p:sp>
      <p:sp>
        <p:nvSpPr>
          <p:cNvPr id="9" name="Pyöristetty suorakulmio 8"/>
          <p:cNvSpPr/>
          <p:nvPr/>
        </p:nvSpPr>
        <p:spPr>
          <a:xfrm>
            <a:off x="7271792" y="2636912"/>
            <a:ext cx="1872208" cy="12241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THL</a:t>
            </a:r>
          </a:p>
          <a:p>
            <a:pPr algn="ctr"/>
            <a:r>
              <a:rPr lang="fi-FI" dirty="0" smtClean="0"/>
              <a:t>Terveyden ja</a:t>
            </a:r>
          </a:p>
          <a:p>
            <a:pPr algn="ctr"/>
            <a:r>
              <a:rPr lang="fi-FI" dirty="0" smtClean="0"/>
              <a:t>hyvinvoinnin</a:t>
            </a:r>
          </a:p>
          <a:p>
            <a:pPr algn="ctr"/>
            <a:r>
              <a:rPr lang="fi-FI" dirty="0" smtClean="0"/>
              <a:t>laitos</a:t>
            </a:r>
            <a:endParaRPr lang="fi-FI" dirty="0"/>
          </a:p>
        </p:txBody>
      </p:sp>
      <p:sp>
        <p:nvSpPr>
          <p:cNvPr id="10" name="Pyöristetty suorakulmio 9"/>
          <p:cNvSpPr/>
          <p:nvPr/>
        </p:nvSpPr>
        <p:spPr>
          <a:xfrm>
            <a:off x="179512" y="3933056"/>
            <a:ext cx="2088232" cy="165618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Lääketehtaat</a:t>
            </a:r>
          </a:p>
          <a:p>
            <a:pPr algn="ctr"/>
            <a:r>
              <a:rPr lang="fi-FI" dirty="0" smtClean="0"/>
              <a:t>Lääketukkukaupat</a:t>
            </a:r>
          </a:p>
          <a:p>
            <a:pPr algn="ctr"/>
            <a:r>
              <a:rPr lang="fi-FI" dirty="0" smtClean="0"/>
              <a:t>Sairaala-apteekit</a:t>
            </a:r>
          </a:p>
          <a:p>
            <a:pPr algn="ctr"/>
            <a:r>
              <a:rPr lang="fi-FI" dirty="0" smtClean="0"/>
              <a:t>Lääkekeskukset</a:t>
            </a:r>
          </a:p>
          <a:p>
            <a:pPr algn="ctr"/>
            <a:r>
              <a:rPr lang="fi-FI" dirty="0" smtClean="0"/>
              <a:t>Avohuollon apteekit</a:t>
            </a:r>
            <a:endParaRPr lang="fi-FI" dirty="0"/>
          </a:p>
        </p:txBody>
      </p:sp>
      <p:sp>
        <p:nvSpPr>
          <p:cNvPr id="11" name="Pyöristetty suorakulmio 10"/>
          <p:cNvSpPr/>
          <p:nvPr/>
        </p:nvSpPr>
        <p:spPr>
          <a:xfrm>
            <a:off x="2339752" y="4365104"/>
            <a:ext cx="2304256" cy="201622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AVI</a:t>
            </a:r>
          </a:p>
          <a:p>
            <a:pPr algn="ctr"/>
            <a:r>
              <a:rPr lang="fi-FI" dirty="0" smtClean="0"/>
              <a:t>Aluehallintovirasto</a:t>
            </a:r>
          </a:p>
          <a:p>
            <a:pPr algn="ctr"/>
            <a:endParaRPr lang="fi-FI" dirty="0"/>
          </a:p>
          <a:p>
            <a:pPr algn="ctr"/>
            <a:r>
              <a:rPr lang="fi-FI" dirty="0" smtClean="0"/>
              <a:t>Oman alueen</a:t>
            </a:r>
          </a:p>
          <a:p>
            <a:pPr algn="ctr"/>
            <a:r>
              <a:rPr lang="fi-FI" dirty="0" smtClean="0"/>
              <a:t>sosiaali- ja </a:t>
            </a:r>
          </a:p>
          <a:p>
            <a:pPr algn="ctr"/>
            <a:r>
              <a:rPr lang="fi-FI" dirty="0" smtClean="0"/>
              <a:t>terveydenhuollon</a:t>
            </a:r>
          </a:p>
          <a:p>
            <a:pPr algn="ctr"/>
            <a:r>
              <a:rPr lang="fi-FI" dirty="0" smtClean="0"/>
              <a:t>organisaatiot</a:t>
            </a:r>
            <a:endParaRPr lang="fi-FI" dirty="0"/>
          </a:p>
        </p:txBody>
      </p:sp>
      <p:sp>
        <p:nvSpPr>
          <p:cNvPr id="12" name="Pyöristetty suorakulmio 11"/>
          <p:cNvSpPr/>
          <p:nvPr/>
        </p:nvSpPr>
        <p:spPr>
          <a:xfrm>
            <a:off x="7380312" y="4077072"/>
            <a:ext cx="129614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TTL</a:t>
            </a:r>
          </a:p>
          <a:p>
            <a:pPr algn="ctr"/>
            <a:r>
              <a:rPr lang="fi-FI" dirty="0" smtClean="0"/>
              <a:t>Työterveys-laitos</a:t>
            </a:r>
            <a:endParaRPr lang="fi-FI" dirty="0"/>
          </a:p>
        </p:txBody>
      </p:sp>
      <p:sp>
        <p:nvSpPr>
          <p:cNvPr id="13" name="Pyöristetty suorakulmio 12"/>
          <p:cNvSpPr/>
          <p:nvPr/>
        </p:nvSpPr>
        <p:spPr>
          <a:xfrm>
            <a:off x="6876256" y="5157192"/>
            <a:ext cx="1008112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STUK</a:t>
            </a:r>
          </a:p>
          <a:p>
            <a:pPr algn="ctr"/>
            <a:r>
              <a:rPr lang="fi-FI" dirty="0" smtClean="0"/>
              <a:t>Säteily-turva-keskus</a:t>
            </a:r>
            <a:endParaRPr lang="fi-FI" dirty="0"/>
          </a:p>
        </p:txBody>
      </p:sp>
      <p:sp>
        <p:nvSpPr>
          <p:cNvPr id="14" name="Pyöristetty suorakulmio 13"/>
          <p:cNvSpPr/>
          <p:nvPr/>
        </p:nvSpPr>
        <p:spPr>
          <a:xfrm>
            <a:off x="4716016" y="4293096"/>
            <a:ext cx="2088232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Terveydenhuollon ammattihenkilöt</a:t>
            </a:r>
            <a:endParaRPr lang="fi-FI" dirty="0"/>
          </a:p>
        </p:txBody>
      </p:sp>
      <p:cxnSp>
        <p:nvCxnSpPr>
          <p:cNvPr id="16" name="Suora nuoliyhdysviiva 15"/>
          <p:cNvCxnSpPr/>
          <p:nvPr/>
        </p:nvCxnSpPr>
        <p:spPr>
          <a:xfrm flipH="1">
            <a:off x="2699792" y="1124744"/>
            <a:ext cx="144016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uora nuoliyhdysviiva 17"/>
          <p:cNvCxnSpPr/>
          <p:nvPr/>
        </p:nvCxnSpPr>
        <p:spPr>
          <a:xfrm>
            <a:off x="5940152" y="1124744"/>
            <a:ext cx="288032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/>
          <p:nvPr/>
        </p:nvCxnSpPr>
        <p:spPr>
          <a:xfrm>
            <a:off x="899592" y="220486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/>
          <p:nvPr/>
        </p:nvCxnSpPr>
        <p:spPr>
          <a:xfrm>
            <a:off x="467544" y="364502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uora nuoliyhdysviiva 24"/>
          <p:cNvCxnSpPr/>
          <p:nvPr/>
        </p:nvCxnSpPr>
        <p:spPr>
          <a:xfrm>
            <a:off x="3203848" y="2204864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uora nuoliyhdysviiva 26"/>
          <p:cNvCxnSpPr/>
          <p:nvPr/>
        </p:nvCxnSpPr>
        <p:spPr>
          <a:xfrm flipH="1">
            <a:off x="5436096" y="2204864"/>
            <a:ext cx="216024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uora nuoliyhdysviiva 28"/>
          <p:cNvCxnSpPr/>
          <p:nvPr/>
        </p:nvCxnSpPr>
        <p:spPr>
          <a:xfrm>
            <a:off x="8316416" y="2204864"/>
            <a:ext cx="288032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7092280" y="2204864"/>
            <a:ext cx="432048" cy="2016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uora nuoliyhdysviiva 32"/>
          <p:cNvCxnSpPr/>
          <p:nvPr/>
        </p:nvCxnSpPr>
        <p:spPr>
          <a:xfrm>
            <a:off x="6876256" y="2132856"/>
            <a:ext cx="216024" cy="32403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uora nuoliyhdysviiva 34"/>
          <p:cNvCxnSpPr/>
          <p:nvPr/>
        </p:nvCxnSpPr>
        <p:spPr>
          <a:xfrm>
            <a:off x="5148064" y="3861048"/>
            <a:ext cx="432048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uora nuoliyhdysviiva 36"/>
          <p:cNvCxnSpPr/>
          <p:nvPr/>
        </p:nvCxnSpPr>
        <p:spPr>
          <a:xfrm flipH="1">
            <a:off x="3923928" y="3789040"/>
            <a:ext cx="72008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uora nuoliyhdysviiva 38"/>
          <p:cNvCxnSpPr/>
          <p:nvPr/>
        </p:nvCxnSpPr>
        <p:spPr>
          <a:xfrm>
            <a:off x="3419872" y="501317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48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Lainsäädäntö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sosiaali- ja terveysministeriö (STM) </a:t>
            </a:r>
            <a:r>
              <a:rPr lang="fi-FI" dirty="0" smtClean="0"/>
              <a:t> lääkehoidon ylin vastuullinen viranomainen</a:t>
            </a:r>
          </a:p>
          <a:p>
            <a:pPr lvl="1"/>
            <a:r>
              <a:rPr lang="fi-FI" dirty="0" smtClean="0"/>
              <a:t>johtaa, ohjaa ja valvoo lääkehoitoa laatimalla lakeja, asetuksia ja </a:t>
            </a:r>
            <a:r>
              <a:rPr lang="fi-FI" dirty="0" smtClean="0"/>
              <a:t>ohjeita</a:t>
            </a:r>
          </a:p>
          <a:p>
            <a:pPr marL="457200" lvl="1" indent="0">
              <a:buNone/>
            </a:pPr>
            <a:endParaRPr lang="fi-FI" dirty="0" smtClean="0"/>
          </a:p>
          <a:p>
            <a:r>
              <a:rPr lang="fi-FI" sz="2800" b="1" dirty="0"/>
              <a:t>lääkelaki</a:t>
            </a:r>
            <a:r>
              <a:rPr lang="fi-FI" sz="2800" dirty="0"/>
              <a:t> (395/1987) ja </a:t>
            </a:r>
            <a:r>
              <a:rPr lang="fi-FI" sz="2800" b="1" dirty="0"/>
              <a:t>lääkeasetus</a:t>
            </a:r>
            <a:r>
              <a:rPr lang="fi-FI" sz="2800" dirty="0"/>
              <a:t> (693/1987</a:t>
            </a:r>
            <a:r>
              <a:rPr lang="fi-FI" sz="2800" dirty="0" smtClean="0"/>
              <a:t>)</a:t>
            </a:r>
            <a:endParaRPr lang="fi-FI" sz="2800" dirty="0"/>
          </a:p>
          <a:p>
            <a:r>
              <a:rPr lang="fi-FI" sz="2800" b="1" dirty="0"/>
              <a:t>huumausainelaki</a:t>
            </a:r>
            <a:r>
              <a:rPr lang="fi-FI" sz="2800" dirty="0"/>
              <a:t> (373/2008) ja </a:t>
            </a:r>
            <a:r>
              <a:rPr lang="fi-FI" sz="2800" b="1" dirty="0"/>
              <a:t>huumausaineasetus</a:t>
            </a:r>
            <a:r>
              <a:rPr lang="fi-FI" sz="2800" dirty="0"/>
              <a:t> (543/2008 ja 548/2008)</a:t>
            </a:r>
          </a:p>
          <a:p>
            <a:pPr marL="457200" lvl="1" indent="0">
              <a:buNone/>
            </a:pPr>
            <a:endParaRPr lang="fi-FI" dirty="0" smtClean="0"/>
          </a:p>
          <a:p>
            <a:pPr lvl="1">
              <a:buNone/>
            </a:pPr>
            <a:endParaRPr lang="fi-FI" dirty="0" smtClean="0"/>
          </a:p>
        </p:txBody>
      </p:sp>
      <p:pic>
        <p:nvPicPr>
          <p:cNvPr id="4" name="Kuva 3" descr="suomenlait">
            <a:hlinkClick r:id="rId2" tooltip="&quot;suomenlait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16632"/>
            <a:ext cx="1979712" cy="2052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Lääkehoidon turvallisuus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turvallinen lääkehoito</a:t>
            </a:r>
          </a:p>
          <a:p>
            <a:pPr>
              <a:buNone/>
            </a:pPr>
            <a:r>
              <a:rPr lang="fi-FI" dirty="0" smtClean="0">
                <a:hlinkClick r:id="rId2"/>
              </a:rPr>
              <a:t>http://www.stm.fi/c/document_library/get_file?folderId=28707&amp;name=DLFE-4090.pdf&amp;title=Turvallinen_laakehoito_fi.pdf</a:t>
            </a:r>
            <a:endParaRPr lang="fi-FI" dirty="0" smtClean="0"/>
          </a:p>
          <a:p>
            <a:pPr lvl="1"/>
            <a:r>
              <a:rPr lang="fi-FI" dirty="0" smtClean="0"/>
              <a:t>valtakunnallinen opas lääkehoidon toteuttamisesta sosiaali- ja terveydenhuollossa</a:t>
            </a:r>
          </a:p>
          <a:p>
            <a:pPr lvl="1"/>
            <a:r>
              <a:rPr lang="fi-FI" dirty="0" smtClean="0"/>
              <a:t>tavoitteena yhtenäistää lääkehoitoon liittyviä käytäntöjä Suomessa</a:t>
            </a:r>
          </a:p>
          <a:p>
            <a:pPr lvl="1">
              <a:buNone/>
            </a:pPr>
            <a:endParaRPr lang="fi-FI" dirty="0" smtClean="0"/>
          </a:p>
          <a:p>
            <a:pPr lvl="1"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Vastuut ja velvollisuudet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</a:t>
            </a:r>
            <a:r>
              <a:rPr lang="fi-FI" dirty="0" smtClean="0"/>
              <a:t>ääkehoidon vaativuus vaihtelee yksiköittäin</a:t>
            </a:r>
          </a:p>
          <a:p>
            <a:endParaRPr lang="fi-FI" dirty="0" smtClean="0"/>
          </a:p>
          <a:p>
            <a:r>
              <a:rPr lang="fi-FI" dirty="0" smtClean="0"/>
              <a:t>yksikkökohtainen lääkehoitosuunnitelma</a:t>
            </a:r>
          </a:p>
          <a:p>
            <a:pPr lvl="1"/>
            <a:r>
              <a:rPr lang="fi-FI" dirty="0" smtClean="0"/>
              <a:t>vastuut selvitettynä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lääkehoitoluvat antaa lääkäri</a:t>
            </a:r>
            <a:endParaRPr lang="fi-FI" dirty="0"/>
          </a:p>
        </p:txBody>
      </p:sp>
      <p:pic>
        <p:nvPicPr>
          <p:cNvPr id="4" name="Kuva 3" descr="Muu lääkehoit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149080"/>
            <a:ext cx="273630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Vastuunjako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lääkäri</a:t>
            </a:r>
            <a:r>
              <a:rPr lang="fi-FI" dirty="0" smtClean="0"/>
              <a:t> lääkkeen määrääminen, vastaa lääkehoidon kokonaisuudesta </a:t>
            </a:r>
          </a:p>
          <a:p>
            <a:r>
              <a:rPr lang="fi-FI" b="1" dirty="0" smtClean="0"/>
              <a:t>terveydenhuollon ammattihenkilöt </a:t>
            </a:r>
            <a:r>
              <a:rPr lang="fi-FI" dirty="0" smtClean="0"/>
              <a:t>vastaavat lääkehoidon toteuttamisesta </a:t>
            </a:r>
          </a:p>
          <a:p>
            <a:r>
              <a:rPr lang="fi-FI" b="1" dirty="0" smtClean="0"/>
              <a:t>lääkäri ja terveydenhuollon ammattihenkilöt </a:t>
            </a:r>
            <a:r>
              <a:rPr lang="fi-FI" dirty="0" smtClean="0"/>
              <a:t>vastaavat yhdessä lääkehoidon tarpeen arvioinnista, ohjauksesta ja lääkkeen vaikuttavuuden arvioinnissa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Lähihoitajan vastuu lääkehoidossa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lähihoitajan koulutus antaa teoreettiset mahdollisuudet:</a:t>
            </a:r>
          </a:p>
          <a:p>
            <a:pPr lvl="1"/>
            <a:r>
              <a:rPr lang="fi-FI" dirty="0" smtClean="0"/>
              <a:t>lääkkeiden asiakaskohtainen annosten jakaminen</a:t>
            </a:r>
          </a:p>
          <a:p>
            <a:pPr lvl="1"/>
            <a:r>
              <a:rPr lang="fi-FI" dirty="0" smtClean="0"/>
              <a:t>lääkkeiden antaminen luonnollista tietä (suun kautta, peräsuoleen, emättimeen, iholle, silmään, korvaan, nenään ja keuhkoihin)</a:t>
            </a:r>
          </a:p>
          <a:p>
            <a:pPr lvl="1"/>
            <a:r>
              <a:rPr lang="fi-FI" dirty="0" smtClean="0"/>
              <a:t>lääkkeiden antaminen </a:t>
            </a:r>
            <a:r>
              <a:rPr lang="fi-FI" dirty="0" err="1" smtClean="0"/>
              <a:t>s.c</a:t>
            </a:r>
            <a:r>
              <a:rPr lang="fi-FI" dirty="0" smtClean="0"/>
              <a:t> ja </a:t>
            </a:r>
            <a:r>
              <a:rPr lang="fi-FI" dirty="0" err="1" smtClean="0"/>
              <a:t>i.m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Lähihoitajan vastuu lääkehoidossa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</a:t>
            </a:r>
            <a:r>
              <a:rPr lang="fi-FI" dirty="0" smtClean="0"/>
              <a:t>saaminen varmistetaan / lisäkoulutus:</a:t>
            </a:r>
          </a:p>
          <a:p>
            <a:pPr lvl="1"/>
            <a:r>
              <a:rPr lang="fi-FI" dirty="0" smtClean="0"/>
              <a:t>lääkkeiden tilaaminen</a:t>
            </a:r>
          </a:p>
          <a:p>
            <a:pPr lvl="1"/>
            <a:r>
              <a:rPr lang="fi-FI" dirty="0"/>
              <a:t>i</a:t>
            </a:r>
            <a:r>
              <a:rPr lang="fi-FI" dirty="0" smtClean="0"/>
              <a:t>honlaisen ja lihasinjektion antaminen</a:t>
            </a:r>
          </a:p>
          <a:p>
            <a:pPr lvl="1"/>
            <a:r>
              <a:rPr lang="fi-FI" dirty="0" smtClean="0"/>
              <a:t>lääkkeettömän perusliuosta sisältävän </a:t>
            </a:r>
            <a:r>
              <a:rPr lang="fi-FI" dirty="0" err="1" smtClean="0"/>
              <a:t>infuusiopussin</a:t>
            </a:r>
            <a:r>
              <a:rPr lang="fi-FI" dirty="0" smtClean="0"/>
              <a:t> vaihtaminen</a:t>
            </a:r>
          </a:p>
          <a:p>
            <a:pPr lvl="1"/>
            <a:r>
              <a:rPr lang="fi-FI" dirty="0" smtClean="0"/>
              <a:t>hätätilanteissa nestehoidon aloittaminen, kun koulutusta saanutta henkilöä ei ole paikalla</a:t>
            </a:r>
          </a:p>
          <a:p>
            <a:pPr lvl="1"/>
            <a:r>
              <a:rPr lang="fi-FI" dirty="0" smtClean="0"/>
              <a:t>luonnollista tietä annettavan </a:t>
            </a:r>
            <a:r>
              <a:rPr lang="fi-FI" dirty="0" err="1" smtClean="0"/>
              <a:t>PKV-lääkkeiden</a:t>
            </a:r>
            <a:r>
              <a:rPr lang="fi-FI" dirty="0" smtClean="0"/>
              <a:t> antaminen, kun koulutusta saanutta henkilöä ei ole paikalla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Osaamisen ylläpitäminen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jatkuva ammattitaidon ylläpitäminen kuuluu jokaisen lähihoitajan velvollisuuksiin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määräajoin varmistetaan osaaminen</a:t>
            </a:r>
          </a:p>
          <a:p>
            <a:pPr lvl="1"/>
            <a:r>
              <a:rPr lang="fi-FI" dirty="0" smtClean="0"/>
              <a:t>tentit 2 – 5 vuoden välein, LOVE</a:t>
            </a:r>
          </a:p>
          <a:p>
            <a:pPr lvl="1">
              <a:buNone/>
            </a:pPr>
            <a:endParaRPr lang="fi-FI" dirty="0" smtClean="0"/>
          </a:p>
          <a:p>
            <a:r>
              <a:rPr lang="fi-FI" dirty="0" smtClean="0"/>
              <a:t>lääkehoitopassi opiskeluaikana</a:t>
            </a:r>
            <a:endParaRPr lang="fi-FI" dirty="0"/>
          </a:p>
        </p:txBody>
      </p:sp>
      <p:pic>
        <p:nvPicPr>
          <p:cNvPr id="4" name="Kuva 3" descr="http://www.terve.fi/sites/default/files/styles/node-page/public/media/TERVEYDEN_ABC_uusi/146916047.jpg?itok=hPh42uKP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221088"/>
            <a:ext cx="2510433" cy="21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Lääkkeiden erityiskorvattavuudet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http://www.kela.fi/laakkeet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125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273</Words>
  <Application>Microsoft Office PowerPoint</Application>
  <PresentationFormat>Näytössä katseltava diaesitys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PowerPoint-esitys</vt:lpstr>
      <vt:lpstr>Lainsäädäntö</vt:lpstr>
      <vt:lpstr>Lääkehoidon turvallisuus</vt:lpstr>
      <vt:lpstr>Vastuut ja velvollisuudet</vt:lpstr>
      <vt:lpstr>Vastuunjako</vt:lpstr>
      <vt:lpstr>Lähihoitajan vastuu lääkehoidossa</vt:lpstr>
      <vt:lpstr>Lähihoitajan vastuu lääkehoidossa</vt:lpstr>
      <vt:lpstr>Osaamisen ylläpitäminen</vt:lpstr>
      <vt:lpstr>Lääkkeiden erityiskorvattavuudet</vt:lpstr>
      <vt:lpstr>PowerPoint-esitys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Turvallinen lääkehoito</dc:title>
  <dc:creator>Tanja</dc:creator>
  <cp:lastModifiedBy>Lähteenmäki Tanja</cp:lastModifiedBy>
  <cp:revision>62</cp:revision>
  <dcterms:created xsi:type="dcterms:W3CDTF">2013-12-10T09:27:15Z</dcterms:created>
  <dcterms:modified xsi:type="dcterms:W3CDTF">2016-08-11T09:53:55Z</dcterms:modified>
</cp:coreProperties>
</file>