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047" autoAdjust="0"/>
    <p:restoredTop sz="86395"/>
  </p:normalViewPr>
  <p:slideViewPr>
    <p:cSldViewPr snapToGrid="0" snapToObjects="1">
      <p:cViewPr varScale="1">
        <p:scale>
          <a:sx n="52" d="100"/>
          <a:sy n="52" d="100"/>
        </p:scale>
        <p:origin x="162" y="348"/>
      </p:cViewPr>
      <p:guideLst/>
    </p:cSldViewPr>
  </p:slideViewPr>
  <p:outlineViewPr>
    <p:cViewPr>
      <p:scale>
        <a:sx n="33" d="100"/>
        <a:sy n="33" d="100"/>
      </p:scale>
      <p:origin x="0" y="-51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4.11.2020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4.11.2020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 dirty="0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youtube.com/watch?v=IGQmdoK_ZfY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5. Kognitiivinen toiminta on tiedonkäsittelyä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OIVALLUS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0F0673-C49C-4827-ADAA-AB22EA149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Palauta mieleen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CC2CD41-1156-4D9D-9795-6A3FBAFD10D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Mitä on kognitiivinen toiminta?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Mihin tarvitaan sisäisiä malleja?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Miten havaintokehän periaate selittää sisäisten mallien toimintaa?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Anna jokin esimerkki havaintokehän toiminnasta.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C1D4BD7-1BC7-478E-9370-80AE07BE2F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AF49F57-2C29-41B1-A22E-A76D59D81B9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0959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in paikkamerkki 14">
            <a:extLst>
              <a:ext uri="{FF2B5EF4-FFF2-40B4-BE49-F238E27FC236}">
                <a16:creationId xmlns:a16="http://schemas.microsoft.com/office/drawing/2014/main" id="{FE30A850-8E85-4D80-ABFC-4065DE443DE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730251"/>
            <a:ext cx="21031200" cy="11146209"/>
          </a:xfrm>
        </p:spPr>
        <p:txBody>
          <a:bodyPr anchor="ctr">
            <a:normAutofit/>
          </a:bodyPr>
          <a:lstStyle/>
          <a:p>
            <a:pPr algn="ctr"/>
            <a:r>
              <a:rPr lang="fi-FI" sz="7200" dirty="0"/>
              <a:t>Sulje silmäsi ja yritä olla minuutti ajattelematta mitään.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77AE1CE-9D0B-4BAC-902B-2BCE2189C4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B97F50E-69DC-472A-B821-92C8A6C4660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304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A3EA31D-D0CC-4492-8D8E-82966E95F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Oivallustehtävä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E986E12-68EB-4B86-A909-77241D0B3E8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Onnistuiko ajattelemattomuus?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Jos ei, miksi?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Mitä kognitiivisia toimintoja huomasit harjoituksen aikana?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C3A65CF-5707-44AD-BD51-F2D47554B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18D15F2-17AB-4E5E-9FCE-FB5750DBF50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6100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isällön paikkamerkki 14" descr="Kuva, joka sisältää kohteen sisä, rakennus, pöytä, henkilöt&#10;&#10;Kuvaus luotu automaattisesti">
            <a:extLst>
              <a:ext uri="{FF2B5EF4-FFF2-40B4-BE49-F238E27FC236}">
                <a16:creationId xmlns:a16="http://schemas.microsoft.com/office/drawing/2014/main" id="{68C10140-A846-48F0-9351-6FEF32EFC01F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2"/>
          <a:srcRect l="26448" r="20391"/>
          <a:stretch/>
        </p:blipFill>
        <p:spPr>
          <a:xfrm>
            <a:off x="1" y="10"/>
            <a:ext cx="10923814" cy="13715990"/>
          </a:xfrm>
          <a:noFill/>
        </p:spPr>
      </p:pic>
      <p:sp>
        <p:nvSpPr>
          <p:cNvPr id="20" name="Title 2">
            <a:extLst>
              <a:ext uri="{FF2B5EF4-FFF2-40B4-BE49-F238E27FC236}">
                <a16:creationId xmlns:a16="http://schemas.microsoft.com/office/drawing/2014/main" id="{F0B7E5B4-BECF-4498-A56F-85D83250E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1014" y="730250"/>
            <a:ext cx="11732046" cy="2183118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Lukeminen</a:t>
            </a:r>
            <a:r>
              <a:rPr lang="en-US" dirty="0"/>
              <a:t> </a:t>
            </a:r>
            <a:r>
              <a:rPr lang="en-US" dirty="0" err="1"/>
              <a:t>kognitiivisena</a:t>
            </a:r>
            <a:r>
              <a:rPr lang="en-US" dirty="0"/>
              <a:t> </a:t>
            </a:r>
            <a:r>
              <a:rPr lang="en-US" dirty="0" err="1"/>
              <a:t>toimintana</a:t>
            </a:r>
            <a:endParaRPr lang="en-US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38E3E39B-2629-420C-B73D-46C6D661F08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381015" y="3536295"/>
            <a:ext cx="11732048" cy="8691005"/>
          </a:xfrm>
        </p:spPr>
        <p:txBody>
          <a:bodyPr/>
          <a:lstStyle/>
          <a:p>
            <a:r>
              <a:rPr lang="fi-FI" sz="6000" dirty="0"/>
              <a:t>Mitä kognitiivisia toimintoja kirjan lukemiseen liittyy?</a:t>
            </a:r>
            <a:endParaRPr lang="en-US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C52F8C7-D3EC-4291-8C87-E24C6A59E1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CF3E397-D5A5-4AB5-83AA-7E069001D9A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Oivallus 1</a:t>
            </a:r>
          </a:p>
        </p:txBody>
      </p:sp>
    </p:spTree>
    <p:extLst>
      <p:ext uri="{BB962C8B-B14F-4D97-AF65-F5344CB8AC3E}">
        <p14:creationId xmlns:p14="http://schemas.microsoft.com/office/powerpoint/2010/main" val="15687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8B6703D-4678-493E-B72C-93649B9BD5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r>
              <a:rPr lang="fi-FI" dirty="0"/>
              <a:t>Katsokaa oheinen video.</a:t>
            </a:r>
          </a:p>
          <a:p>
            <a:endParaRPr lang="fi-FI" dirty="0"/>
          </a:p>
          <a:p>
            <a:r>
              <a:rPr lang="fi-FI" dirty="0">
                <a:hlinkClick r:id="rId2"/>
              </a:rPr>
              <a:t>https://www.youtube.com/watch?v=IGQmdoK_ZfY</a:t>
            </a:r>
            <a:endParaRPr lang="fi-FI" dirty="0"/>
          </a:p>
          <a:p>
            <a:endParaRPr lang="fi-FI" dirty="0"/>
          </a:p>
          <a:p>
            <a:r>
              <a:rPr lang="fi-FI" dirty="0"/>
              <a:t>Montako valkopaitaisten syöttöä sait laskettua? </a:t>
            </a:r>
          </a:p>
          <a:p>
            <a:endParaRPr lang="fi-FI" dirty="0"/>
          </a:p>
          <a:p>
            <a:r>
              <a:rPr lang="en-US" sz="1800" dirty="0" err="1"/>
              <a:t>Lähde</a:t>
            </a:r>
            <a:r>
              <a:rPr lang="en-US" sz="1800" dirty="0"/>
              <a:t>: Simons, D. J. (2010). Monkeying around with the gorillas in our midst: Familiarity with an inattentional-blindness task does not improve the detection of unexpected events. </a:t>
            </a:r>
            <a:r>
              <a:rPr lang="en-US" sz="1800" i="1" dirty="0" err="1"/>
              <a:t>i</a:t>
            </a:r>
            <a:r>
              <a:rPr lang="en-US" sz="1800" i="1" dirty="0"/>
              <a:t>-Perception</a:t>
            </a:r>
            <a:r>
              <a:rPr lang="en-US" sz="1800" dirty="0"/>
              <a:t>, 1, 3-6. (http://i-perception.perceptionweb.com/fulltext/i01/i0386.pdf). </a:t>
            </a:r>
            <a:endParaRPr lang="fi-FI" dirty="0"/>
          </a:p>
        </p:txBody>
      </p:sp>
      <p:pic>
        <p:nvPicPr>
          <p:cNvPr id="7" name="image1.jpg">
            <a:extLst>
              <a:ext uri="{FF2B5EF4-FFF2-40B4-BE49-F238E27FC236}">
                <a16:creationId xmlns:a16="http://schemas.microsoft.com/office/drawing/2014/main" id="{28510573-F4EB-4B1B-8665-7FDF92288621}"/>
              </a:ext>
            </a:extLst>
          </p:cNvPr>
          <p:cNvPicPr>
            <a:picLocks noGrp="1"/>
          </p:cNvPicPr>
          <p:nvPr>
            <p:ph type="pic" sz="quarter" idx="23"/>
          </p:nvPr>
        </p:nvPicPr>
        <p:blipFill rotWithShape="1">
          <a:blip r:embed="rId3"/>
          <a:srcRect l="27601" r="27601"/>
          <a:stretch/>
        </p:blipFill>
        <p:spPr>
          <a:prstGeom prst="rect">
            <a:avLst/>
          </a:prstGeom>
          <a:ln/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2B02606-EE7D-4382-B688-741F59300E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FAE7332-B276-42CC-976F-4F4A3C2CF25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C05ADE15-662A-408A-8B08-10C0789C7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Videotehtävä</a:t>
            </a:r>
          </a:p>
        </p:txBody>
      </p:sp>
    </p:spTree>
    <p:extLst>
      <p:ext uri="{BB962C8B-B14F-4D97-AF65-F5344CB8AC3E}">
        <p14:creationId xmlns:p14="http://schemas.microsoft.com/office/powerpoint/2010/main" val="122158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2E16FED-9A67-4E02-A895-4F67BEA37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Yhteenveto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1E657A-9BB6-4DCA-A02A-85E00C82150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Huomasitko syöttöjä laskiessasi, että lavalla vieraili gorilla? Jos et huomannut, miksi?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Huomasitko, että taustaverhojen väri vaihtui? Jos et huomannut, miksi?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Mitä videolla tutkitaan?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Miten selittäisit havaintojasi tai niiden puutetta kognitiivisten toimintojen näkökulmasta?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1EABB14-1572-4E3A-84BE-71C5853E05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BA72F22-83B1-43E2-BB4E-78A4BE6A17E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7617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n paikkamerkki 9" descr="Kuva, joka sisältää kohteen rakennus, ulko, merkki, kävely&#10;&#10;Kuvaus luotu automaattisesti">
            <a:extLst>
              <a:ext uri="{FF2B5EF4-FFF2-40B4-BE49-F238E27FC236}">
                <a16:creationId xmlns:a16="http://schemas.microsoft.com/office/drawing/2014/main" id="{26B8C109-C5C7-46E0-A96C-9852A5A53415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/>
          <a:srcRect t="8099" b="8099"/>
          <a:stretch>
            <a:fillRect/>
          </a:stretch>
        </p:blipFill>
        <p:spPr/>
      </p:pic>
      <p:sp>
        <p:nvSpPr>
          <p:cNvPr id="6" name="Otsikko 5">
            <a:extLst>
              <a:ext uri="{FF2B5EF4-FFF2-40B4-BE49-F238E27FC236}">
                <a16:creationId xmlns:a16="http://schemas.microsoft.com/office/drawing/2014/main" id="{94217608-FC41-44B9-A768-6D62F34AD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Havaitseminen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F8C54BC0-C5DB-47BC-9FB0-00BE04E341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6000" dirty="0"/>
              <a:t>Mihin huomiosi kiinnittyy tässä kuvassa?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6000" dirty="0"/>
              <a:t>Miten sisäiset mallit vaikuttavat havaintoihisi?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9E46317-99D6-44FD-8004-FE9E15B592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90F1E5-862B-47BD-9085-CCEE58AFA389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6056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4766DEE6-266A-40F8-B8DE-4DEA486EB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Havaintokehä</a:t>
            </a:r>
          </a:p>
        </p:txBody>
      </p:sp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E736B198-2D0F-4237-B9B2-15BC514870A6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7141028" y="3068092"/>
            <a:ext cx="11321143" cy="9187407"/>
          </a:xfr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6E1122B-C92A-4C60-A913-555381FDB2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BDDB79D-E413-42D9-9D35-B9572DB4462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704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33EB86-0790-47C6-B8BB-CD5176D7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Selitä havaintokehän avulla: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1856EEC-3B71-46D2-8F5B-C5FFD09B39E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Miksi yksinäiseksi itsensä tunteva lukiolainen ei mene paikkoihin, joissa hän voisi tutustua uusiin ihmisiin?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Miten ihminen valitsee hakusanat etsiessään tietynlaista sisältöä netistä? Entä mikä saa klikkaamaan tiettyä hakutulosta?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Miksi käsitys tietyn maalaisista ihmisistä ei välttämättä muutu, vaikka kävisi lomamatkalla kyseisessä maassa?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Kolme </a:t>
            </a:r>
            <a:r>
              <a:rPr lang="fi-FI" dirty="0" err="1"/>
              <a:t>kaverusta</a:t>
            </a:r>
            <a:r>
              <a:rPr lang="fi-FI" dirty="0"/>
              <a:t> lähtee jääkiekko-otteluun. Sekä heidän havaintonsa että muistikuvansa ottelusta poikkeavat toisistaan merkittävästi. Miksi?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04CB01B-34D0-4595-B8A1-BAB9547E0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DBF0A17-599D-4908-9D41-B360B54859B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Oivallus 1</a:t>
            </a:r>
          </a:p>
        </p:txBody>
      </p:sp>
    </p:spTree>
    <p:extLst>
      <p:ext uri="{BB962C8B-B14F-4D97-AF65-F5344CB8AC3E}">
        <p14:creationId xmlns:p14="http://schemas.microsoft.com/office/powerpoint/2010/main" val="403525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B052883-E50E-4246-A40D-050147333F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D2F0D0-8F4F-4C1E-BF9B-EC70314015DD}">
  <ds:schemaRefs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  <ds:schemaRef ds:uri="http://schemas.microsoft.com/office/infopath/2007/PartnerControls"/>
    <ds:schemaRef ds:uri="a8d9c6b2-3655-4504-8205-749f4c2876d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304</Words>
  <Application>Microsoft Office PowerPoint</Application>
  <PresentationFormat>Mukautettu</PresentationFormat>
  <Paragraphs>55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Office-teema</vt:lpstr>
      <vt:lpstr>5. Kognitiivinen toiminta on tiedonkäsittelyä</vt:lpstr>
      <vt:lpstr>PowerPoint-esitys</vt:lpstr>
      <vt:lpstr>Oivallustehtävä</vt:lpstr>
      <vt:lpstr>Lukeminen kognitiivisena toimintana</vt:lpstr>
      <vt:lpstr>Videotehtävä</vt:lpstr>
      <vt:lpstr>Yhteenveto</vt:lpstr>
      <vt:lpstr>Havaitseminen</vt:lpstr>
      <vt:lpstr>Havaintokehä</vt:lpstr>
      <vt:lpstr>Selitä havaintokehän avulla:</vt:lpstr>
      <vt:lpstr>Palauta mieleen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 Kognitiivinen toiminta on tiedonkäsittelyä</dc:title>
  <dc:creator>Kortelainen, Mika K</dc:creator>
  <cp:lastModifiedBy>Kortelainen, Mika K</cp:lastModifiedBy>
  <cp:revision>11</cp:revision>
  <dcterms:created xsi:type="dcterms:W3CDTF">2020-10-26T11:27:12Z</dcterms:created>
  <dcterms:modified xsi:type="dcterms:W3CDTF">2020-11-04T08:45:58Z</dcterms:modified>
</cp:coreProperties>
</file>