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9" r:id="rId3"/>
    <p:sldId id="284" r:id="rId4"/>
    <p:sldId id="309" r:id="rId5"/>
    <p:sldId id="291" r:id="rId6"/>
    <p:sldId id="310" r:id="rId7"/>
    <p:sldId id="298" r:id="rId8"/>
    <p:sldId id="293" r:id="rId9"/>
    <p:sldId id="272" r:id="rId10"/>
    <p:sldId id="299" r:id="rId11"/>
    <p:sldId id="31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ja Sipari" userId="fa277c1540477392" providerId="LiveId" clId="{D7C8C75B-9932-4EB3-B353-9CB63B29C61A}"/>
    <pc:docChg chg="undo custSel modSld">
      <pc:chgData name="Pinja Sipari" userId="fa277c1540477392" providerId="LiveId" clId="{D7C8C75B-9932-4EB3-B353-9CB63B29C61A}" dt="2018-02-01T09:54:06.848" v="196" actId="20577"/>
      <pc:docMkLst>
        <pc:docMk/>
      </pc:docMkLst>
      <pc:sldChg chg="modSp">
        <pc:chgData name="Pinja Sipari" userId="fa277c1540477392" providerId="LiveId" clId="{D7C8C75B-9932-4EB3-B353-9CB63B29C61A}" dt="2018-02-01T09:49:10.954" v="94" actId="1076"/>
        <pc:sldMkLst>
          <pc:docMk/>
          <pc:sldMk cId="4234340195" sldId="256"/>
        </pc:sldMkLst>
        <pc:spChg chg="mod">
          <ac:chgData name="Pinja Sipari" userId="fa277c1540477392" providerId="LiveId" clId="{D7C8C75B-9932-4EB3-B353-9CB63B29C61A}" dt="2018-02-01T09:49:10.954" v="94" actId="1076"/>
          <ac:spMkLst>
            <pc:docMk/>
            <pc:sldMk cId="4234340195" sldId="256"/>
            <ac:spMk id="3" creationId="{00000000-0000-0000-0000-000000000000}"/>
          </ac:spMkLst>
        </pc:spChg>
        <pc:picChg chg="mod">
          <ac:chgData name="Pinja Sipari" userId="fa277c1540477392" providerId="LiveId" clId="{D7C8C75B-9932-4EB3-B353-9CB63B29C61A}" dt="2018-02-01T09:47:58.620" v="89" actId="1076"/>
          <ac:picMkLst>
            <pc:docMk/>
            <pc:sldMk cId="4234340195" sldId="256"/>
            <ac:picMk id="5" creationId="{1F586132-6C75-4669-8027-6B3BA22AC40E}"/>
          </ac:picMkLst>
        </pc:picChg>
      </pc:sldChg>
      <pc:sldChg chg="modSp">
        <pc:chgData name="Pinja Sipari" userId="fa277c1540477392" providerId="LiveId" clId="{D7C8C75B-9932-4EB3-B353-9CB63B29C61A}" dt="2018-02-01T09:54:06.848" v="196" actId="20577"/>
        <pc:sldMkLst>
          <pc:docMk/>
          <pc:sldMk cId="300329347" sldId="272"/>
        </pc:sldMkLst>
        <pc:spChg chg="mod">
          <ac:chgData name="Pinja Sipari" userId="fa277c1540477392" providerId="LiveId" clId="{D7C8C75B-9932-4EB3-B353-9CB63B29C61A}" dt="2018-02-01T09:54:06.848" v="196" actId="20577"/>
          <ac:spMkLst>
            <pc:docMk/>
            <pc:sldMk cId="300329347" sldId="272"/>
            <ac:spMk id="3" creationId="{199BEEDA-9F07-4EDF-B42E-8F06F947F137}"/>
          </ac:spMkLst>
        </pc:spChg>
      </pc:sldChg>
      <pc:sldChg chg="modSp">
        <pc:chgData name="Pinja Sipari" userId="fa277c1540477392" providerId="LiveId" clId="{D7C8C75B-9932-4EB3-B353-9CB63B29C61A}" dt="2018-02-01T09:51:30.861" v="98" actId="1076"/>
        <pc:sldMkLst>
          <pc:docMk/>
          <pc:sldMk cId="1681169407" sldId="310"/>
        </pc:sldMkLst>
        <pc:picChg chg="mod modCrop">
          <ac:chgData name="Pinja Sipari" userId="fa277c1540477392" providerId="LiveId" clId="{D7C8C75B-9932-4EB3-B353-9CB63B29C61A}" dt="2018-02-01T09:51:30.861" v="98" actId="1076"/>
          <ac:picMkLst>
            <pc:docMk/>
            <pc:sldMk cId="1681169407" sldId="310"/>
            <ac:picMk id="3" creationId="{C02552E7-088B-4888-B31A-BBAA7F5459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66F4FD-55C9-4DC4-9E83-FE54C7819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0D2691-A596-4F16-A0D5-23B6DFC03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F6F933-C9C1-4168-BD20-14A20155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3E9-9FAE-46C4-988B-B859665BD6D4}" type="datetimeFigureOut">
              <a:rPr lang="fi-FI" smtClean="0"/>
              <a:t>1.2.2018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131585-C379-4EDC-81FE-B417EEC1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50AEEF-78CE-4FE6-AC03-7512C509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4926-7D57-49AB-A4A4-14CE274AF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21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492F0-56C2-4CAF-85E0-148E42EC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D626C11-A0D0-4622-822C-CB91FBB5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E91D93-8202-414F-8795-F95B7A2B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3E9-9FAE-46C4-988B-B859665BD6D4}" type="datetimeFigureOut">
              <a:rPr lang="fi-FI" smtClean="0"/>
              <a:t>1.2.2018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2B81D4-DC20-483D-A070-D7A9D667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55DCF9-4955-4B44-83C1-94332E29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4926-7D57-49AB-A4A4-14CE274AF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77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8EED0A2-C01A-4F51-A19E-80EEC149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FC9A6D1-9582-4650-8E82-E207EABC3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B839E1-229C-4ED8-9B55-1AD75E8A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3E9-9FAE-46C4-988B-B859665BD6D4}" type="datetimeFigureOut">
              <a:rPr lang="fi-FI" smtClean="0"/>
              <a:t>1.2.2018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963DAA-529C-4276-9683-CF69F1E6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37C23B-E3DC-4F81-BFB7-A263B8D4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4926-7D57-49AB-A4A4-14CE274AF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298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FFA479-A732-47AB-8D37-057FCA84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F4B55B-F452-4F11-BEF0-3124D0248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F3C1DF-0F81-4498-80D3-9FD75057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3E9-9FAE-46C4-988B-B859665BD6D4}" type="datetimeFigureOut">
              <a:rPr lang="fi-FI" smtClean="0"/>
              <a:t>1.2.2018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B9AC96-EF8D-46E9-9DE0-C412984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8E7CE2-43D8-413C-B6BD-7F3E9EC4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4926-7D57-49AB-A4A4-14CE274AF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728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863C22-E023-4776-BB53-3EC5E18A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1F92B1-2147-4559-B86C-8E16A64B5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B3C8B3-85CF-4574-8949-6A79939A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3E9-9FAE-46C4-988B-B859665BD6D4}" type="datetimeFigureOut">
              <a:rPr lang="fi-FI" smtClean="0"/>
              <a:t>1.2.2018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16CD85-AC7E-44FF-9C3C-ABF69B44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00B583-370E-40E9-8DA3-40D307B2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4926-7D57-49AB-A4A4-14CE274AF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018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F57EDD-8C9C-4B4F-80E4-7B3E2EB3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F53771-AFE5-4627-AD13-56A68E882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84F0F8-743B-496C-A855-0A0AC63E2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86C0CA-24A5-499B-8FC1-0689F67B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3E9-9FAE-46C4-988B-B859665BD6D4}" type="datetimeFigureOut">
              <a:rPr lang="fi-FI" smtClean="0"/>
              <a:t>1.2.2018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976DE3F-CC13-4B14-BBFE-8E86CF12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981E61-7627-42E9-A8F2-0EED1D1D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4926-7D57-49AB-A4A4-14CE274AF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67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91C482-0A5F-4109-B745-519FCE2C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90F914-F500-4BCF-AF33-DE9A3A70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5B3876E-E75F-458A-AD61-580A087B3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27873DF-E215-4A50-BE3F-6B5FA5F51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9E1E908-C627-4E82-8312-2C63E66A1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B060EB8-A5D7-4FA0-95ED-FFA5106A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3E9-9FAE-46C4-988B-B859665BD6D4}" type="datetimeFigureOut">
              <a:rPr lang="fi-FI" smtClean="0"/>
              <a:t>1.2.2018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912DC29-E1DC-4D07-97A4-481B588F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8EC5EE2-80B9-44D6-B6AC-A48D1C85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4926-7D57-49AB-A4A4-14CE274AF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139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22147F-8679-4445-9EF4-5CE0ABFF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2F35FB4-596D-4FC1-8575-4B3FBC19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3E9-9FAE-46C4-988B-B859665BD6D4}" type="datetimeFigureOut">
              <a:rPr lang="fi-FI" smtClean="0"/>
              <a:t>1.2.2018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3E3D8F-CE37-4E3F-9202-740933ED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3FF6178-0807-412A-BE18-5780643D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4926-7D57-49AB-A4A4-14CE274AF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99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F6326B1-3046-4CE6-9533-91382C11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3E9-9FAE-46C4-988B-B859665BD6D4}" type="datetimeFigureOut">
              <a:rPr lang="fi-FI" smtClean="0"/>
              <a:t>1.2.2018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0873867-18E0-45FD-8892-4D5062B2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7A79DB-D925-4AC0-8A8A-B356D9E1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4926-7D57-49AB-A4A4-14CE274AF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78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A9DE27-25A7-468F-8757-E9978B51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E4260B-CE47-45ED-B415-74BAC2EF2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709BC12-47BC-45AF-9BF9-7C3DB815A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1B2196-9BF7-4EC1-BDFB-563D5603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3E9-9FAE-46C4-988B-B859665BD6D4}" type="datetimeFigureOut">
              <a:rPr lang="fi-FI" smtClean="0"/>
              <a:t>1.2.2018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38BB5D-6F22-4908-93EC-631102E9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AFAC1B5-4FBC-4330-AA33-317736F4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4926-7D57-49AB-A4A4-14CE274AF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10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E65EDD-3ACC-4D57-99A1-2542BDA2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03C3006-C22D-4F52-B202-A04EA4CAE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50AEFAF-1093-4A95-9AF9-985E0E566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2A9A43-E36C-44D7-AB36-ABBAC877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A3E9-9FAE-46C4-988B-B859665BD6D4}" type="datetimeFigureOut">
              <a:rPr lang="fi-FI" smtClean="0"/>
              <a:t>1.2.2018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140F32-5452-4FFB-B76A-CC6FACAA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9431A69-5126-474F-8ED4-0EE26943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4926-7D57-49AB-A4A4-14CE274AF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53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9B30B5-E4D0-4F43-989F-1C114C51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D0F66D-8BE0-4E63-8AA5-D71876FC1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E49549-B897-4D51-BE00-8BD7FB701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CA3E9-9FAE-46C4-988B-B859665BD6D4}" type="datetimeFigureOut">
              <a:rPr lang="fi-FI" smtClean="0"/>
              <a:t>1.2.2018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B754A1-74E9-4C7C-8E28-8E1A530C9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76CFAF-AAAB-4D8D-938E-89B6B4BEB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4926-7D57-49AB-A4A4-14CE274AF4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3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bit.ly/2wRts3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F586132-6C75-4669-8027-6B3BA22AC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99" y="247985"/>
            <a:ext cx="8043312" cy="5795309"/>
          </a:xfrm>
          <a:prstGeom prst="rect">
            <a:avLst/>
          </a:prstGeom>
        </p:spPr>
      </p:pic>
      <p:sp>
        <p:nvSpPr>
          <p:cNvPr id="3" name="Otsikko 1">
            <a:extLst/>
          </p:cNvPr>
          <p:cNvSpPr txBox="1">
            <a:spLocks/>
          </p:cNvSpPr>
          <p:nvPr/>
        </p:nvSpPr>
        <p:spPr>
          <a:xfrm rot="5400000">
            <a:off x="8804146" y="3168893"/>
            <a:ext cx="6434826" cy="340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400" dirty="0">
                <a:solidFill>
                  <a:schemeClr val="bg1"/>
                </a:solidFill>
              </a:rPr>
              <a:t>Kalvosarja on laadittu Global </a:t>
            </a:r>
            <a:r>
              <a:rPr lang="fi-FI" sz="1400" dirty="0" err="1">
                <a:solidFill>
                  <a:schemeClr val="bg1"/>
                </a:solidFill>
              </a:rPr>
              <a:t>Meal</a:t>
            </a:r>
            <a:r>
              <a:rPr lang="fi-FI" sz="1400" dirty="0">
                <a:solidFill>
                  <a:schemeClr val="bg1"/>
                </a:solidFill>
              </a:rPr>
              <a:t> –hankkeessa. Tekijät Eeva Kemppainen ja Pinja Sipari</a:t>
            </a:r>
          </a:p>
        </p:txBody>
      </p:sp>
    </p:spTree>
    <p:extLst>
      <p:ext uri="{BB962C8B-B14F-4D97-AF65-F5344CB8AC3E}">
        <p14:creationId xmlns:p14="http://schemas.microsoft.com/office/powerpoint/2010/main" val="423434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1FF5863-0A49-40DF-BE97-F1D00D47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Tee oma vastamainos!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9BEEDA-9F07-4EDF-B42E-8F06F947F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41" y="1533393"/>
            <a:ext cx="10965765" cy="6052284"/>
          </a:xfrm>
        </p:spPr>
        <p:txBody>
          <a:bodyPr>
            <a:normAutofit/>
          </a:bodyPr>
          <a:lstStyle/>
          <a:p>
            <a:r>
              <a:rPr lang="fi-FI" dirty="0"/>
              <a:t>Valitse kiinnostava tai tunteita herättävä mainos tai </a:t>
            </a:r>
            <a:br>
              <a:rPr lang="fi-FI" dirty="0"/>
            </a:br>
            <a:r>
              <a:rPr lang="fi-FI" dirty="0"/>
              <a:t>muutama vaihtoehto. Mitä asiaa haluat kommentoida</a:t>
            </a:r>
            <a:br>
              <a:rPr lang="fi-FI" dirty="0"/>
            </a:br>
            <a:r>
              <a:rPr lang="fi-FI" dirty="0"/>
              <a:t>alkuperäisestä tuotteesta tai mainoksesta? </a:t>
            </a:r>
          </a:p>
          <a:p>
            <a:r>
              <a:rPr lang="fi-FI" dirty="0"/>
              <a:t>Mieti miten mainoksen sanomaa voisi muokata: logoa,  kuvaa tai tekstiä muuntelemalla? Jotain lisäämällä tai poistamalla? Miten teet muokkaukset tyylillä?</a:t>
            </a:r>
            <a:endParaRPr lang="fi-FI" b="0" dirty="0">
              <a:effectLst/>
            </a:endParaRPr>
          </a:p>
          <a:p>
            <a:r>
              <a:rPr lang="fi-FI" dirty="0"/>
              <a:t>Muita vaihtoehtoja: </a:t>
            </a:r>
          </a:p>
          <a:p>
            <a:pPr lvl="1"/>
            <a:r>
              <a:rPr lang="fi-FI" dirty="0"/>
              <a:t>Tyhjälle paperille tehty parodia, joka kommentoi mainosten kieltä yleisellä tasolla</a:t>
            </a:r>
          </a:p>
          <a:p>
            <a:pPr lvl="1"/>
            <a:r>
              <a:rPr lang="fi-FI" dirty="0"/>
              <a:t>Leikkaa mainoksista osia ja kokoa niistä kollaasi tai yhdistele niitä itse tuotettuun materiaaliin luomaan uusi sanoma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210344D-499C-43B3-B6D7-CA90702C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82" y="365125"/>
            <a:ext cx="1977683" cy="19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C5B7B0-FB89-40A7-8184-C0912E6B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Oppilaiden palaute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A7664E1-AD19-4A6B-AE85-C87A08C5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05698"/>
          </a:xfrm>
        </p:spPr>
        <p:txBody>
          <a:bodyPr>
            <a:normAutofit/>
          </a:bodyPr>
          <a:lstStyle/>
          <a:p>
            <a:r>
              <a:rPr lang="fi-FI" sz="4800" dirty="0"/>
              <a:t>Täytä työpajan palaute täällä: </a:t>
            </a:r>
            <a:br>
              <a:rPr lang="fi-FI" sz="4800" dirty="0"/>
            </a:br>
            <a:r>
              <a:rPr lang="fi-FI" sz="4800" dirty="0">
                <a:hlinkClick r:id="rId2"/>
              </a:rPr>
              <a:t>http://bit.ly/2wRts3M</a:t>
            </a:r>
            <a:endParaRPr lang="fi-FI" sz="4800" dirty="0"/>
          </a:p>
          <a:p>
            <a:pPr marL="0" indent="0">
              <a:buNone/>
            </a:pPr>
            <a:r>
              <a:rPr lang="fi-FI" dirty="0"/>
              <a:t> </a:t>
            </a:r>
            <a:br>
              <a:rPr lang="fi-FI" dirty="0"/>
            </a:b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CBA0731-B7FA-4C9E-8D95-DAD6D2170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2994635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7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333A-C8A7-4480-BEE9-5D907B13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51" y="541189"/>
            <a:ext cx="11134422" cy="4087372"/>
          </a:xfrm>
        </p:spPr>
        <p:txBody>
          <a:bodyPr>
            <a:normAutofit/>
          </a:bodyPr>
          <a:lstStyle/>
          <a:p>
            <a:r>
              <a:rPr lang="fi-FI" dirty="0"/>
              <a:t>Alkukeskustelu</a:t>
            </a:r>
            <a:br>
              <a:rPr lang="fi-FI" dirty="0"/>
            </a:br>
            <a:br>
              <a:rPr lang="fi-FI" dirty="0"/>
            </a:br>
            <a:r>
              <a:rPr lang="fi-FI" dirty="0"/>
              <a:t>- Mitä ruokabrändejä ja -mainoksia muistatte?</a:t>
            </a:r>
            <a:br>
              <a:rPr lang="fi-FI" dirty="0"/>
            </a:br>
            <a:br>
              <a:rPr lang="fi-FI" dirty="0"/>
            </a:br>
            <a:r>
              <a:rPr lang="fi-FI" dirty="0"/>
              <a:t>- Kuinka moni tietää, mikä on vastamainos?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4C10CD4-5AB8-4254-B5B7-DA499A5D8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11" y="4562475"/>
            <a:ext cx="1977683" cy="19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6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3C56EB-DFF4-4762-B9F1-09846587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Työpajan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6EF81F-E56A-4B90-BF83-A0FE90D0E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37" y="1806772"/>
            <a:ext cx="11353800" cy="4351338"/>
          </a:xfrm>
        </p:spPr>
        <p:txBody>
          <a:bodyPr>
            <a:normAutofit/>
          </a:bodyPr>
          <a:lstStyle/>
          <a:p>
            <a:r>
              <a:rPr lang="fi-FI" sz="3200" dirty="0">
                <a:latin typeface="+mj-lt"/>
              </a:rPr>
              <a:t>Käsitellään ruuan tuotantoon ja kuluttamiseen liittyviä kysymyksiä</a:t>
            </a:r>
          </a:p>
          <a:p>
            <a:r>
              <a:rPr lang="fi-FI" sz="3200" dirty="0">
                <a:latin typeface="+mj-lt"/>
              </a:rPr>
              <a:t>Analysoidaan mainosten vaikutuskeinoja ja viestiä</a:t>
            </a:r>
          </a:p>
          <a:p>
            <a:r>
              <a:rPr lang="fi-FI" sz="3200" dirty="0">
                <a:latin typeface="+mj-lt"/>
              </a:rPr>
              <a:t>Tutustutaan vastamainontaan</a:t>
            </a:r>
          </a:p>
          <a:p>
            <a:r>
              <a:rPr lang="fi-FI" sz="3200" dirty="0">
                <a:latin typeface="+mj-lt"/>
              </a:rPr>
              <a:t>Tehdään omia vastamainoksia ruokaan liittyen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73A5111-52EB-4322-B850-546D9C830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11" y="4562475"/>
            <a:ext cx="1977683" cy="19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3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333A-C8A7-4480-BEE9-5D907B13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70" y="1690687"/>
            <a:ext cx="11077329" cy="4168246"/>
          </a:xfrm>
        </p:spPr>
        <p:txBody>
          <a:bodyPr>
            <a:normAutofit/>
          </a:bodyPr>
          <a:lstStyle/>
          <a:p>
            <a:r>
              <a:rPr lang="fi-FI" sz="4000" dirty="0"/>
              <a:t>Mihin mainoksilla yleensä pyritään? </a:t>
            </a:r>
            <a:br>
              <a:rPr lang="fi-FI" sz="4000" dirty="0"/>
            </a:br>
            <a:br>
              <a:rPr lang="fi-FI" sz="4000" dirty="0"/>
            </a:br>
            <a:r>
              <a:rPr lang="fi-FI" sz="4000" dirty="0"/>
              <a:t>Mitkä asiat sinua puhuttelevat ruokamainoksissa?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4C10CD4-5AB8-4254-B5B7-DA499A5D8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11" y="4562475"/>
            <a:ext cx="1977683" cy="1977683"/>
          </a:xfrm>
          <a:prstGeom prst="rect">
            <a:avLst/>
          </a:prstGeom>
        </p:spPr>
      </p:pic>
      <p:sp>
        <p:nvSpPr>
          <p:cNvPr id="4" name="Otsikko 1">
            <a:extLst/>
          </p:cNvPr>
          <p:cNvSpPr txBox="1">
            <a:spLocks/>
          </p:cNvSpPr>
          <p:nvPr/>
        </p:nvSpPr>
        <p:spPr>
          <a:xfrm>
            <a:off x="96227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Keskustellaan mainonnasta</a:t>
            </a:r>
          </a:p>
        </p:txBody>
      </p:sp>
    </p:spTree>
    <p:extLst>
      <p:ext uri="{BB962C8B-B14F-4D97-AF65-F5344CB8AC3E}">
        <p14:creationId xmlns:p14="http://schemas.microsoft.com/office/powerpoint/2010/main" val="70360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3">
            <a:extLst>
              <a:ext uri="{FF2B5EF4-FFF2-40B4-BE49-F238E27FC236}">
                <a16:creationId xmlns:a16="http://schemas.microsoft.com/office/drawing/2014/main" id="{C1E64866-A2F3-45E7-A8A2-0C4D1F2C6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140" y="3264131"/>
            <a:ext cx="8771205" cy="3197629"/>
          </a:xfrm>
        </p:spPr>
        <p:txBody>
          <a:bodyPr>
            <a:normAutofit fontScale="92500" lnSpcReduction="10000"/>
          </a:bodyPr>
          <a:lstStyle/>
          <a:p>
            <a:r>
              <a:rPr lang="fi-FI" sz="4000" b="1" dirty="0"/>
              <a:t> </a:t>
            </a:r>
            <a:r>
              <a:rPr lang="fi-FI" sz="4300" b="1" dirty="0"/>
              <a:t>#ympäristö  #ihmisoikeudet</a:t>
            </a:r>
            <a:br>
              <a:rPr lang="fi-FI" sz="4300" b="1" dirty="0"/>
            </a:br>
            <a:r>
              <a:rPr lang="fi-FI" sz="4300" b="1" dirty="0"/>
              <a:t>#eläinten oikeudet  #kuluttajavalinnat #politiikka  #maatalous #elintarviketeollisuus </a:t>
            </a:r>
            <a:br>
              <a:rPr lang="fi-FI" sz="4300" b="1" dirty="0"/>
            </a:br>
            <a:r>
              <a:rPr lang="fi-FI" sz="4300" b="1" dirty="0"/>
              <a:t>#mainonta  #terveys</a:t>
            </a:r>
            <a:br>
              <a:rPr lang="fi-FI" sz="3200" b="1" dirty="0"/>
            </a:br>
            <a:endParaRPr lang="fi-FI" sz="3200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4C10CD4-5AB8-4254-B5B7-DA499A5D8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11" y="4562475"/>
            <a:ext cx="1977683" cy="1977683"/>
          </a:xfrm>
          <a:prstGeom prst="rect">
            <a:avLst/>
          </a:prstGeom>
        </p:spPr>
      </p:pic>
      <p:sp>
        <p:nvSpPr>
          <p:cNvPr id="6" name="Otsikko 1">
            <a:extLst/>
          </p:cNvPr>
          <p:cNvSpPr txBox="1">
            <a:spLocks/>
          </p:cNvSpPr>
          <p:nvPr/>
        </p:nvSpPr>
        <p:spPr>
          <a:xfrm>
            <a:off x="1133620" y="15373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/>
              <a:t>Millaisia vaikutuksia ruuan tuotannolla ja kulutuksella on meitä ympäröivään maailmaan?</a:t>
            </a:r>
          </a:p>
        </p:txBody>
      </p:sp>
    </p:spTree>
    <p:extLst>
      <p:ext uri="{BB962C8B-B14F-4D97-AF65-F5344CB8AC3E}">
        <p14:creationId xmlns:p14="http://schemas.microsoft.com/office/powerpoint/2010/main" val="96176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02552E7-088B-4888-B31A-BBAA7F545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5788"/>
          <a:stretch/>
        </p:blipFill>
        <p:spPr>
          <a:xfrm>
            <a:off x="2908389" y="233662"/>
            <a:ext cx="6235612" cy="6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6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B35561-E0AE-4296-85EB-BD9E61E8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12" y="478247"/>
            <a:ext cx="4403888" cy="1299753"/>
          </a:xfrm>
        </p:spPr>
        <p:txBody>
          <a:bodyPr>
            <a:normAutofit/>
          </a:bodyPr>
          <a:lstStyle/>
          <a:p>
            <a:r>
              <a:rPr lang="fi-FI" dirty="0"/>
              <a:t>Mainoksen viesti ja vaikutuskeinot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203" y="2303420"/>
            <a:ext cx="4066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Mikä tuote ja brändi mainoksessa näkyy?</a:t>
            </a:r>
          </a:p>
          <a:p>
            <a:r>
              <a:rPr lang="fi-FI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Käytetäänkö kuvassa tehokeinoa, joka kiinnittää katseesi?</a:t>
            </a:r>
          </a:p>
          <a:p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Millaista kuvaa ja sanomaa mainos välittää katsojalle?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83" y="631034"/>
            <a:ext cx="4654550" cy="60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B35561-E0AE-4296-85EB-BD9E61E8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901"/>
            <a:ext cx="4949858" cy="898067"/>
          </a:xfrm>
        </p:spPr>
        <p:txBody>
          <a:bodyPr>
            <a:normAutofit fontScale="90000"/>
          </a:bodyPr>
          <a:lstStyle/>
          <a:p>
            <a:r>
              <a:rPr lang="fi-FI" dirty="0"/>
              <a:t>Vastamainosten viesti</a:t>
            </a:r>
            <a:br>
              <a:rPr lang="fi-FI" dirty="0"/>
            </a:br>
            <a:r>
              <a:rPr lang="fi-FI" dirty="0"/>
              <a:t>ja vaikutuskeinot</a:t>
            </a:r>
          </a:p>
        </p:txBody>
      </p:sp>
      <p:pic>
        <p:nvPicPr>
          <p:cNvPr id="4" name="Picture 2" descr="FARS. 9/2002">
            <a:extLst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73" y="299137"/>
            <a:ext cx="4397284" cy="631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stomShape 2"/>
          <p:cNvSpPr/>
          <p:nvPr/>
        </p:nvSpPr>
        <p:spPr>
          <a:xfrm>
            <a:off x="838200" y="1416955"/>
            <a:ext cx="5628589" cy="47104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i-FI" sz="2800" strike="noStrike" spc="-1" dirty="0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Vastamainoksen tekijä</a:t>
            </a:r>
            <a:endParaRPr lang="fi-FI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pohtii mainoksen sanomaa</a:t>
            </a:r>
            <a:endParaRPr lang="fi-FI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ja vaikutuskeinoja</a:t>
            </a:r>
            <a:endParaRPr lang="fi-FI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i-FI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fi-FI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i-FI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muuttaa kuvaa, logoa</a:t>
            </a:r>
            <a:r>
              <a:rPr lang="fi-FI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i-FI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tai tekstiä</a:t>
            </a:r>
            <a:endParaRPr lang="fi-FI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fi-FI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sym typeface="Wingdings" panose="05000000000000000000" pitchFamily="2" charset="2"/>
              </a:rPr>
              <a:t> </a:t>
            </a:r>
            <a:r>
              <a:rPr lang="fi-FI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esittää kommentin tai kysymyksen</a:t>
            </a:r>
            <a:endParaRPr lang="fi-FI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Wingdings"/>
              </a:rPr>
              <a:t></a:t>
            </a:r>
            <a:r>
              <a:rPr lang="fi-FI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naurattaa tai haastaa miettimään</a:t>
            </a:r>
            <a:br>
              <a:rPr lang="fi-FI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fi-FI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piilotettuja asioita</a:t>
            </a:r>
            <a:endParaRPr lang="fi-FI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0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1FF5863-0A49-40DF-BE97-F1D00D47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Vastamainosgalleria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9BEEDA-9F07-4EDF-B42E-8F06F947F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92" y="17640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Tutki tulostettuja, valmiita vastamainoksia ja mieti </a:t>
            </a:r>
            <a:br>
              <a:rPr lang="fi-FI" dirty="0"/>
            </a:br>
            <a:r>
              <a:rPr lang="fi-FI" dirty="0"/>
              <a:t>seuraavia kysymyksiä:</a:t>
            </a:r>
          </a:p>
          <a:p>
            <a:r>
              <a:rPr lang="fi-FI" dirty="0"/>
              <a:t>Mikä tuote tai brändi kuvassa on muokattu?</a:t>
            </a:r>
            <a:br>
              <a:rPr lang="fi-FI" dirty="0"/>
            </a:br>
            <a:r>
              <a:rPr lang="fi-FI" dirty="0"/>
              <a:t>Onko muuntelu hauska vai vakava?</a:t>
            </a:r>
            <a:endParaRPr lang="fi-FI" b="0" dirty="0">
              <a:effectLst/>
            </a:endParaRPr>
          </a:p>
          <a:p>
            <a:r>
              <a:rPr lang="fi-FI" dirty="0"/>
              <a:t>Mikä on vastamainoksen sanoma? Mihin kuvalla yritetään vaikuttaa?</a:t>
            </a:r>
            <a:endParaRPr lang="fi-FI" b="0" dirty="0">
              <a:effectLst/>
            </a:endParaRPr>
          </a:p>
          <a:p>
            <a:r>
              <a:rPr lang="fi-FI" dirty="0"/>
              <a:t>Onko vastamainos toteutettu hyvällä maulla?</a:t>
            </a:r>
          </a:p>
          <a:p>
            <a:r>
              <a:rPr lang="fi-FI" dirty="0"/>
              <a:t>Mistä vastamainoksesta pidät ja mistä et pidä? Miksi?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210344D-499C-43B3-B6D7-CA90702C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82" y="365125"/>
            <a:ext cx="1977683" cy="19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9712</TotalTime>
  <Words>140</Words>
  <Application>Microsoft Office PowerPoint</Application>
  <PresentationFormat>Laajakuva</PresentationFormat>
  <Paragraphs>40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DejaVu Sans</vt:lpstr>
      <vt:lpstr>Wingdings</vt:lpstr>
      <vt:lpstr>Office-teema</vt:lpstr>
      <vt:lpstr>PowerPoint-esitys</vt:lpstr>
      <vt:lpstr>Alkukeskustelu  - Mitä ruokabrändejä ja -mainoksia muistatte?  - Kuinka moni tietää, mikä on vastamainos?</vt:lpstr>
      <vt:lpstr>Työpajan ohjelma</vt:lpstr>
      <vt:lpstr>Mihin mainoksilla yleensä pyritään?   Mitkä asiat sinua puhuttelevat ruokamainoksissa?  </vt:lpstr>
      <vt:lpstr>PowerPoint-esitys</vt:lpstr>
      <vt:lpstr>PowerPoint-esitys</vt:lpstr>
      <vt:lpstr>Mainoksen viesti ja vaikutuskeinot</vt:lpstr>
      <vt:lpstr>Vastamainosten viesti ja vaikutuskeinot</vt:lpstr>
      <vt:lpstr>Vastamainosgalleria</vt:lpstr>
      <vt:lpstr>Tee oma vastamainos!</vt:lpstr>
      <vt:lpstr>Oppilaiden palaute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Pinja Sipari</dc:creator>
  <cp:lastModifiedBy>Pinja Sipari</cp:lastModifiedBy>
  <cp:revision>42</cp:revision>
  <dcterms:created xsi:type="dcterms:W3CDTF">2017-09-01T13:50:03Z</dcterms:created>
  <dcterms:modified xsi:type="dcterms:W3CDTF">2018-02-01T09:54:17Z</dcterms:modified>
</cp:coreProperties>
</file>