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15"/>
  </p:notesMasterIdLst>
  <p:sldIdLst>
    <p:sldId id="256" r:id="rId2"/>
    <p:sldId id="259" r:id="rId3"/>
    <p:sldId id="258" r:id="rId4"/>
    <p:sldId id="263" r:id="rId5"/>
    <p:sldId id="264" r:id="rId6"/>
    <p:sldId id="265" r:id="rId7"/>
    <p:sldId id="268" r:id="rId8"/>
    <p:sldId id="269" r:id="rId9"/>
    <p:sldId id="276" r:id="rId10"/>
    <p:sldId id="273" r:id="rId11"/>
    <p:sldId id="274" r:id="rId12"/>
    <p:sldId id="275" r:id="rId13"/>
    <p:sldId id="26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68402" autoAdjust="0"/>
  </p:normalViewPr>
  <p:slideViewPr>
    <p:cSldViewPr snapToGrid="0">
      <p:cViewPr varScale="1">
        <p:scale>
          <a:sx n="53" d="100"/>
          <a:sy n="53" d="100"/>
        </p:scale>
        <p:origin x="160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71BEDE-6C7A-4FD8-9E64-8A34BC072173}" type="datetimeFigureOut">
              <a:rPr lang="fi-FI" smtClean="0"/>
              <a:t>28.9.2017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1E101D-3FFD-4AB6-9D6F-FDC8BEEDEDE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38826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01554C-FC2A-48CA-9CDD-85805A80BF62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5763" y="687388"/>
            <a:ext cx="6091237" cy="3427412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4800"/>
          </a:xfrm>
          <a:noFill/>
          <a:ln/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i-FI" sz="900" dirty="0" smtClean="0"/>
              <a:t>Punasoluvalmisteet</a:t>
            </a:r>
          </a:p>
          <a:p>
            <a:pPr eaLnBrk="1" hangingPunct="1">
              <a:lnSpc>
                <a:spcPct val="80000"/>
              </a:lnSpc>
            </a:pPr>
            <a:r>
              <a:rPr lang="fi-FI" sz="900" dirty="0" smtClean="0"/>
              <a:t>Valmistetaan tuoreveriyksiköistä</a:t>
            </a:r>
          </a:p>
          <a:p>
            <a:pPr lvl="1" eaLnBrk="1" hangingPunct="1">
              <a:lnSpc>
                <a:spcPct val="80000"/>
              </a:lnSpc>
            </a:pPr>
            <a:r>
              <a:rPr lang="fi-FI" sz="900" dirty="0" smtClean="0"/>
              <a:t>Poistetaan plasma </a:t>
            </a:r>
          </a:p>
          <a:p>
            <a:pPr lvl="1" eaLnBrk="1" hangingPunct="1">
              <a:lnSpc>
                <a:spcPct val="80000"/>
              </a:lnSpc>
            </a:pPr>
            <a:r>
              <a:rPr lang="fi-FI" sz="900" dirty="0" smtClean="0"/>
              <a:t>Lisätään säilyvyyttä ja siirrettävyyttä varten aineita</a:t>
            </a:r>
          </a:p>
          <a:p>
            <a:pPr eaLnBrk="1" hangingPunct="1">
              <a:lnSpc>
                <a:spcPct val="80000"/>
              </a:lnSpc>
            </a:pPr>
            <a:r>
              <a:rPr lang="fi-FI" sz="900" dirty="0" smtClean="0"/>
              <a:t>Erilaisia valmisteita</a:t>
            </a:r>
          </a:p>
          <a:p>
            <a:pPr eaLnBrk="1" hangingPunct="1">
              <a:lnSpc>
                <a:spcPct val="80000"/>
              </a:lnSpc>
            </a:pPr>
            <a:r>
              <a:rPr lang="fi-FI" sz="900" dirty="0" smtClean="0"/>
              <a:t>n.250 ml/yksikkö</a:t>
            </a:r>
          </a:p>
        </p:txBody>
      </p:sp>
    </p:spTree>
    <p:extLst>
      <p:ext uri="{BB962C8B-B14F-4D97-AF65-F5344CB8AC3E}">
        <p14:creationId xmlns:p14="http://schemas.microsoft.com/office/powerpoint/2010/main" val="27290801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B10109-B15B-4912-ACE0-C0B7B6504528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fi-FI" dirty="0" smtClean="0"/>
              <a:t>Verihiutaleita tarvitaan useimmiten voimakkaiden säde- ja solunsalpaajahoitojen aikana, koska syöpähoidot estävät potilaan omia verisoluja kehittymästä normaalisti </a:t>
            </a:r>
          </a:p>
          <a:p>
            <a:pPr eaLnBrk="1" hangingPunct="1"/>
            <a:r>
              <a:rPr lang="fi-FI" dirty="0" smtClean="0"/>
              <a:t>Trombosyytti valmisteet</a:t>
            </a:r>
          </a:p>
          <a:p>
            <a:pPr eaLnBrk="1" hangingPunct="1"/>
            <a:r>
              <a:rPr lang="fi-FI" dirty="0" smtClean="0"/>
              <a:t>Käyttötarkoitus: vaikean </a:t>
            </a:r>
            <a:r>
              <a:rPr lang="fi-FI" dirty="0" err="1" smtClean="0"/>
              <a:t>trombosytopenian</a:t>
            </a:r>
            <a:r>
              <a:rPr lang="fi-FI" dirty="0" smtClean="0"/>
              <a:t> hoito</a:t>
            </a:r>
          </a:p>
          <a:p>
            <a:pPr eaLnBrk="1" hangingPunct="1"/>
            <a:r>
              <a:rPr lang="fi-FI" dirty="0" smtClean="0"/>
              <a:t> Valmistetaan tuoreveriyksiköistä kerätyistä trombosyyteistä</a:t>
            </a:r>
          </a:p>
          <a:p>
            <a:pPr lvl="1" eaLnBrk="1" hangingPunct="1"/>
            <a:r>
              <a:rPr lang="fi-FI" dirty="0" smtClean="0"/>
              <a:t>Yhdessä yksikössä n. neljän luovuttajan trombosyyttejä</a:t>
            </a:r>
          </a:p>
          <a:p>
            <a:pPr eaLnBrk="1" hangingPunct="1"/>
            <a:r>
              <a:rPr lang="fi-FI" dirty="0" smtClean="0"/>
              <a:t>Kelpoisuusaika n. 24 h</a:t>
            </a:r>
          </a:p>
          <a:p>
            <a:pPr eaLnBrk="1" hangingPunct="1"/>
            <a:r>
              <a:rPr lang="fi-FI" dirty="0" smtClean="0"/>
              <a:t>80 ml</a:t>
            </a:r>
          </a:p>
          <a:p>
            <a:pPr lvl="1" eaLnBrk="1" hangingPunct="1"/>
            <a:r>
              <a:rPr lang="fi-FI" dirty="0" smtClean="0"/>
              <a:t>Tavallinen </a:t>
            </a:r>
            <a:r>
              <a:rPr lang="fi-FI" dirty="0" err="1" smtClean="0"/>
              <a:t>trobosyyttiannos</a:t>
            </a:r>
            <a:r>
              <a:rPr lang="fi-FI" dirty="0" smtClean="0"/>
              <a:t> (2 pussia) n. 634 €</a:t>
            </a:r>
          </a:p>
          <a:p>
            <a:pPr eaLnBrk="1" hangingPunct="1"/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5976689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B5733F-36AC-47E6-91E4-3EE9FE63558D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fi-FI" dirty="0" smtClean="0"/>
              <a:t>Plasmat</a:t>
            </a:r>
          </a:p>
          <a:p>
            <a:pPr eaLnBrk="1" hangingPunct="1"/>
            <a:r>
              <a:rPr lang="fi-FI" dirty="0" smtClean="0"/>
              <a:t>Käyttötarkoitus: </a:t>
            </a:r>
          </a:p>
          <a:p>
            <a:pPr eaLnBrk="1" hangingPunct="1"/>
            <a:r>
              <a:rPr lang="fi-FI" dirty="0" smtClean="0"/>
              <a:t>	mm. hyytymistekijävajaus</a:t>
            </a:r>
          </a:p>
          <a:p>
            <a:pPr eaLnBrk="1" hangingPunct="1"/>
            <a:r>
              <a:rPr lang="fi-FI" dirty="0" smtClean="0"/>
              <a:t>Jääplasma</a:t>
            </a:r>
          </a:p>
          <a:p>
            <a:pPr lvl="1" eaLnBrk="1" hangingPunct="1"/>
            <a:r>
              <a:rPr lang="fi-FI" dirty="0" smtClean="0"/>
              <a:t>Sulatetaan vesihauteessa</a:t>
            </a:r>
          </a:p>
          <a:p>
            <a:pPr lvl="1" eaLnBrk="1" hangingPunct="1"/>
            <a:r>
              <a:rPr lang="fi-FI" dirty="0" smtClean="0"/>
              <a:t>275 ml (lasten 50ml</a:t>
            </a:r>
          </a:p>
          <a:p>
            <a:pPr eaLnBrk="1" hangingPunct="1"/>
            <a:endParaRPr lang="fi-FI" dirty="0" smtClean="0"/>
          </a:p>
          <a:p>
            <a:pPr lvl="1" eaLnBrk="1" hangingPunct="1"/>
            <a:r>
              <a:rPr lang="fi-FI" dirty="0" smtClean="0"/>
              <a:t>Hinnat</a:t>
            </a:r>
          </a:p>
          <a:p>
            <a:pPr lvl="1" eaLnBrk="1" hangingPunct="1"/>
            <a:r>
              <a:rPr lang="fi-FI" dirty="0" smtClean="0"/>
              <a:t>Tavallinen punasolupussi n. 98 €</a:t>
            </a:r>
          </a:p>
          <a:p>
            <a:pPr lvl="1" eaLnBrk="1" hangingPunct="1"/>
            <a:r>
              <a:rPr lang="fi-FI" dirty="0" smtClean="0"/>
              <a:t>Jääplasmapussi n. 72,30 €</a:t>
            </a:r>
          </a:p>
          <a:p>
            <a:pPr eaLnBrk="1" hangingPunct="1"/>
            <a:endParaRPr lang="fi-FI" dirty="0" smtClean="0"/>
          </a:p>
          <a:p>
            <a:pPr eaLnBrk="1" hangingPunct="1"/>
            <a:endParaRPr lang="fi-FI" dirty="0" smtClean="0"/>
          </a:p>
          <a:p>
            <a:pPr eaLnBrk="1" hangingPunct="1"/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6817092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BF6B99-00AA-4FE4-BBCB-0F7365D692AB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5763" y="687388"/>
            <a:ext cx="6091237" cy="3427412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4800"/>
          </a:xfrm>
          <a:noFill/>
          <a:ln/>
        </p:spPr>
        <p:txBody>
          <a:bodyPr/>
          <a:lstStyle/>
          <a:p>
            <a:pPr eaLnBrk="1" hangingPunct="1"/>
            <a:endParaRPr lang="fi-FI" dirty="0" smtClean="0"/>
          </a:p>
          <a:p>
            <a:pPr eaLnBrk="1" hangingPunct="1"/>
            <a:r>
              <a:rPr lang="fi-FI" dirty="0" smtClean="0"/>
              <a:t>TIEDOT VERIPUSSISSA</a:t>
            </a:r>
          </a:p>
          <a:p>
            <a:pPr eaLnBrk="1" hangingPunct="1"/>
            <a:r>
              <a:rPr lang="fi-FI" dirty="0" smtClean="0"/>
              <a:t>1. viivakooditarrat, verikeskuksen käyttöön</a:t>
            </a:r>
          </a:p>
          <a:p>
            <a:pPr eaLnBrk="1" hangingPunct="1"/>
            <a:r>
              <a:rPr lang="fi-FI" dirty="0" smtClean="0"/>
              <a:t>2. Yksikkönumero ja ottopäivä</a:t>
            </a:r>
          </a:p>
          <a:p>
            <a:pPr eaLnBrk="1" hangingPunct="1"/>
            <a:r>
              <a:rPr lang="fi-FI" dirty="0" smtClean="0"/>
              <a:t>3.Valmisten nimi, tilavuus ja säilytysliuos</a:t>
            </a:r>
          </a:p>
          <a:p>
            <a:pPr eaLnBrk="1" hangingPunct="1"/>
            <a:endParaRPr lang="fi-FI" dirty="0" smtClean="0"/>
          </a:p>
          <a:p>
            <a:pPr eaLnBrk="1" hangingPunct="1"/>
            <a:r>
              <a:rPr lang="fi-FI" dirty="0" smtClean="0"/>
              <a:t>4.Potilan verensiirtolehdelle tarkoitettu tarra</a:t>
            </a:r>
          </a:p>
          <a:p>
            <a:pPr eaLnBrk="1" hangingPunct="1"/>
            <a:r>
              <a:rPr lang="fi-FI" dirty="0" smtClean="0"/>
              <a:t>5. Veriryhmä ja Rh</a:t>
            </a:r>
          </a:p>
          <a:p>
            <a:pPr eaLnBrk="1" hangingPunct="1"/>
            <a:r>
              <a:rPr lang="fi-FI" dirty="0" smtClean="0"/>
              <a:t>6. Viimeinen käyttöpäivämäärä</a:t>
            </a:r>
          </a:p>
        </p:txBody>
      </p:sp>
    </p:spTree>
    <p:extLst>
      <p:ext uri="{BB962C8B-B14F-4D97-AF65-F5344CB8AC3E}">
        <p14:creationId xmlns:p14="http://schemas.microsoft.com/office/powerpoint/2010/main" val="3333081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 sz="1200" dirty="0" smtClean="0"/>
              <a:t>HUOM! Punasoluvalmisteiden sopivuuskoeletkun jaokkeet tulee merkitä valmisteen</a:t>
            </a:r>
          </a:p>
          <a:p>
            <a:r>
              <a:rPr lang="fi-FI" sz="1200" dirty="0" smtClean="0"/>
              <a:t>yksikkönumerolla (luovutusnumero, tarra on etiketin oikeassa alareunassa),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100E3E-37D7-4FA5-87C2-F18E16DAAFA4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916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51248A-9BED-40C3-AEF4-A672640EA6F6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5763" y="687388"/>
            <a:ext cx="6091237" cy="3427412"/>
          </a:xfrm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3375" y="4356100"/>
            <a:ext cx="5486400" cy="4113213"/>
          </a:xfrm>
          <a:noFill/>
          <a:ln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dirty="0" smtClean="0"/>
              <a:t>Verensiirtohoidon vakavia haittavaikutuksia ovat välitön </a:t>
            </a:r>
            <a:r>
              <a:rPr lang="fi-FI" dirty="0" err="1" smtClean="0"/>
              <a:t>hemolyysi</a:t>
            </a:r>
            <a:r>
              <a:rPr lang="fi-FI" dirty="0" smtClean="0"/>
              <a:t>, sepsis, </a:t>
            </a:r>
            <a:r>
              <a:rPr lang="fi-FI" dirty="0" err="1" smtClean="0"/>
              <a:t>anafylaksia</a:t>
            </a:r>
            <a:r>
              <a:rPr lang="fi-FI" dirty="0" smtClean="0"/>
              <a:t>, akuutti keuhkovaurio (TRALI), </a:t>
            </a:r>
            <a:r>
              <a:rPr lang="fi-FI" dirty="0" err="1" smtClean="0"/>
              <a:t>posttransfuusiopurppura</a:t>
            </a:r>
            <a:r>
              <a:rPr lang="fi-FI" dirty="0" smtClean="0"/>
              <a:t> (PTP) ja käänteishyljintäreaktio (GVH). Lieviä haittavaikutuksia ovat viivästynyt </a:t>
            </a:r>
            <a:r>
              <a:rPr lang="fi-FI" dirty="0" err="1" smtClean="0"/>
              <a:t>hemolyysi</a:t>
            </a:r>
            <a:r>
              <a:rPr lang="fi-FI" dirty="0" smtClean="0"/>
              <a:t>, lievä lämmön nousu ja allergiset oireet kuten ihon kutina ja urtikaria. Taulukossa 6 esitetään kunkin haittavaikutuksen ominaiset piirteet ja arvioitu esiintyvyys. Reaktioiden hoidossa noudatetaan yleisiä oireen mukaisia hoito-ohjeita </a:t>
            </a:r>
          </a:p>
          <a:p>
            <a:pPr eaLnBrk="1" hangingPunct="1">
              <a:lnSpc>
                <a:spcPct val="90000"/>
              </a:lnSpc>
            </a:pPr>
            <a:r>
              <a:rPr lang="fi-FI" b="1" i="1" dirty="0" err="1" smtClean="0"/>
              <a:t>AKUUTIT:Välitön</a:t>
            </a:r>
            <a:r>
              <a:rPr lang="fi-FI" b="1" i="1" dirty="0" smtClean="0"/>
              <a:t> </a:t>
            </a:r>
            <a:r>
              <a:rPr lang="fi-FI" b="1" i="1" dirty="0" err="1" smtClean="0"/>
              <a:t>hemolyysi</a:t>
            </a:r>
            <a:r>
              <a:rPr lang="fi-FI" b="1" i="1" dirty="0" smtClean="0"/>
              <a:t>:</a:t>
            </a:r>
            <a:r>
              <a:rPr lang="fi-FI" dirty="0" smtClean="0"/>
              <a:t> Kuume, rinta- ja alaselkäkipu, huonovointisuus, verenpaineen lasku, pulssin nopeutuminen, hengenahdistus, virtsan ja plasman muuttuminen punaiseksi, yleinen vuototaipumus, virtsan erityksen vähentyminen ja loppuminen: Syitä: sopimattoman punasoluvalmiste, kontaminoituminen, ylilämpeneminen, vanhentunut, väärin säilytetty jne. Henkeä uhkaavatilanne/lievä. Verensiirto tulee välittömästi keskeyttää. Tavallisin syy tunnistusvirhe, ristiin vaihtuneen yksikön tilanne tulee selvittää. Aiemmin todettuja punasoluvasta-aineita koskevan tiedonkulun katkos potilasta hoitavien toimipisteiden välillä on toinen yleinen </a:t>
            </a:r>
            <a:r>
              <a:rPr lang="fi-FI" dirty="0" err="1" smtClean="0"/>
              <a:t>hemolyyttisen</a:t>
            </a:r>
            <a:r>
              <a:rPr lang="fi-FI" dirty="0" smtClean="0"/>
              <a:t> verensiirtoreaktion syy. Laboratorion virheen poissulkemiseksi tulee toistaa vasta-aineiden seulonta/tunnistus ja sopivuuskoe ennen verensiirtoa otetulla näytteellä sekä veriryhmämääritykset ja potilaan antiglobuliinikoe (suora </a:t>
            </a:r>
            <a:r>
              <a:rPr lang="fi-FI" dirty="0" err="1" smtClean="0"/>
              <a:t>Coombs</a:t>
            </a:r>
            <a:r>
              <a:rPr lang="fi-FI" dirty="0" smtClean="0"/>
              <a:t>) ennen ja jälkeen verensiirron otetuilla </a:t>
            </a:r>
            <a:r>
              <a:rPr lang="fi-FI" dirty="0" err="1" smtClean="0"/>
              <a:t>näytteillä.Potilaan</a:t>
            </a:r>
            <a:r>
              <a:rPr lang="fi-FI" dirty="0" smtClean="0"/>
              <a:t> hoidossa on keskeistä riittävä nesteytys verenkiertokollapsin ja munuaisvaurion ehkäisemiseksi. Vaikeassa </a:t>
            </a:r>
            <a:r>
              <a:rPr lang="fi-FI" dirty="0" err="1" smtClean="0"/>
              <a:t>hemolyyttisessä</a:t>
            </a:r>
            <a:r>
              <a:rPr lang="fi-FI" dirty="0" smtClean="0"/>
              <a:t> reaktiossa harkitaan laskimonsisäisen hepariini-infuusion aloittamista </a:t>
            </a:r>
            <a:r>
              <a:rPr lang="fi-FI" dirty="0" err="1" smtClean="0"/>
              <a:t>DIC:in</a:t>
            </a:r>
            <a:r>
              <a:rPr lang="fi-FI" dirty="0" smtClean="0"/>
              <a:t> ehkäisemiseksi. Jos potilas vuotaa </a:t>
            </a:r>
            <a:r>
              <a:rPr lang="fi-FI" dirty="0" err="1" smtClean="0"/>
              <a:t>DIC:n</a:t>
            </a:r>
            <a:r>
              <a:rPr lang="fi-FI" dirty="0" smtClean="0"/>
              <a:t> vuoksi, harkitaan jääplasman ja trombosyyttien antoa. </a:t>
            </a:r>
          </a:p>
        </p:txBody>
      </p:sp>
    </p:spTree>
    <p:extLst>
      <p:ext uri="{BB962C8B-B14F-4D97-AF65-F5344CB8AC3E}">
        <p14:creationId xmlns:p14="http://schemas.microsoft.com/office/powerpoint/2010/main" val="3838002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C2901250-5697-4AE8-8D48-3E3E39BB8659}" type="datetimeFigureOut">
              <a:rPr lang="fi-FI" smtClean="0"/>
              <a:t>28.9.2017</a:t>
            </a:fld>
            <a:endParaRPr lang="fi-FI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0028D7-9E5B-4E62-902E-5B990B6BD7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49164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01250-5697-4AE8-8D48-3E3E39BB8659}" type="datetimeFigureOut">
              <a:rPr lang="fi-FI" smtClean="0"/>
              <a:t>28.9.2017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028D7-9E5B-4E62-902E-5B990B6BD7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8894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01250-5697-4AE8-8D48-3E3E39BB8659}" type="datetimeFigureOut">
              <a:rPr lang="fi-FI" smtClean="0"/>
              <a:t>28.9.2017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028D7-9E5B-4E62-902E-5B990B6BD7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859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01250-5697-4AE8-8D48-3E3E39BB8659}" type="datetimeFigureOut">
              <a:rPr lang="fi-FI" smtClean="0"/>
              <a:t>28.9.2017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028D7-9E5B-4E62-902E-5B990B6BD7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1169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2901250-5697-4AE8-8D48-3E3E39BB8659}" type="datetimeFigureOut">
              <a:rPr lang="fi-FI" smtClean="0"/>
              <a:t>28.9.2017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0028D7-9E5B-4E62-902E-5B990B6BD7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720383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01250-5697-4AE8-8D48-3E3E39BB8659}" type="datetimeFigureOut">
              <a:rPr lang="fi-FI" smtClean="0"/>
              <a:t>28.9.2017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028D7-9E5B-4E62-902E-5B990B6BD7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7033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01250-5697-4AE8-8D48-3E3E39BB8659}" type="datetimeFigureOut">
              <a:rPr lang="fi-FI" smtClean="0"/>
              <a:t>28.9.2017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028D7-9E5B-4E62-902E-5B990B6BD7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0710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01250-5697-4AE8-8D48-3E3E39BB8659}" type="datetimeFigureOut">
              <a:rPr lang="fi-FI" smtClean="0"/>
              <a:t>28.9.2017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028D7-9E5B-4E62-902E-5B990B6BD7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0398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01250-5697-4AE8-8D48-3E3E39BB8659}" type="datetimeFigureOut">
              <a:rPr lang="fi-FI" smtClean="0"/>
              <a:t>28.9.2017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028D7-9E5B-4E62-902E-5B990B6BD7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5912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01250-5697-4AE8-8D48-3E3E39BB8659}" type="datetimeFigureOut">
              <a:rPr lang="fi-FI" smtClean="0"/>
              <a:t>28.9.2017</a:t>
            </a:fld>
            <a:endParaRPr lang="fi-FI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fi-FI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0028D7-9E5B-4E62-902E-5B990B6BD7D0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5208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C2901250-5697-4AE8-8D48-3E3E39BB8659}" type="datetimeFigureOut">
              <a:rPr lang="fi-FI" smtClean="0"/>
              <a:t>28.9.2017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0028D7-9E5B-4E62-902E-5B990B6BD7D0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96463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2901250-5697-4AE8-8D48-3E3E39BB8659}" type="datetimeFigureOut">
              <a:rPr lang="fi-FI" smtClean="0"/>
              <a:t>28.9.2017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0028D7-9E5B-4E62-902E-5B990B6BD7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9682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eripalvelu.fi/uploads/Veripussit_6.jp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verensiirrot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25911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457201"/>
            <a:ext cx="8229600" cy="59531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fi-FI"/>
              <a:t>     VERENSIIRRON JÄLKEEN </a:t>
            </a:r>
          </a:p>
        </p:txBody>
      </p:sp>
      <p:sp>
        <p:nvSpPr>
          <p:cNvPr id="2560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645920" y="1196181"/>
            <a:ext cx="7964488" cy="5616575"/>
          </a:xfrm>
        </p:spPr>
        <p:txBody>
          <a:bodyPr>
            <a:normAutofit/>
          </a:bodyPr>
          <a:lstStyle/>
          <a:p>
            <a:pPr marL="609600" indent="-609600">
              <a:lnSpc>
                <a:spcPct val="80000"/>
              </a:lnSpc>
              <a:buNone/>
              <a:defRPr/>
            </a:pPr>
            <a:endParaRPr lang="fi-FI" sz="2000" dirty="0"/>
          </a:p>
          <a:p>
            <a:pPr marL="609600" indent="-609600">
              <a:lnSpc>
                <a:spcPct val="80000"/>
              </a:lnSpc>
              <a:buNone/>
              <a:defRPr/>
            </a:pPr>
            <a:endParaRPr lang="fi-FI" sz="2000" dirty="0"/>
          </a:p>
          <a:p>
            <a:pPr marL="609600" indent="-609600">
              <a:lnSpc>
                <a:spcPct val="80000"/>
              </a:lnSpc>
              <a:buNone/>
              <a:defRPr/>
            </a:pPr>
            <a:r>
              <a:rPr lang="fi-FI" sz="2600" dirty="0"/>
              <a:t>1. Tarkista </a:t>
            </a:r>
            <a:r>
              <a:rPr lang="fi-FI" sz="2600" b="1" dirty="0"/>
              <a:t>potilaan vointi (lämpö, syke, RR)</a:t>
            </a:r>
          </a:p>
          <a:p>
            <a:pPr marL="609600" indent="-609600">
              <a:lnSpc>
                <a:spcPct val="80000"/>
              </a:lnSpc>
              <a:buNone/>
              <a:defRPr/>
            </a:pPr>
            <a:endParaRPr lang="fi-FI" sz="2600" dirty="0"/>
          </a:p>
          <a:p>
            <a:pPr marL="609600" indent="-609600">
              <a:lnSpc>
                <a:spcPct val="80000"/>
              </a:lnSpc>
              <a:buNone/>
              <a:defRPr/>
            </a:pPr>
            <a:r>
              <a:rPr lang="fi-FI" sz="2600" dirty="0"/>
              <a:t>2. Irrota </a:t>
            </a:r>
            <a:r>
              <a:rPr lang="fi-FI" sz="2600" dirty="0" err="1"/>
              <a:t>letkusto</a:t>
            </a:r>
            <a:r>
              <a:rPr lang="fi-FI" sz="2600" dirty="0"/>
              <a:t> &amp; pussi ja kirjaa tyhjään pussiin potilaan nimi, pvm ja tiputuksen loppumisaika</a:t>
            </a:r>
          </a:p>
          <a:p>
            <a:pPr marL="609600" indent="-609600">
              <a:lnSpc>
                <a:spcPct val="80000"/>
              </a:lnSpc>
              <a:buNone/>
              <a:defRPr/>
            </a:pPr>
            <a:endParaRPr lang="fi-FI" sz="2600" dirty="0"/>
          </a:p>
          <a:p>
            <a:pPr marL="381000" indent="-381000">
              <a:lnSpc>
                <a:spcPct val="80000"/>
              </a:lnSpc>
              <a:buNone/>
              <a:defRPr/>
            </a:pPr>
            <a:r>
              <a:rPr lang="fi-FI" sz="2600" dirty="0"/>
              <a:t>3. </a:t>
            </a:r>
            <a:r>
              <a:rPr lang="fi-FI" sz="2600" b="1" dirty="0"/>
              <a:t>Säilytä </a:t>
            </a:r>
            <a:r>
              <a:rPr lang="fi-FI" sz="2600" dirty="0"/>
              <a:t>osaston jääkaapissa tyhjää </a:t>
            </a:r>
            <a:r>
              <a:rPr lang="fi-FI" sz="2600" b="1" dirty="0"/>
              <a:t>veripussia 1 vrk ja siirtolaitetta</a:t>
            </a:r>
            <a:r>
              <a:rPr lang="fi-FI" sz="2600" dirty="0"/>
              <a:t> </a:t>
            </a:r>
            <a:r>
              <a:rPr lang="fi-FI" sz="2600" b="1" dirty="0"/>
              <a:t>3vrk </a:t>
            </a:r>
            <a:r>
              <a:rPr lang="fi-FI" sz="2600" dirty="0"/>
              <a:t>siirron jälkeen</a:t>
            </a:r>
          </a:p>
          <a:p>
            <a:pPr>
              <a:buNone/>
            </a:pPr>
            <a:r>
              <a:rPr lang="fi-FI" sz="2600" dirty="0"/>
              <a:t>TAI vaihtoehtoisesti merkitse 2–3 sopivuuskoeletkua valmisteen yksikkönumerolla (luovutusnumero) ja säilytä niitä jääkaapissa.</a:t>
            </a:r>
          </a:p>
          <a:p>
            <a:pPr>
              <a:buNone/>
            </a:pPr>
            <a:endParaRPr lang="fi-FI" sz="2400" dirty="0"/>
          </a:p>
          <a:p>
            <a:pPr marL="381000" indent="-381000">
              <a:lnSpc>
                <a:spcPct val="80000"/>
              </a:lnSpc>
              <a:buNone/>
              <a:defRPr/>
            </a:pPr>
            <a:endParaRPr lang="fi-FI" sz="2000" dirty="0"/>
          </a:p>
          <a:p>
            <a:pPr marL="609600" indent="-609600">
              <a:lnSpc>
                <a:spcPct val="80000"/>
              </a:lnSpc>
              <a:buNone/>
              <a:defRPr/>
            </a:pPr>
            <a:endParaRPr lang="fi-FI" sz="2000" dirty="0"/>
          </a:p>
        </p:txBody>
      </p:sp>
      <p:sp>
        <p:nvSpPr>
          <p:cNvPr id="22534" name="Rectangle 4"/>
          <p:cNvSpPr>
            <a:spLocks noGrp="1" noChangeArrowheads="1"/>
          </p:cNvSpPr>
          <p:nvPr>
            <p:ph sz="half" idx="2"/>
          </p:nvPr>
        </p:nvSpPr>
        <p:spPr>
          <a:xfrm flipH="1">
            <a:off x="10499726" y="1484313"/>
            <a:ext cx="168275" cy="5040312"/>
          </a:xfrm>
        </p:spPr>
        <p:txBody>
          <a:bodyPr>
            <a:normAutofit/>
          </a:bodyPr>
          <a:lstStyle/>
          <a:p>
            <a:pPr marL="381000" indent="-381000">
              <a:lnSpc>
                <a:spcPct val="80000"/>
              </a:lnSpc>
              <a:buNone/>
            </a:pPr>
            <a:r>
              <a:rPr lang="fi-FI" sz="2000"/>
              <a:t>. </a:t>
            </a:r>
          </a:p>
          <a:p>
            <a:pPr marL="381000" indent="-381000">
              <a:lnSpc>
                <a:spcPct val="80000"/>
              </a:lnSpc>
              <a:buNone/>
            </a:pPr>
            <a:r>
              <a:rPr lang="fi-FI" sz="2000"/>
              <a:t> </a:t>
            </a:r>
          </a:p>
          <a:p>
            <a:pPr marL="381000" indent="-381000">
              <a:lnSpc>
                <a:spcPct val="80000"/>
              </a:lnSpc>
              <a:buNone/>
            </a:pPr>
            <a:endParaRPr lang="fi-FI" sz="2000"/>
          </a:p>
        </p:txBody>
      </p:sp>
      <p:sp>
        <p:nvSpPr>
          <p:cNvPr id="22531" name="Päivämäärän paikkamerkki 6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4AD466ED-6A24-4CFB-AC45-6B2F5A8054AB}" type="datetime1">
              <a:rPr lang="en-US" smtClean="0"/>
              <a:pPr/>
              <a:t>9/28/2017</a:t>
            </a:fld>
            <a:endParaRPr lang="fi-FI" dirty="0" smtClean="0"/>
          </a:p>
        </p:txBody>
      </p:sp>
      <p:sp>
        <p:nvSpPr>
          <p:cNvPr id="22530" name="Dian numeron paikkamerkki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AE346CB-95F4-44B7-A912-EC513D4D2C55}" type="slidenum">
              <a:rPr lang="fi-FI" smtClean="0"/>
              <a:pPr/>
              <a:t>10</a:t>
            </a:fld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4121437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457201"/>
            <a:ext cx="8229600" cy="1078991"/>
          </a:xfrm>
        </p:spPr>
        <p:txBody>
          <a:bodyPr/>
          <a:lstStyle/>
          <a:p>
            <a:pPr eaLnBrk="1" hangingPunct="1"/>
            <a:r>
              <a:rPr lang="fi-FI" sz="3200" b="1" dirty="0"/>
              <a:t>    </a:t>
            </a:r>
            <a:r>
              <a:rPr lang="fi-FI" sz="3200" b="1" dirty="0" smtClean="0"/>
              <a:t>VERENSIIRTOREAKTIOT</a:t>
            </a:r>
            <a:endParaRPr lang="fi-FI" sz="3200" b="1" dirty="0"/>
          </a:p>
        </p:txBody>
      </p:sp>
      <p:sp>
        <p:nvSpPr>
          <p:cNvPr id="23557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fi-FI" sz="2400" dirty="0"/>
          </a:p>
          <a:p>
            <a:pPr lvl="1" eaLnBrk="1" hangingPunct="1">
              <a:lnSpc>
                <a:spcPct val="90000"/>
              </a:lnSpc>
            </a:pPr>
            <a:r>
              <a:rPr lang="fi-FI" sz="2400" b="1" dirty="0"/>
              <a:t>Urtikaria ja muut lievät allergiset oireet</a:t>
            </a:r>
          </a:p>
          <a:p>
            <a:pPr lvl="2" eaLnBrk="1" hangingPunct="1">
              <a:lnSpc>
                <a:spcPct val="90000"/>
              </a:lnSpc>
            </a:pPr>
            <a:r>
              <a:rPr lang="fi-FI" sz="2400" dirty="0"/>
              <a:t>Yleinen</a:t>
            </a:r>
          </a:p>
          <a:p>
            <a:pPr lvl="3" eaLnBrk="1" hangingPunct="1">
              <a:lnSpc>
                <a:spcPct val="90000"/>
              </a:lnSpc>
            </a:pPr>
            <a:r>
              <a:rPr lang="fi-FI" sz="2400" dirty="0" smtClean="0"/>
              <a:t>Antihistamiinilääkitys </a:t>
            </a:r>
          </a:p>
          <a:p>
            <a:pPr lvl="3" eaLnBrk="1" hangingPunct="1">
              <a:lnSpc>
                <a:spcPct val="90000"/>
              </a:lnSpc>
            </a:pPr>
            <a:r>
              <a:rPr lang="fi-FI" sz="2400" dirty="0" smtClean="0"/>
              <a:t>Ei tutkimuksia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None/>
            </a:pPr>
            <a:endParaRPr lang="fi-FI" sz="2400" dirty="0"/>
          </a:p>
          <a:p>
            <a:pPr lvl="1" eaLnBrk="1" hangingPunct="1">
              <a:lnSpc>
                <a:spcPct val="90000"/>
              </a:lnSpc>
            </a:pPr>
            <a:r>
              <a:rPr lang="fi-FI" sz="2400" b="1" dirty="0"/>
              <a:t>Kuumereaktio</a:t>
            </a:r>
          </a:p>
          <a:p>
            <a:pPr lvl="1" eaLnBrk="1" hangingPunct="1">
              <a:lnSpc>
                <a:spcPct val="90000"/>
              </a:lnSpc>
            </a:pPr>
            <a:endParaRPr lang="fi-FI" sz="2400" dirty="0"/>
          </a:p>
          <a:p>
            <a:pPr lvl="1" eaLnBrk="1" hangingPunct="1">
              <a:lnSpc>
                <a:spcPct val="90000"/>
              </a:lnSpc>
            </a:pPr>
            <a:r>
              <a:rPr lang="fi-FI" sz="2400" b="1" dirty="0"/>
              <a:t>Sepsis</a:t>
            </a:r>
          </a:p>
          <a:p>
            <a:pPr lvl="2" eaLnBrk="1" hangingPunct="1">
              <a:lnSpc>
                <a:spcPct val="90000"/>
              </a:lnSpc>
            </a:pPr>
            <a:r>
              <a:rPr lang="fi-FI" sz="2400" dirty="0"/>
              <a:t>Äkillinen kuume, sekavuus, voimakas vapina, pahoinvointi, nopea syke ja hengitys, </a:t>
            </a:r>
            <a:r>
              <a:rPr lang="fi-FI" sz="2400" dirty="0" err="1"/>
              <a:t>rr</a:t>
            </a:r>
            <a:r>
              <a:rPr lang="fi-FI" sz="2400" dirty="0"/>
              <a:t> romahtaminen</a:t>
            </a:r>
          </a:p>
          <a:p>
            <a:pPr lvl="2" eaLnBrk="1" hangingPunct="1">
              <a:lnSpc>
                <a:spcPct val="90000"/>
              </a:lnSpc>
            </a:pPr>
            <a:endParaRPr lang="fi-FI" dirty="0" smtClean="0"/>
          </a:p>
          <a:p>
            <a:pPr lvl="3" eaLnBrk="1" hangingPunct="1">
              <a:lnSpc>
                <a:spcPct val="90000"/>
              </a:lnSpc>
            </a:pPr>
            <a:endParaRPr lang="fi-FI" dirty="0" smtClean="0"/>
          </a:p>
        </p:txBody>
      </p:sp>
      <p:sp>
        <p:nvSpPr>
          <p:cNvPr id="23555" name="Päivämäärän paikkamerkki 5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1626816E-D984-4255-8B7D-A7385AC5B700}" type="datetime1">
              <a:rPr lang="en-US" smtClean="0"/>
              <a:pPr/>
              <a:t>9/28/2017</a:t>
            </a:fld>
            <a:endParaRPr lang="fi-FI" smtClean="0"/>
          </a:p>
        </p:txBody>
      </p:sp>
      <p:sp>
        <p:nvSpPr>
          <p:cNvPr id="23554" name="Dian numeron paikkamerkki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AFB9D56-C9CA-46F7-8874-DACFE658B321}" type="slidenum">
              <a:rPr lang="fi-FI" smtClean="0"/>
              <a:pPr/>
              <a:t>11</a:t>
            </a:fld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1166578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>
          <a:xfrm>
            <a:off x="1774825" y="404814"/>
            <a:ext cx="8713788" cy="720725"/>
          </a:xfrm>
        </p:spPr>
        <p:txBody>
          <a:bodyPr/>
          <a:lstStyle/>
          <a:p>
            <a:pPr eaLnBrk="1" hangingPunct="1"/>
            <a:r>
              <a:rPr lang="fi-FI" sz="3200" b="1"/>
              <a:t>       VERENSIIRTOREAKTIO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idx="1"/>
          </p:nvPr>
        </p:nvSpPr>
        <p:spPr>
          <a:xfrm>
            <a:off x="1913731" y="1052781"/>
            <a:ext cx="8435975" cy="5327650"/>
          </a:xfrm>
        </p:spPr>
        <p:txBody>
          <a:bodyPr/>
          <a:lstStyle/>
          <a:p>
            <a:pPr lvl="1" eaLnBrk="1" hangingPunct="1"/>
            <a:endParaRPr lang="fi-FI" b="1" dirty="0"/>
          </a:p>
          <a:p>
            <a:pPr lvl="1" eaLnBrk="1" hangingPunct="1"/>
            <a:endParaRPr lang="fi-FI" b="1" dirty="0"/>
          </a:p>
          <a:p>
            <a:pPr lvl="1" eaLnBrk="1" hangingPunct="1"/>
            <a:r>
              <a:rPr lang="fi-FI" sz="2400" b="1" dirty="0" err="1"/>
              <a:t>Anafylaktinen</a:t>
            </a:r>
            <a:r>
              <a:rPr lang="fi-FI" sz="2400" b="1" dirty="0"/>
              <a:t> reaktio</a:t>
            </a:r>
          </a:p>
          <a:p>
            <a:pPr lvl="2" eaLnBrk="1" hangingPunct="1"/>
            <a:r>
              <a:rPr lang="fi-FI" sz="2400" dirty="0" err="1"/>
              <a:t>Takykardia</a:t>
            </a:r>
            <a:r>
              <a:rPr lang="fi-FI" sz="2400" dirty="0"/>
              <a:t>, RR lasku, hengitystiheys, rintakipu, kuumotus, punoitus</a:t>
            </a:r>
          </a:p>
          <a:p>
            <a:pPr lvl="2" eaLnBrk="1" hangingPunct="1">
              <a:buFont typeface="Wingdings" pitchFamily="2" charset="2"/>
              <a:buNone/>
            </a:pPr>
            <a:endParaRPr lang="fi-FI" sz="2400" dirty="0"/>
          </a:p>
          <a:p>
            <a:pPr lvl="1" eaLnBrk="1" hangingPunct="1"/>
            <a:r>
              <a:rPr lang="fi-FI" sz="2400" b="1" dirty="0" err="1"/>
              <a:t>Hemolyysi</a:t>
            </a:r>
            <a:endParaRPr lang="fi-FI" sz="2400" b="1" dirty="0"/>
          </a:p>
          <a:p>
            <a:pPr lvl="2" eaLnBrk="1" hangingPunct="1"/>
            <a:r>
              <a:rPr lang="fi-FI" sz="2400" dirty="0"/>
              <a:t>Oireina levottomuus, pahoinvointi, urtikaria, kivut, lämmön nousu, RR lasku</a:t>
            </a:r>
          </a:p>
          <a:p>
            <a:pPr lvl="2" eaLnBrk="1" hangingPunct="1">
              <a:buFont typeface="Wingdings" pitchFamily="2" charset="2"/>
              <a:buNone/>
            </a:pPr>
            <a:endParaRPr lang="fi-FI" sz="2400" dirty="0"/>
          </a:p>
          <a:p>
            <a:pPr lvl="1" eaLnBrk="1" hangingPunct="1"/>
            <a:r>
              <a:rPr lang="fi-FI" sz="2400" b="1" dirty="0"/>
              <a:t>Verenkierron liikakuormitus</a:t>
            </a:r>
          </a:p>
          <a:p>
            <a:pPr lvl="2" eaLnBrk="1" hangingPunct="1"/>
            <a:r>
              <a:rPr lang="fi-FI" sz="2400" dirty="0"/>
              <a:t>Oireina hengenahdistus, </a:t>
            </a:r>
            <a:r>
              <a:rPr lang="fi-FI" sz="2400" dirty="0" err="1"/>
              <a:t>takykardia</a:t>
            </a:r>
            <a:r>
              <a:rPr lang="fi-FI" sz="2400" dirty="0"/>
              <a:t>, levottomuus, RR lasku, </a:t>
            </a:r>
            <a:r>
              <a:rPr lang="fi-FI" sz="2400" dirty="0" err="1"/>
              <a:t>syanoosi</a:t>
            </a:r>
            <a:endParaRPr lang="fi-FI" sz="2400" dirty="0"/>
          </a:p>
          <a:p>
            <a:pPr lvl="2" eaLnBrk="1" hangingPunct="1">
              <a:buFont typeface="Wingdings" pitchFamily="2" charset="2"/>
              <a:buNone/>
            </a:pPr>
            <a:endParaRPr lang="fi-FI" sz="2000" dirty="0"/>
          </a:p>
          <a:p>
            <a:pPr lvl="1" eaLnBrk="1" hangingPunct="1"/>
            <a:endParaRPr lang="fi-FI" dirty="0"/>
          </a:p>
        </p:txBody>
      </p:sp>
      <p:sp>
        <p:nvSpPr>
          <p:cNvPr id="24579" name="Päivämäärän paikkamerkki 5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3F9A426A-2470-4AB7-B278-D06F064BC418}" type="datetime1">
              <a:rPr lang="en-US" smtClean="0"/>
              <a:pPr/>
              <a:t>9/28/2017</a:t>
            </a:fld>
            <a:endParaRPr lang="fi-FI" smtClean="0"/>
          </a:p>
        </p:txBody>
      </p:sp>
      <p:sp>
        <p:nvSpPr>
          <p:cNvPr id="24578" name="Dian numeron paikkamerkki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AF59310-E177-401D-9C78-64C7C74F4F26}" type="slidenum">
              <a:rPr lang="fi-FI" smtClean="0"/>
              <a:pPr/>
              <a:t>12</a:t>
            </a:fld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12277129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Reaktion ilmetessä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sz="2800" b="1" dirty="0"/>
              <a:t>Keskeytä </a:t>
            </a:r>
            <a:r>
              <a:rPr lang="en-US" sz="2800" b="1" dirty="0" err="1"/>
              <a:t>heti</a:t>
            </a:r>
            <a:r>
              <a:rPr lang="en-US" sz="2800" b="1" dirty="0"/>
              <a:t> </a:t>
            </a:r>
            <a:r>
              <a:rPr lang="en-US" sz="2800" b="1" dirty="0" err="1"/>
              <a:t>valmisteen</a:t>
            </a:r>
            <a:r>
              <a:rPr lang="en-US" sz="2800" b="1" dirty="0"/>
              <a:t> </a:t>
            </a:r>
            <a:r>
              <a:rPr lang="en-US" sz="2800" b="1" dirty="0" err="1"/>
              <a:t>antaminen</a:t>
            </a:r>
            <a:r>
              <a:rPr lang="en-US" sz="2800" b="1" dirty="0"/>
              <a:t>!</a:t>
            </a:r>
          </a:p>
          <a:p>
            <a:pPr>
              <a:lnSpc>
                <a:spcPct val="80000"/>
              </a:lnSpc>
            </a:pPr>
            <a:endParaRPr lang="en-US" sz="2800" b="1" dirty="0"/>
          </a:p>
          <a:p>
            <a:pPr>
              <a:lnSpc>
                <a:spcPct val="80000"/>
              </a:lnSpc>
            </a:pPr>
            <a:r>
              <a:rPr lang="en-US" sz="2800" b="1" dirty="0" err="1"/>
              <a:t>Tiedota</a:t>
            </a:r>
            <a:r>
              <a:rPr lang="en-US" sz="2800" b="1" dirty="0"/>
              <a:t> </a:t>
            </a:r>
            <a:r>
              <a:rPr lang="en-US" sz="2800" b="1" dirty="0" err="1"/>
              <a:t>lääkäriä</a:t>
            </a:r>
            <a:r>
              <a:rPr lang="en-US" sz="2800" b="1" dirty="0"/>
              <a:t> </a:t>
            </a:r>
          </a:p>
          <a:p>
            <a:pPr marL="0" indent="0">
              <a:lnSpc>
                <a:spcPct val="80000"/>
              </a:lnSpc>
              <a:buNone/>
            </a:pPr>
            <a:endParaRPr lang="en-US" sz="2800" b="1" dirty="0"/>
          </a:p>
          <a:p>
            <a:pPr>
              <a:lnSpc>
                <a:spcPct val="80000"/>
              </a:lnSpc>
            </a:pPr>
            <a:r>
              <a:rPr lang="en-US" sz="2800" b="1" dirty="0" err="1"/>
              <a:t>Jätä</a:t>
            </a:r>
            <a:r>
              <a:rPr lang="en-US" sz="2800" b="1" dirty="0"/>
              <a:t> </a:t>
            </a:r>
            <a:r>
              <a:rPr lang="en-US" sz="2800" b="1" dirty="0" err="1"/>
              <a:t>kanyyli</a:t>
            </a:r>
            <a:r>
              <a:rPr lang="en-US" sz="2800" b="1" dirty="0"/>
              <a:t> </a:t>
            </a:r>
            <a:r>
              <a:rPr lang="en-US" sz="2800" b="1" dirty="0" err="1"/>
              <a:t>laskimoon</a:t>
            </a:r>
            <a:r>
              <a:rPr lang="en-US" sz="2800" b="1" dirty="0"/>
              <a:t>  </a:t>
            </a:r>
          </a:p>
          <a:p>
            <a:pPr>
              <a:lnSpc>
                <a:spcPct val="80000"/>
              </a:lnSpc>
            </a:pPr>
            <a:endParaRPr lang="en-US" sz="2800" b="1" dirty="0"/>
          </a:p>
          <a:p>
            <a:pPr>
              <a:lnSpc>
                <a:spcPct val="80000"/>
              </a:lnSpc>
            </a:pPr>
            <a:r>
              <a:rPr lang="en-US" sz="2800" b="1" dirty="0" err="1"/>
              <a:t>Aloita</a:t>
            </a:r>
            <a:r>
              <a:rPr lang="en-US" sz="2800" b="1" dirty="0"/>
              <a:t> </a:t>
            </a:r>
            <a:r>
              <a:rPr lang="en-US" sz="2800" b="1" dirty="0" err="1"/>
              <a:t>oireenmukainen</a:t>
            </a:r>
            <a:r>
              <a:rPr lang="en-US" sz="2800" b="1" dirty="0"/>
              <a:t> </a:t>
            </a:r>
            <a:r>
              <a:rPr lang="en-US" sz="2800" b="1" dirty="0" err="1"/>
              <a:t>hoito</a:t>
            </a:r>
            <a:r>
              <a:rPr lang="en-US" sz="2800" b="1" dirty="0"/>
              <a:t> </a:t>
            </a:r>
          </a:p>
          <a:p>
            <a:pPr lvl="1">
              <a:lnSpc>
                <a:spcPct val="80000"/>
              </a:lnSpc>
              <a:buNone/>
            </a:pPr>
            <a:endParaRPr lang="en-US" sz="2800" b="1" dirty="0"/>
          </a:p>
          <a:p>
            <a:pPr>
              <a:lnSpc>
                <a:spcPct val="80000"/>
              </a:lnSpc>
            </a:pPr>
            <a:r>
              <a:rPr lang="en-US" sz="2800" b="1" dirty="0" err="1"/>
              <a:t>Tarkista</a:t>
            </a:r>
            <a:r>
              <a:rPr lang="en-US" sz="2800" b="1" dirty="0"/>
              <a:t> </a:t>
            </a:r>
            <a:r>
              <a:rPr lang="en-US" sz="2800" b="1" dirty="0" err="1"/>
              <a:t>verivalmisteen</a:t>
            </a:r>
            <a:r>
              <a:rPr lang="en-US" sz="2800" b="1" dirty="0"/>
              <a:t> </a:t>
            </a:r>
            <a:r>
              <a:rPr lang="en-US" sz="2800" b="1" dirty="0" err="1"/>
              <a:t>tunnistetiedot</a:t>
            </a:r>
            <a:endParaRPr lang="en-US" sz="2800" b="1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60233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75233" y="331698"/>
            <a:ext cx="10058400" cy="1371600"/>
          </a:xfrm>
        </p:spPr>
        <p:txBody>
          <a:bodyPr/>
          <a:lstStyle/>
          <a:p>
            <a:r>
              <a:rPr lang="fi-FI" dirty="0"/>
              <a:t>V</a:t>
            </a:r>
            <a:r>
              <a:rPr lang="fi-FI" dirty="0" smtClean="0"/>
              <a:t>eriryhmät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182370" y="1703298"/>
            <a:ext cx="4754880" cy="4242816"/>
          </a:xfrm>
        </p:spPr>
        <p:txBody>
          <a:bodyPr>
            <a:noAutofit/>
          </a:bodyPr>
          <a:lstStyle/>
          <a:p>
            <a:r>
              <a:rPr lang="fi-FI" sz="2800" dirty="0"/>
              <a:t>ABO- veriryhmäjärjestelmä</a:t>
            </a:r>
          </a:p>
          <a:p>
            <a:pPr lvl="1"/>
            <a:r>
              <a:rPr lang="fi-FI" sz="2800" dirty="0"/>
              <a:t>Punasolun pinnalla oleva antigeeni</a:t>
            </a:r>
          </a:p>
          <a:p>
            <a:pPr lvl="1"/>
            <a:r>
              <a:rPr lang="fi-FI" sz="2800" dirty="0"/>
              <a:t>A, B, AB, </a:t>
            </a:r>
            <a:r>
              <a:rPr lang="fi-FI" sz="2800" dirty="0" smtClean="0"/>
              <a:t>O </a:t>
            </a:r>
            <a:endParaRPr lang="fi-FI" sz="2800" dirty="0"/>
          </a:p>
          <a:p>
            <a:r>
              <a:rPr lang="fi-FI" sz="2800" dirty="0"/>
              <a:t>Jako kahteen ryhmään RH- tekijän </a:t>
            </a:r>
            <a:r>
              <a:rPr lang="fi-FI" sz="2800" dirty="0" smtClean="0"/>
              <a:t>mukaan </a:t>
            </a:r>
            <a:endParaRPr lang="fi-FI" sz="2800" dirty="0"/>
          </a:p>
          <a:p>
            <a:pPr lvl="1"/>
            <a:r>
              <a:rPr lang="fi-FI" sz="2800" dirty="0"/>
              <a:t>Rh – (15%)</a:t>
            </a:r>
          </a:p>
          <a:p>
            <a:pPr lvl="1"/>
            <a:r>
              <a:rPr lang="fi-FI" sz="2800" dirty="0"/>
              <a:t>Rh + (85</a:t>
            </a:r>
            <a:r>
              <a:rPr lang="fi-FI" sz="2800" dirty="0" smtClean="0"/>
              <a:t>%)</a:t>
            </a:r>
            <a:endParaRPr lang="fi-FI" sz="2800" dirty="0"/>
          </a:p>
          <a:p>
            <a:r>
              <a:rPr lang="fi-FI" sz="2800" dirty="0" smtClean="0"/>
              <a:t>Veriryhmä on periytyvä</a:t>
            </a:r>
            <a:endParaRPr lang="fi-FI" sz="2800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6144387" y="1444752"/>
            <a:ext cx="5596509" cy="4501362"/>
          </a:xfrm>
          <a:noFill/>
        </p:spPr>
      </p:pic>
    </p:spTree>
    <p:extLst>
      <p:ext uri="{BB962C8B-B14F-4D97-AF65-F5344CB8AC3E}">
        <p14:creationId xmlns:p14="http://schemas.microsoft.com/office/powerpoint/2010/main" val="1817540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Verensiirron syyt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0" y="2194560"/>
            <a:ext cx="10820400" cy="4425181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80000"/>
              </a:lnSpc>
            </a:pPr>
            <a:r>
              <a:rPr lang="fi-FI" sz="3100" dirty="0"/>
              <a:t>Anemia huomioiden perussairaudet</a:t>
            </a:r>
          </a:p>
          <a:p>
            <a:pPr>
              <a:lnSpc>
                <a:spcPct val="80000"/>
              </a:lnSpc>
              <a:buNone/>
            </a:pPr>
            <a:r>
              <a:rPr lang="fi-FI" sz="3100" dirty="0"/>
              <a:t> + oireet (Hb alle 70-100)</a:t>
            </a:r>
          </a:p>
          <a:p>
            <a:pPr>
              <a:lnSpc>
                <a:spcPct val="80000"/>
              </a:lnSpc>
              <a:buNone/>
            </a:pPr>
            <a:endParaRPr lang="fi-FI" sz="3100" dirty="0"/>
          </a:p>
          <a:p>
            <a:pPr>
              <a:lnSpc>
                <a:spcPct val="80000"/>
              </a:lnSpc>
            </a:pPr>
            <a:r>
              <a:rPr lang="fi-FI" sz="3100" dirty="0"/>
              <a:t>Akuutti vuoto</a:t>
            </a:r>
          </a:p>
          <a:p>
            <a:pPr>
              <a:lnSpc>
                <a:spcPct val="80000"/>
              </a:lnSpc>
            </a:pPr>
            <a:endParaRPr lang="fi-FI" sz="3100" dirty="0"/>
          </a:p>
          <a:p>
            <a:pPr>
              <a:lnSpc>
                <a:spcPct val="80000"/>
              </a:lnSpc>
            </a:pPr>
            <a:r>
              <a:rPr lang="fi-FI" sz="3100" dirty="0"/>
              <a:t>Leikkaukset</a:t>
            </a:r>
          </a:p>
          <a:p>
            <a:pPr>
              <a:lnSpc>
                <a:spcPct val="80000"/>
              </a:lnSpc>
              <a:buNone/>
            </a:pPr>
            <a:endParaRPr lang="fi-FI" sz="3100" dirty="0"/>
          </a:p>
          <a:p>
            <a:pPr>
              <a:lnSpc>
                <a:spcPct val="80000"/>
              </a:lnSpc>
            </a:pPr>
            <a:r>
              <a:rPr lang="fi-FI" sz="3100" dirty="0"/>
              <a:t>Syöpäpotilaat</a:t>
            </a:r>
          </a:p>
          <a:p>
            <a:pPr>
              <a:lnSpc>
                <a:spcPct val="80000"/>
              </a:lnSpc>
              <a:buNone/>
            </a:pPr>
            <a:endParaRPr lang="fi-FI" sz="2400" dirty="0"/>
          </a:p>
          <a:p>
            <a:pPr>
              <a:lnSpc>
                <a:spcPct val="80000"/>
              </a:lnSpc>
              <a:buNone/>
            </a:pPr>
            <a:endParaRPr lang="fi-FI" sz="2400" dirty="0"/>
          </a:p>
          <a:p>
            <a:pPr>
              <a:lnSpc>
                <a:spcPct val="80000"/>
              </a:lnSpc>
              <a:buNone/>
            </a:pPr>
            <a:endParaRPr lang="fi-FI" sz="3400" dirty="0"/>
          </a:p>
          <a:p>
            <a:pPr>
              <a:lnSpc>
                <a:spcPct val="80000"/>
              </a:lnSpc>
            </a:pPr>
            <a:r>
              <a:rPr lang="fi-FI" sz="3400" dirty="0"/>
              <a:t>Verensiirtoon tarvitaan potilaan suostumus</a:t>
            </a:r>
          </a:p>
          <a:p>
            <a:pPr lvl="1">
              <a:lnSpc>
                <a:spcPct val="80000"/>
              </a:lnSpc>
            </a:pPr>
            <a:r>
              <a:rPr lang="fi-FI" sz="3400" dirty="0"/>
              <a:t>Potilaalla on oikeus kieltäytyä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71882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549275"/>
            <a:ext cx="8229600" cy="450850"/>
          </a:xfrm>
        </p:spPr>
        <p:txBody>
          <a:bodyPr>
            <a:normAutofit fontScale="90000"/>
          </a:bodyPr>
          <a:lstStyle/>
          <a:p>
            <a:r>
              <a:rPr lang="fi-FI" sz="3600" b="1" dirty="0" smtClean="0"/>
              <a:t>Punasoluvalmisteet</a:t>
            </a:r>
            <a:endParaRPr lang="fi-FI" sz="3600" dirty="0"/>
          </a:p>
        </p:txBody>
      </p:sp>
      <p:sp>
        <p:nvSpPr>
          <p:cNvPr id="922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981201" y="1412876"/>
            <a:ext cx="4835525" cy="5184775"/>
          </a:xfrm>
        </p:spPr>
        <p:txBody>
          <a:bodyPr/>
          <a:lstStyle/>
          <a:p>
            <a:pPr lvl="1" eaLnBrk="1" hangingPunct="1"/>
            <a:r>
              <a:rPr lang="fi-FI" sz="2400" dirty="0" smtClean="0"/>
              <a:t>Akuutti </a:t>
            </a:r>
            <a:r>
              <a:rPr lang="fi-FI" sz="2400" dirty="0" smtClean="0"/>
              <a:t>vuoto</a:t>
            </a:r>
          </a:p>
          <a:p>
            <a:pPr lvl="1" eaLnBrk="1" hangingPunct="1"/>
            <a:r>
              <a:rPr lang="fi-FI" sz="2400" dirty="0" smtClean="0"/>
              <a:t>Leikkaukset</a:t>
            </a:r>
          </a:p>
          <a:p>
            <a:pPr lvl="1" eaLnBrk="1" hangingPunct="1"/>
            <a:r>
              <a:rPr lang="fi-FI" sz="2400" dirty="0" smtClean="0"/>
              <a:t>Synnytykset</a:t>
            </a:r>
          </a:p>
          <a:p>
            <a:pPr lvl="1" eaLnBrk="1" hangingPunct="1"/>
            <a:r>
              <a:rPr lang="fi-FI" sz="2400" dirty="0" smtClean="0"/>
              <a:t>Anemia</a:t>
            </a:r>
          </a:p>
          <a:p>
            <a:pPr lvl="1" eaLnBrk="1" hangingPunct="1"/>
            <a:endParaRPr lang="fi-FI" sz="2400" dirty="0" smtClean="0"/>
          </a:p>
          <a:p>
            <a:pPr lvl="1" eaLnBrk="1" hangingPunct="1"/>
            <a:r>
              <a:rPr lang="fi-FI" sz="2400" dirty="0" smtClean="0"/>
              <a:t>Punasolut annostellaan</a:t>
            </a:r>
          </a:p>
          <a:p>
            <a:pPr eaLnBrk="1" hangingPunct="1">
              <a:buFont typeface="Wingdings" pitchFamily="2" charset="2"/>
              <a:buNone/>
            </a:pPr>
            <a:r>
              <a:rPr lang="fi-FI" sz="2400" dirty="0" smtClean="0"/>
              <a:t> 		2 yks erissä</a:t>
            </a:r>
          </a:p>
          <a:p>
            <a:pPr lvl="1" eaLnBrk="1" hangingPunct="1"/>
            <a:r>
              <a:rPr lang="fi-FI" sz="2400" dirty="0" smtClean="0"/>
              <a:t>Tiputetaan yleisimmin 2-4 yksikköä</a:t>
            </a:r>
          </a:p>
          <a:p>
            <a:pPr lvl="1" eaLnBrk="1" hangingPunct="1">
              <a:buFont typeface="Wingdings" pitchFamily="2" charset="2"/>
              <a:buNone/>
            </a:pPr>
            <a:endParaRPr lang="fi-FI" dirty="0" smtClean="0"/>
          </a:p>
          <a:p>
            <a:pPr eaLnBrk="1" hangingPunct="1"/>
            <a:endParaRPr lang="fi-FI" dirty="0" smtClean="0"/>
          </a:p>
        </p:txBody>
      </p:sp>
      <p:sp>
        <p:nvSpPr>
          <p:cNvPr id="9218" name="Dian numeron paikkamerkki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FDD54B3-F15A-4BF2-8C1C-FE785789FE65}" type="slidenum">
              <a:rPr lang="fi-FI" smtClean="0"/>
              <a:pPr/>
              <a:t>4</a:t>
            </a:fld>
            <a:endParaRPr lang="fi-FI" smtClean="0"/>
          </a:p>
        </p:txBody>
      </p:sp>
      <p:pic>
        <p:nvPicPr>
          <p:cNvPr id="9222" name="Picture 6" descr="Punasolupusseja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86077" y="2055307"/>
            <a:ext cx="4224337" cy="388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87049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8"/>
          <p:cNvSpPr>
            <a:spLocks noGrp="1" noChangeArrowheads="1"/>
          </p:cNvSpPr>
          <p:nvPr>
            <p:ph type="title"/>
          </p:nvPr>
        </p:nvSpPr>
        <p:spPr>
          <a:xfrm>
            <a:off x="1981200" y="457201"/>
            <a:ext cx="8229600" cy="739775"/>
          </a:xfrm>
        </p:spPr>
        <p:txBody>
          <a:bodyPr>
            <a:normAutofit/>
          </a:bodyPr>
          <a:lstStyle/>
          <a:p>
            <a:r>
              <a:rPr lang="fi-FI" sz="3600" b="1" dirty="0" smtClean="0"/>
              <a:t>Trombosyyttivalmisteet</a:t>
            </a:r>
            <a:endParaRPr lang="fi-FI" sz="3600" dirty="0"/>
          </a:p>
        </p:txBody>
      </p:sp>
      <p:sp>
        <p:nvSpPr>
          <p:cNvPr id="10245" name="Rectangle 7"/>
          <p:cNvSpPr>
            <a:spLocks noGrp="1" noChangeArrowheads="1"/>
          </p:cNvSpPr>
          <p:nvPr>
            <p:ph sz="half" idx="1"/>
          </p:nvPr>
        </p:nvSpPr>
        <p:spPr>
          <a:xfrm>
            <a:off x="1981201" y="1268414"/>
            <a:ext cx="4835525" cy="5589587"/>
          </a:xfrm>
          <a:noFill/>
        </p:spPr>
        <p:txBody>
          <a:bodyPr/>
          <a:lstStyle/>
          <a:p>
            <a:pPr lvl="1" eaLnBrk="1" hangingPunct="1"/>
            <a:r>
              <a:rPr lang="fi-FI" sz="2400" dirty="0" smtClean="0"/>
              <a:t>Verisyöpäpotilaat </a:t>
            </a:r>
            <a:endParaRPr lang="fi-FI" sz="2400" dirty="0"/>
          </a:p>
          <a:p>
            <a:pPr lvl="1" eaLnBrk="1" hangingPunct="1"/>
            <a:r>
              <a:rPr lang="fi-FI" sz="2400" dirty="0"/>
              <a:t>Suurissa verenvuodoissa (leikkaus, onnettomuus)</a:t>
            </a:r>
          </a:p>
          <a:p>
            <a:pPr lvl="1" eaLnBrk="1" hangingPunct="1"/>
            <a:r>
              <a:rPr lang="fi-FI" sz="2400" dirty="0"/>
              <a:t>Vaikean </a:t>
            </a:r>
            <a:r>
              <a:rPr lang="fi-FI" sz="2400" dirty="0" err="1"/>
              <a:t>trombosytopenian</a:t>
            </a:r>
            <a:r>
              <a:rPr lang="fi-FI" sz="2400" dirty="0"/>
              <a:t> hoito</a:t>
            </a:r>
          </a:p>
          <a:p>
            <a:pPr lvl="1" eaLnBrk="1" hangingPunct="1"/>
            <a:endParaRPr lang="fi-FI" sz="2400" dirty="0"/>
          </a:p>
          <a:p>
            <a:pPr lvl="1" eaLnBrk="1" hangingPunct="1"/>
            <a:endParaRPr lang="fi-FI" sz="2400" dirty="0"/>
          </a:p>
          <a:p>
            <a:pPr lvl="1" eaLnBrk="1" hangingPunct="1"/>
            <a:r>
              <a:rPr lang="fi-FI" sz="2400" dirty="0" smtClean="0"/>
              <a:t> annostellaan 8 yks erissä</a:t>
            </a:r>
          </a:p>
          <a:p>
            <a:pPr lvl="1" eaLnBrk="1" hangingPunct="1"/>
            <a:r>
              <a:rPr lang="fi-FI" sz="2400" dirty="0"/>
              <a:t>Yleisimmin 8-16 yksikköä</a:t>
            </a:r>
          </a:p>
          <a:p>
            <a:pPr lvl="1" eaLnBrk="1" hangingPunct="1"/>
            <a:r>
              <a:rPr lang="fi-FI" sz="2400" dirty="0"/>
              <a:t>Yhdessä yksikössä n. 4 luovuttajan trombosyyttejä</a:t>
            </a:r>
          </a:p>
          <a:p>
            <a:pPr eaLnBrk="1" hangingPunct="1">
              <a:buFont typeface="Wingdings" pitchFamily="2" charset="2"/>
              <a:buNone/>
            </a:pPr>
            <a:endParaRPr lang="fi-FI" sz="2400" dirty="0"/>
          </a:p>
          <a:p>
            <a:pPr eaLnBrk="1" hangingPunct="1"/>
            <a:endParaRPr lang="fi-FI" sz="2400" dirty="0"/>
          </a:p>
        </p:txBody>
      </p:sp>
      <p:sp>
        <p:nvSpPr>
          <p:cNvPr id="10243" name="Päivämäärän paikkamerkki 6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96EE26B1-1AAD-42B6-B5A5-F0B06616EC90}" type="datetime1">
              <a:rPr lang="en-US" smtClean="0"/>
              <a:pPr/>
              <a:t>9/28/2017</a:t>
            </a:fld>
            <a:endParaRPr lang="fi-FI" smtClean="0"/>
          </a:p>
        </p:txBody>
      </p:sp>
      <p:sp>
        <p:nvSpPr>
          <p:cNvPr id="10242" name="Dian numeron paikkamerkki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07240BB-DA1E-40FF-B0CA-9FB3292B8A41}" type="slidenum">
              <a:rPr lang="fi-FI" smtClean="0"/>
              <a:pPr/>
              <a:t>5</a:t>
            </a:fld>
            <a:endParaRPr lang="fi-FI" smtClean="0"/>
          </a:p>
        </p:txBody>
      </p:sp>
      <p:pic>
        <p:nvPicPr>
          <p:cNvPr id="10246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57974" y="1008699"/>
            <a:ext cx="3673475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3157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>
          <a:xfrm>
            <a:off x="1981200" y="457200"/>
            <a:ext cx="8229600" cy="668338"/>
          </a:xfrm>
        </p:spPr>
        <p:txBody>
          <a:bodyPr/>
          <a:lstStyle/>
          <a:p>
            <a:pPr eaLnBrk="1" hangingPunct="1"/>
            <a:r>
              <a:rPr lang="fi-FI" sz="3600" dirty="0"/>
              <a:t>     </a:t>
            </a:r>
            <a:r>
              <a:rPr lang="fi-FI" sz="3600" dirty="0" smtClean="0"/>
              <a:t>VERIVALMISTEET</a:t>
            </a:r>
            <a:endParaRPr lang="fi-FI" sz="3600" dirty="0"/>
          </a:p>
        </p:txBody>
      </p:sp>
      <p:sp>
        <p:nvSpPr>
          <p:cNvPr id="1126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981200" y="1341438"/>
            <a:ext cx="4546600" cy="53276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sz="2400" b="1" dirty="0"/>
              <a:t>Plasmat </a:t>
            </a:r>
          </a:p>
          <a:p>
            <a:pPr lvl="1" eaLnBrk="1" hangingPunct="1">
              <a:lnSpc>
                <a:spcPct val="90000"/>
              </a:lnSpc>
            </a:pPr>
            <a:r>
              <a:rPr lang="fi-FI" dirty="0"/>
              <a:t>Runsas verenmenetys</a:t>
            </a:r>
          </a:p>
          <a:p>
            <a:pPr lvl="1" eaLnBrk="1" hangingPunct="1">
              <a:lnSpc>
                <a:spcPct val="90000"/>
              </a:lnSpc>
            </a:pPr>
            <a:r>
              <a:rPr lang="fi-FI" dirty="0"/>
              <a:t>Verenvuototautia sairastavat</a:t>
            </a:r>
          </a:p>
          <a:p>
            <a:pPr lvl="1" eaLnBrk="1" hangingPunct="1">
              <a:lnSpc>
                <a:spcPct val="90000"/>
              </a:lnSpc>
            </a:pPr>
            <a:r>
              <a:rPr lang="fi-FI" dirty="0"/>
              <a:t>Hyytymistekijävajaus, esim. suuri verenvuoto, vaikea maksasairaus 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fi-FI" dirty="0"/>
          </a:p>
          <a:p>
            <a:pPr eaLnBrk="1" hangingPunct="1">
              <a:lnSpc>
                <a:spcPct val="90000"/>
              </a:lnSpc>
            </a:pPr>
            <a:r>
              <a:rPr lang="fi-FI" sz="2400" dirty="0"/>
              <a:t>Jääplasman korvaama lääkevalmiste esim. </a:t>
            </a:r>
            <a:r>
              <a:rPr lang="fi-FI" sz="2400" dirty="0" err="1"/>
              <a:t>Octaplas</a:t>
            </a:r>
            <a:endParaRPr lang="fi-FI" sz="2400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fi-FI" sz="2400" dirty="0"/>
          </a:p>
          <a:p>
            <a:pPr eaLnBrk="1" hangingPunct="1">
              <a:lnSpc>
                <a:spcPct val="90000"/>
              </a:lnSpc>
            </a:pPr>
            <a:r>
              <a:rPr lang="fi-FI" sz="2400" dirty="0"/>
              <a:t>Jääplasmaa annostellaan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i-FI" sz="2400" dirty="0"/>
              <a:t>		2 yks erissä</a:t>
            </a:r>
            <a:endParaRPr lang="fi-FI" sz="2000" dirty="0"/>
          </a:p>
          <a:p>
            <a:pPr lvl="1" eaLnBrk="1" hangingPunct="1">
              <a:lnSpc>
                <a:spcPct val="90000"/>
              </a:lnSpc>
            </a:pPr>
            <a:r>
              <a:rPr lang="fi-FI" dirty="0"/>
              <a:t>Yleisimmin 2-4 yksikköä</a:t>
            </a:r>
          </a:p>
        </p:txBody>
      </p:sp>
      <p:sp>
        <p:nvSpPr>
          <p:cNvPr id="11270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6816725" y="1981200"/>
            <a:ext cx="3671888" cy="4616450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fi-FI" sz="1400"/>
          </a:p>
          <a:p>
            <a:pPr eaLnBrk="1" hangingPunct="1">
              <a:lnSpc>
                <a:spcPct val="80000"/>
              </a:lnSpc>
            </a:pPr>
            <a:endParaRPr lang="fi-FI" sz="1600"/>
          </a:p>
        </p:txBody>
      </p:sp>
      <p:sp>
        <p:nvSpPr>
          <p:cNvPr id="11267" name="Päivämäärän paikkamerkki 6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endParaRPr lang="fi-FI" dirty="0" smtClean="0"/>
          </a:p>
        </p:txBody>
      </p:sp>
      <p:sp>
        <p:nvSpPr>
          <p:cNvPr id="11266" name="Dian numeron paikkamerkki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8B0E3B0-6525-4959-A3A2-80B9513D292E}" type="slidenum">
              <a:rPr lang="fi-FI" smtClean="0"/>
              <a:pPr/>
              <a:t>6</a:t>
            </a:fld>
            <a:endParaRPr lang="fi-FI" smtClean="0"/>
          </a:p>
        </p:txBody>
      </p:sp>
      <p:pic>
        <p:nvPicPr>
          <p:cNvPr id="11271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3851" y="1484314"/>
            <a:ext cx="3743325" cy="475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20936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457201"/>
            <a:ext cx="8229600" cy="811213"/>
          </a:xfrm>
        </p:spPr>
        <p:txBody>
          <a:bodyPr>
            <a:normAutofit/>
          </a:bodyPr>
          <a:lstStyle/>
          <a:p>
            <a:pPr eaLnBrk="1" hangingPunct="1"/>
            <a:r>
              <a:rPr lang="fi-FI" dirty="0" smtClean="0"/>
              <a:t>    Verituotteiden säilytys </a:t>
            </a:r>
          </a:p>
        </p:txBody>
      </p:sp>
      <p:sp>
        <p:nvSpPr>
          <p:cNvPr id="17415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1121251" y="1412876"/>
            <a:ext cx="4392613" cy="5724144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fi-FI" sz="2000" b="1" dirty="0"/>
              <a:t>Punasoluvalmisteet</a:t>
            </a:r>
            <a:r>
              <a:rPr lang="fi-FI" sz="2000" dirty="0"/>
              <a:t> huoneenlämmössä</a:t>
            </a:r>
          </a:p>
          <a:p>
            <a:pPr eaLnBrk="1" hangingPunct="1">
              <a:lnSpc>
                <a:spcPct val="90000"/>
              </a:lnSpc>
            </a:pPr>
            <a:r>
              <a:rPr lang="fi-FI" sz="2000" dirty="0"/>
              <a:t>Punasolujen siirto voidaan </a:t>
            </a:r>
            <a:r>
              <a:rPr lang="fi-FI" sz="2000" dirty="0" err="1"/>
              <a:t>tarv</a:t>
            </a:r>
            <a:r>
              <a:rPr lang="fi-FI" sz="2000" dirty="0"/>
              <a:t>. tehdä jääkaappikylmällä valmisteella</a:t>
            </a:r>
          </a:p>
          <a:p>
            <a:pPr lvl="1" eaLnBrk="1" hangingPunct="1">
              <a:lnSpc>
                <a:spcPct val="90000"/>
              </a:lnSpc>
            </a:pPr>
            <a:r>
              <a:rPr lang="fi-FI" dirty="0" smtClean="0"/>
              <a:t>rytmihäiriöt</a:t>
            </a:r>
            <a:endParaRPr lang="fi-FI" sz="1800" dirty="0"/>
          </a:p>
          <a:p>
            <a:pPr eaLnBrk="1" hangingPunct="1">
              <a:lnSpc>
                <a:spcPct val="90000"/>
              </a:lnSpc>
            </a:pPr>
            <a:r>
              <a:rPr lang="fi-FI" sz="2000" dirty="0"/>
              <a:t>Verivalmiste voi olla ennen tiputusta 2 h huoneen lämmössä </a:t>
            </a:r>
          </a:p>
          <a:p>
            <a:pPr lvl="1" eaLnBrk="1" hangingPunct="1">
              <a:lnSpc>
                <a:spcPct val="90000"/>
              </a:lnSpc>
            </a:pPr>
            <a:r>
              <a:rPr lang="fi-FI" sz="2000" dirty="0"/>
              <a:t>Jos ollut huoneenlämmössä yli 1h, ei saa enää laittaa </a:t>
            </a:r>
            <a:r>
              <a:rPr lang="fi-FI" sz="2000" dirty="0" smtClean="0"/>
              <a:t>jääkaappiin</a:t>
            </a:r>
            <a:endParaRPr lang="fi-FI" sz="1800" dirty="0"/>
          </a:p>
          <a:p>
            <a:pPr eaLnBrk="1" hangingPunct="1">
              <a:lnSpc>
                <a:spcPct val="90000"/>
              </a:lnSpc>
            </a:pPr>
            <a:r>
              <a:rPr lang="fi-FI" sz="2000" dirty="0"/>
              <a:t>Tiputettavat 6h kuluessa siitä kun otettu jääkaapista</a:t>
            </a:r>
          </a:p>
          <a:p>
            <a:pPr lvl="2" eaLnBrk="1" hangingPunct="1">
              <a:lnSpc>
                <a:spcPct val="90000"/>
              </a:lnSpc>
            </a:pPr>
            <a:r>
              <a:rPr lang="fi-FI" sz="1600" dirty="0"/>
              <a:t>Punasolut vaurioituu liian pitkästä säilytyksestä, bakteerien elatusaineena lämmin veri on hyvä</a:t>
            </a:r>
          </a:p>
          <a:p>
            <a:pPr eaLnBrk="1" hangingPunct="1"/>
            <a:endParaRPr lang="fi-FI" sz="2400" dirty="0"/>
          </a:p>
        </p:txBody>
      </p:sp>
      <p:sp>
        <p:nvSpPr>
          <p:cNvPr id="17413" name="Rectangle 6"/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eaLnBrk="1" hangingPunct="1"/>
            <a:endParaRPr lang="fi-FI" sz="2400"/>
          </a:p>
        </p:txBody>
      </p:sp>
      <p:sp>
        <p:nvSpPr>
          <p:cNvPr id="17411" name="Päivämäärän paikkamerkki 6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B272D68C-DCB3-409D-A110-185764F7DF29}" type="datetime1">
              <a:rPr lang="en-US" smtClean="0"/>
              <a:pPr/>
              <a:t>9/28/2017</a:t>
            </a:fld>
            <a:endParaRPr lang="fi-FI" smtClean="0"/>
          </a:p>
        </p:txBody>
      </p:sp>
      <p:sp>
        <p:nvSpPr>
          <p:cNvPr id="17410" name="Dian numeron paikkamerkki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A28ED4A-9C07-473B-B6A0-15A7FDC50ADD}" type="slidenum">
              <a:rPr lang="fi-FI" smtClean="0"/>
              <a:pPr/>
              <a:t>7</a:t>
            </a:fld>
            <a:endParaRPr lang="fi-FI" smtClean="0"/>
          </a:p>
        </p:txBody>
      </p:sp>
      <p:pic>
        <p:nvPicPr>
          <p:cNvPr id="17414" name="Picture 4" descr="punasolu_ja_verihiutale_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38875" y="1412876"/>
            <a:ext cx="4286250" cy="51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50738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476250"/>
            <a:ext cx="8439150" cy="460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fi-FI" sz="2800" b="1"/>
              <a:t>   </a:t>
            </a:r>
          </a:p>
        </p:txBody>
      </p:sp>
      <p:pic>
        <p:nvPicPr>
          <p:cNvPr id="18438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8701312" y="499269"/>
            <a:ext cx="3231608" cy="4215488"/>
          </a:xfrm>
          <a:noFill/>
        </p:spPr>
      </p:pic>
      <p:sp>
        <p:nvSpPr>
          <p:cNvPr id="18435" name="Päivämäärän paikkamerkki 5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49A1B2F2-E40B-4E5F-AD01-7F589E4C767D}" type="datetime1">
              <a:rPr lang="en-US" smtClean="0"/>
              <a:pPr/>
              <a:t>9/28/2017</a:t>
            </a:fld>
            <a:endParaRPr lang="fi-FI" smtClean="0"/>
          </a:p>
        </p:txBody>
      </p:sp>
      <p:sp>
        <p:nvSpPr>
          <p:cNvPr id="18434" name="Dian numeron paikkamerkki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6647129-059D-469C-8733-A5E470CF9889}" type="slidenum">
              <a:rPr lang="fi-FI" smtClean="0"/>
              <a:pPr/>
              <a:t>8</a:t>
            </a:fld>
            <a:endParaRPr lang="fi-FI" smtClean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610330" y="822743"/>
            <a:ext cx="8229600" cy="5398561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fi-FI" sz="2400" b="1" dirty="0"/>
              <a:t>Trombosyyttivalmisteet</a:t>
            </a:r>
            <a:r>
              <a:rPr lang="fi-FI" sz="2400" dirty="0"/>
              <a:t> </a:t>
            </a:r>
            <a:r>
              <a:rPr lang="fi-FI" sz="2400" dirty="0" smtClean="0"/>
              <a:t>huoneenlämmössä</a:t>
            </a:r>
            <a:endParaRPr lang="fi-FI" sz="2400" dirty="0"/>
          </a:p>
          <a:p>
            <a:pPr eaLnBrk="1" hangingPunct="1">
              <a:lnSpc>
                <a:spcPct val="80000"/>
              </a:lnSpc>
            </a:pPr>
            <a:r>
              <a:rPr lang="fi-FI" sz="2400" dirty="0"/>
              <a:t>Tiputetaan </a:t>
            </a:r>
            <a:r>
              <a:rPr lang="fi-FI" sz="2400" dirty="0" smtClean="0"/>
              <a:t>huoneenlämpöisinä</a:t>
            </a:r>
            <a:endParaRPr lang="fi-FI" sz="2400" dirty="0"/>
          </a:p>
          <a:p>
            <a:pPr eaLnBrk="1" hangingPunct="1">
              <a:lnSpc>
                <a:spcPct val="80000"/>
              </a:lnSpc>
            </a:pPr>
            <a:r>
              <a:rPr lang="fi-FI" sz="2400" dirty="0"/>
              <a:t>Säilyvyys on 24 h siitä kun ne lähetetty </a:t>
            </a:r>
            <a:r>
              <a:rPr lang="fi-FI" sz="2400" dirty="0" smtClean="0"/>
              <a:t>veripalvelusta</a:t>
            </a:r>
            <a:endParaRPr lang="fi-FI" sz="2400" dirty="0"/>
          </a:p>
          <a:p>
            <a:pPr eaLnBrk="1" hangingPunct="1">
              <a:lnSpc>
                <a:spcPct val="80000"/>
              </a:lnSpc>
            </a:pPr>
            <a:r>
              <a:rPr lang="fi-FI" sz="2400" dirty="0" smtClean="0"/>
              <a:t>Ei </a:t>
            </a:r>
            <a:r>
              <a:rPr lang="fi-FI" sz="2400" dirty="0"/>
              <a:t>saa pinota päällekkäin </a:t>
            </a:r>
          </a:p>
          <a:p>
            <a:pPr lvl="1" eaLnBrk="1" hangingPunct="1">
              <a:lnSpc>
                <a:spcPct val="80000"/>
              </a:lnSpc>
            </a:pPr>
            <a:r>
              <a:rPr lang="fi-FI" sz="2400" dirty="0"/>
              <a:t>Estää kaasujen vaihdon pussin puoliläpäisevän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fi-FI" sz="2400" dirty="0"/>
              <a:t> kalvon lävitse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fi-FI" sz="2400" dirty="0"/>
          </a:p>
          <a:p>
            <a:pPr eaLnBrk="1" hangingPunct="1">
              <a:lnSpc>
                <a:spcPct val="80000"/>
              </a:lnSpc>
            </a:pPr>
            <a:endParaRPr lang="fi-FI" sz="2400" b="1" dirty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fi-FI" sz="2400" b="1" dirty="0"/>
              <a:t>Jääplasma </a:t>
            </a:r>
            <a:r>
              <a:rPr lang="fi-FI" sz="2400" b="1" dirty="0" err="1"/>
              <a:t>Octaplas</a:t>
            </a:r>
            <a:r>
              <a:rPr lang="fi-FI" sz="2400" dirty="0"/>
              <a:t> ®- säilytetään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fi-FI" sz="2400" dirty="0"/>
              <a:t>laboratorion </a:t>
            </a:r>
            <a:r>
              <a:rPr lang="fi-FI" sz="2400" dirty="0" smtClean="0"/>
              <a:t>pakastimessa</a:t>
            </a:r>
            <a:endParaRPr lang="fi-FI" sz="2400" dirty="0"/>
          </a:p>
          <a:p>
            <a:pPr eaLnBrk="1" hangingPunct="1">
              <a:lnSpc>
                <a:spcPct val="80000"/>
              </a:lnSpc>
            </a:pPr>
            <a:r>
              <a:rPr lang="fi-FI" sz="2400" dirty="0"/>
              <a:t>Sulatetaan verituotteiden sulattamiseen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fi-FI" sz="2400" dirty="0"/>
              <a:t>tarkoitetulla laitteella </a:t>
            </a:r>
          </a:p>
          <a:p>
            <a:pPr eaLnBrk="1" hangingPunct="1">
              <a:lnSpc>
                <a:spcPct val="80000"/>
              </a:lnSpc>
            </a:pPr>
            <a:r>
              <a:rPr lang="fi-FI" sz="2400" dirty="0"/>
              <a:t>Käytettävä välittömästi sulattamisen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fi-FI" sz="2400" dirty="0"/>
              <a:t> jälkeen. </a:t>
            </a:r>
            <a:endParaRPr lang="fi-FI" sz="2400" b="1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fi-FI" sz="1600" dirty="0"/>
          </a:p>
        </p:txBody>
      </p:sp>
      <p:pic>
        <p:nvPicPr>
          <p:cNvPr id="18439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5178" y="3365208"/>
            <a:ext cx="3269774" cy="3300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797903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Ennen verensiirtoa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66800" y="2103120"/>
            <a:ext cx="10058400" cy="4078224"/>
          </a:xfrm>
        </p:spPr>
        <p:txBody>
          <a:bodyPr>
            <a:normAutofit/>
          </a:bodyPr>
          <a:lstStyle/>
          <a:p>
            <a:r>
              <a:rPr lang="fi-FI" sz="2800" dirty="0" smtClean="0"/>
              <a:t>Henkilöllisyys ja veriryhmän sopivuus</a:t>
            </a:r>
          </a:p>
          <a:p>
            <a:r>
              <a:rPr lang="fi-FI" sz="2800" dirty="0" smtClean="0"/>
              <a:t>Sopivuuskokeen tulos (valmisteen tarkastus 2 hoitajaa)</a:t>
            </a:r>
          </a:p>
          <a:p>
            <a:r>
              <a:rPr lang="fi-FI" sz="2800" dirty="0" smtClean="0"/>
              <a:t>Huom. valmisteen oikea lämpötila</a:t>
            </a:r>
          </a:p>
          <a:p>
            <a:pPr marL="0" indent="0">
              <a:buNone/>
            </a:pPr>
            <a:endParaRPr lang="fi-FI" sz="4000" b="1" dirty="0"/>
          </a:p>
          <a:p>
            <a:r>
              <a:rPr lang="fi-FI" sz="4000" b="1" dirty="0" smtClean="0"/>
              <a:t>Mittaa lämpö, verenpaine ja pulssi!!</a:t>
            </a:r>
            <a:endParaRPr lang="fi-FI" sz="4000" b="1" dirty="0"/>
          </a:p>
        </p:txBody>
      </p:sp>
    </p:spTree>
    <p:extLst>
      <p:ext uri="{BB962C8B-B14F-4D97-AF65-F5344CB8AC3E}">
        <p14:creationId xmlns:p14="http://schemas.microsoft.com/office/powerpoint/2010/main" val="23313554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45</TotalTime>
  <Words>736</Words>
  <Application>Microsoft Office PowerPoint</Application>
  <PresentationFormat>Laajakuva</PresentationFormat>
  <Paragraphs>183</Paragraphs>
  <Slides>13</Slides>
  <Notes>6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8" baseType="lpstr">
      <vt:lpstr>Calibri</vt:lpstr>
      <vt:lpstr>Century Gothic</vt:lpstr>
      <vt:lpstr>Garamond</vt:lpstr>
      <vt:lpstr>Wingdings</vt:lpstr>
      <vt:lpstr>Savon</vt:lpstr>
      <vt:lpstr>verensiirrot</vt:lpstr>
      <vt:lpstr>Veriryhmät</vt:lpstr>
      <vt:lpstr>Verensiirron syyt</vt:lpstr>
      <vt:lpstr>Punasoluvalmisteet</vt:lpstr>
      <vt:lpstr>Trombosyyttivalmisteet</vt:lpstr>
      <vt:lpstr>     VERIVALMISTEET</vt:lpstr>
      <vt:lpstr>    Verituotteiden säilytys </vt:lpstr>
      <vt:lpstr>   </vt:lpstr>
      <vt:lpstr>Ennen verensiirtoa</vt:lpstr>
      <vt:lpstr>     VERENSIIRRON JÄLKEEN </vt:lpstr>
      <vt:lpstr>    VERENSIIRTOREAKTIOT</vt:lpstr>
      <vt:lpstr>       VERENSIIRTOREAKTIO</vt:lpstr>
      <vt:lpstr>Reaktion ilmetessä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verensiirrot</dc:title>
  <dc:creator>Kaisa Kurko</dc:creator>
  <cp:lastModifiedBy>Kurko Kaisa-Leea</cp:lastModifiedBy>
  <cp:revision>5</cp:revision>
  <dcterms:created xsi:type="dcterms:W3CDTF">2016-02-15T15:35:32Z</dcterms:created>
  <dcterms:modified xsi:type="dcterms:W3CDTF">2017-09-28T06:34:08Z</dcterms:modified>
</cp:coreProperties>
</file>