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4" d="100"/>
          <a:sy n="54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shp.fi/hoitopalvelut/tuki-ja-liikuntaelinsairaudet/selkakesku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SELKÄSAIRAUDET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290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25582"/>
          </a:xfrm>
        </p:spPr>
        <p:txBody>
          <a:bodyPr>
            <a:noAutofit/>
          </a:bodyPr>
          <a:lstStyle/>
          <a:p>
            <a:r>
              <a:rPr lang="fi-FI" sz="2400" b="1" dirty="0" smtClean="0"/>
              <a:t>Konservatiivisena </a:t>
            </a:r>
            <a:r>
              <a:rPr lang="fi-FI" sz="2400" b="1" dirty="0"/>
              <a:t>hoitona käytetään tulehduskipulääkkeitä ja </a:t>
            </a:r>
            <a:r>
              <a:rPr lang="fi-FI" sz="2400" b="1" dirty="0" smtClean="0"/>
              <a:t>fysioterapiaa.</a:t>
            </a:r>
          </a:p>
          <a:p>
            <a:r>
              <a:rPr lang="fi-FI" sz="2400" b="1" dirty="0" smtClean="0"/>
              <a:t>Leikkaushoidosta </a:t>
            </a:r>
            <a:r>
              <a:rPr lang="fi-FI" sz="2400" b="1" dirty="0"/>
              <a:t>ei kaikissa tapauksissa ole osoitettu olevan hyötyä, kuitenkin vaikeissa tapauksissa leikkaus poistaa kipua ja parantaa potilaan toimintakykyä paremmin kuin konservatiivinen hoito. </a:t>
            </a:r>
            <a:endParaRPr lang="fi-FI" sz="2400" b="1" dirty="0" smtClean="0"/>
          </a:p>
          <a:p>
            <a:r>
              <a:rPr lang="fi-FI" sz="2400" b="1" dirty="0" smtClean="0"/>
              <a:t>Kirurgisena </a:t>
            </a:r>
            <a:r>
              <a:rPr lang="fi-FI" sz="2400" b="1" dirty="0"/>
              <a:t>hoitona on </a:t>
            </a:r>
            <a:r>
              <a:rPr lang="fi-FI" sz="2400" b="1" dirty="0" err="1"/>
              <a:t>dekompressiivinen</a:t>
            </a:r>
            <a:r>
              <a:rPr lang="fi-FI" sz="2400" b="1" dirty="0"/>
              <a:t> posteriorinen </a:t>
            </a:r>
            <a:r>
              <a:rPr lang="fi-FI" sz="2400" b="1" dirty="0" err="1"/>
              <a:t>laminectomia</a:t>
            </a:r>
            <a:r>
              <a:rPr lang="fi-FI" sz="2400" b="1" dirty="0"/>
              <a:t>.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367762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9448" y="2784539"/>
            <a:ext cx="8761413" cy="706964"/>
          </a:xfrm>
        </p:spPr>
        <p:txBody>
          <a:bodyPr/>
          <a:lstStyle/>
          <a:p>
            <a:r>
              <a:rPr lang="fi-FI" dirty="0" smtClean="0">
                <a:hlinkClick r:id="rId2"/>
              </a:rPr>
              <a:t>https://www.psshp.fi/hoitopalvelut/tuki-ja-liikuntaelinsairaudet/selkakeskus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351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66241"/>
          </a:xfrm>
        </p:spPr>
        <p:txBody>
          <a:bodyPr>
            <a:normAutofit/>
          </a:bodyPr>
          <a:lstStyle/>
          <a:p>
            <a:r>
              <a:rPr lang="fi-FI" sz="2400" dirty="0"/>
              <a:t>Selkäkipuja esiintyy noin 1/5:lla suomalaisista, työkyvyttömyydestä kärsii 15 % selkäkipupotilaista</a:t>
            </a:r>
            <a:r>
              <a:rPr lang="fi-FI" sz="2400" dirty="0" smtClean="0"/>
              <a:t>.</a:t>
            </a:r>
          </a:p>
          <a:p>
            <a:r>
              <a:rPr lang="fi-FI" sz="2400" dirty="0" smtClean="0"/>
              <a:t>Leikkaushoidon </a:t>
            </a:r>
            <a:r>
              <a:rPr lang="fi-FI" sz="2400" dirty="0"/>
              <a:t>tarpeessa on joka kymmenes </a:t>
            </a:r>
            <a:r>
              <a:rPr lang="fi-FI" sz="2400" dirty="0" smtClean="0"/>
              <a:t>selkäkipupotilas.</a:t>
            </a:r>
            <a:endParaRPr lang="fi-FI" sz="2400" dirty="0"/>
          </a:p>
          <a:p>
            <a:r>
              <a:rPr lang="fi-FI" sz="2400" dirty="0" smtClean="0"/>
              <a:t>Selkäkivut </a:t>
            </a:r>
            <a:r>
              <a:rPr lang="fi-FI" sz="2400" dirty="0"/>
              <a:t>johtuvat useasti </a:t>
            </a:r>
            <a:r>
              <a:rPr lang="fi-FI" sz="2400" dirty="0" err="1"/>
              <a:t>spinaalikanavan</a:t>
            </a:r>
            <a:r>
              <a:rPr lang="fi-FI" sz="2400" dirty="0"/>
              <a:t> sairauksista. </a:t>
            </a:r>
            <a:endParaRPr lang="fi-FI" sz="2400" dirty="0" smtClean="0"/>
          </a:p>
          <a:p>
            <a:r>
              <a:rPr lang="fi-FI" sz="2400" dirty="0" err="1" smtClean="0"/>
              <a:t>Spinaalikanavan</a:t>
            </a:r>
            <a:r>
              <a:rPr lang="fi-FI" sz="2400" dirty="0" smtClean="0"/>
              <a:t> </a:t>
            </a:r>
            <a:r>
              <a:rPr lang="fi-FI" sz="2400" dirty="0"/>
              <a:t>sairauksista kärsivät joutuvat usein kokemaan voimakkaita kiputiloja, tuntopuutoksia ja </a:t>
            </a:r>
            <a:r>
              <a:rPr lang="fi-FI" sz="2400" dirty="0" err="1"/>
              <a:t>pareeseja</a:t>
            </a:r>
            <a:r>
              <a:rPr lang="fi-FI" sz="2400" dirty="0"/>
              <a:t> eli raajojen heikkoutta. 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99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ANATOMIAA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1566" y="2316628"/>
            <a:ext cx="8825659" cy="3958665"/>
          </a:xfrm>
        </p:spPr>
        <p:txBody>
          <a:bodyPr>
            <a:noAutofit/>
          </a:bodyPr>
          <a:lstStyle/>
          <a:p>
            <a:r>
              <a:rPr lang="fi-FI" sz="2400" b="1" dirty="0" err="1"/>
              <a:t>Spinaalikanava</a:t>
            </a:r>
            <a:r>
              <a:rPr lang="fi-FI" sz="2400" b="1" dirty="0"/>
              <a:t> on nikamien aukoista muodostuva selkärangan mittainen kanava, jossa sijaitsee esim. selkäydin. </a:t>
            </a:r>
            <a:endParaRPr lang="fi-FI" sz="2400" b="1" dirty="0" smtClean="0"/>
          </a:p>
          <a:p>
            <a:r>
              <a:rPr lang="fi-FI" sz="2400" b="1" dirty="0" smtClean="0"/>
              <a:t>Selkäydin </a:t>
            </a:r>
            <a:r>
              <a:rPr lang="fi-FI" sz="2400" b="1" dirty="0"/>
              <a:t>ja hermojuuret ovat </a:t>
            </a:r>
            <a:r>
              <a:rPr lang="fi-FI" sz="2400" b="1" dirty="0" err="1"/>
              <a:t>duurapussin</a:t>
            </a:r>
            <a:r>
              <a:rPr lang="fi-FI" sz="2400" b="1" dirty="0"/>
              <a:t> sisällä suljetussa selkäydinkanavassa. </a:t>
            </a:r>
            <a:endParaRPr lang="fi-FI" sz="2400" b="1" dirty="0" smtClean="0"/>
          </a:p>
          <a:p>
            <a:r>
              <a:rPr lang="fi-FI" sz="2400" b="1" dirty="0" smtClean="0"/>
              <a:t>Selkänikamien </a:t>
            </a:r>
            <a:r>
              <a:rPr lang="fi-FI" sz="2400" b="1" dirty="0"/>
              <a:t>kaaren sisällä selkäydinkanavassa</a:t>
            </a:r>
            <a:br>
              <a:rPr lang="fi-FI" sz="2400" b="1" dirty="0"/>
            </a:br>
            <a:r>
              <a:rPr lang="fi-FI" sz="2400" b="1" dirty="0"/>
              <a:t>kulkee selkäydin ja hermojuuret, niitä ympäröi aivo-selkäydinnesteen täyttämä lukinkalvo eli </a:t>
            </a:r>
            <a:r>
              <a:rPr lang="fi-FI" sz="2400" b="1" dirty="0" err="1"/>
              <a:t>araknoidea</a:t>
            </a:r>
            <a:r>
              <a:rPr lang="fi-FI" sz="2400" b="1" dirty="0"/>
              <a:t> ja kovan aivokalvon eli </a:t>
            </a:r>
            <a:r>
              <a:rPr lang="fi-FI" sz="2400" b="1" dirty="0" err="1"/>
              <a:t>duuran</a:t>
            </a:r>
            <a:r>
              <a:rPr lang="fi-FI" sz="2400" b="1" dirty="0"/>
              <a:t> muodostama pussi. </a:t>
            </a:r>
            <a:endParaRPr lang="fi-FI" sz="2400" b="1" dirty="0" smtClean="0"/>
          </a:p>
          <a:p>
            <a:r>
              <a:rPr lang="fi-FI" sz="2400" b="1" dirty="0" smtClean="0"/>
              <a:t>Selkäydin </a:t>
            </a:r>
            <a:r>
              <a:rPr lang="fi-FI" sz="2400" b="1" dirty="0"/>
              <a:t>päättyy ylimmän lannenikaman tasolle, joiden alapuolella ovat alaraajoja hermottavat hermojuuret.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227222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7906" cy="66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0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Kaularangan </a:t>
            </a:r>
            <a:r>
              <a:rPr lang="fi-FI" dirty="0" err="1" smtClean="0"/>
              <a:t>discusprolapsi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954" y="2352488"/>
            <a:ext cx="8825659" cy="4245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/>
              <a:t>OIREET: Oireena on nopeasti alkava ja paheneva niska-hartiakipu, joka voi säteillä </a:t>
            </a:r>
            <a:r>
              <a:rPr lang="fi-FI" sz="2000" b="1" dirty="0" smtClean="0"/>
              <a:t>sormiin. </a:t>
            </a:r>
          </a:p>
          <a:p>
            <a:pPr marL="0" indent="0">
              <a:buNone/>
            </a:pPr>
            <a:r>
              <a:rPr lang="fi-FI" sz="2000" b="1" dirty="0" smtClean="0"/>
              <a:t>Potilaalla </a:t>
            </a:r>
            <a:r>
              <a:rPr lang="fi-FI" sz="2000" b="1" dirty="0"/>
              <a:t>voi olla tuntopuutoksia, tunnottomuutta ja </a:t>
            </a:r>
            <a:r>
              <a:rPr lang="fi-FI" sz="2000" b="1" dirty="0" smtClean="0"/>
              <a:t>lihasheikkoutta.</a:t>
            </a: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/>
              <a:t>HOITO: Konservatiivisena hoitona käytetään pehmeää tai kovaa kaulusta. Tukikaulusta käytetään tarvittaessa myös levossa. </a:t>
            </a: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err="1"/>
              <a:t>A</a:t>
            </a:r>
            <a:r>
              <a:rPr lang="fi-FI" sz="2000" b="1" dirty="0" err="1" smtClean="0"/>
              <a:t>nalgeetteja</a:t>
            </a:r>
            <a:r>
              <a:rPr lang="fi-FI" sz="2000" b="1" dirty="0" smtClean="0"/>
              <a:t> </a:t>
            </a:r>
            <a:r>
              <a:rPr lang="fi-FI" sz="2000" b="1" dirty="0"/>
              <a:t>ja </a:t>
            </a:r>
            <a:r>
              <a:rPr lang="fi-FI" sz="2000" b="1" dirty="0" err="1" smtClean="0"/>
              <a:t>lihasrelaksanttit</a:t>
            </a:r>
            <a:r>
              <a:rPr lang="fi-FI" sz="2000" b="1" dirty="0" smtClean="0"/>
              <a:t> + NSAID</a:t>
            </a:r>
          </a:p>
          <a:p>
            <a:pPr marL="0" indent="0">
              <a:buNone/>
            </a:pPr>
            <a:r>
              <a:rPr lang="fi-FI" sz="2000" b="1" dirty="0" smtClean="0"/>
              <a:t>Leikkaushoito </a:t>
            </a:r>
            <a:r>
              <a:rPr lang="fi-FI" sz="2000" b="1" dirty="0"/>
              <a:t>on aiheellinen, jos potilaan kipu on voimakasta ja hänellä on tuntopuutoksia tai lihasheikkoutta</a:t>
            </a:r>
            <a:r>
              <a:rPr lang="fi-FI" sz="2000" b="1" dirty="0" smtClean="0"/>
              <a:t>.</a:t>
            </a:r>
          </a:p>
          <a:p>
            <a:pPr marL="0" indent="0">
              <a:buNone/>
            </a:pPr>
            <a:r>
              <a:rPr lang="fi-FI" sz="2000" b="1" dirty="0" smtClean="0"/>
              <a:t>Leikkauksessa </a:t>
            </a:r>
            <a:r>
              <a:rPr lang="fi-FI" sz="2000" b="1" dirty="0"/>
              <a:t>vapautetaan yleensä hermojuuri pinteestä </a:t>
            </a:r>
            <a:r>
              <a:rPr lang="fi-FI" sz="2000" b="1" dirty="0" smtClean="0"/>
              <a:t>eli </a:t>
            </a:r>
            <a:r>
              <a:rPr lang="fi-FI" sz="2000" b="1" dirty="0"/>
              <a:t>tehdään </a:t>
            </a:r>
            <a:r>
              <a:rPr lang="fi-FI" sz="2000" b="1" dirty="0" err="1"/>
              <a:t>laminektomia</a:t>
            </a:r>
            <a:r>
              <a:rPr lang="fi-FI" sz="2000" b="1" dirty="0"/>
              <a:t> tai leikkaus tehdään etukautta </a:t>
            </a:r>
            <a:r>
              <a:rPr lang="fi-FI" sz="2000" b="1" dirty="0" err="1" smtClean="0"/>
              <a:t>anteriorinen</a:t>
            </a:r>
            <a:r>
              <a:rPr lang="fi-FI" sz="2000" b="1" dirty="0" smtClean="0"/>
              <a:t> </a:t>
            </a:r>
            <a:r>
              <a:rPr lang="fi-FI" sz="2000" b="1" dirty="0" err="1"/>
              <a:t>dekompressio</a:t>
            </a:r>
            <a:r>
              <a:rPr lang="fi-FI" sz="2000" b="1" dirty="0"/>
              <a:t>.</a:t>
            </a:r>
            <a:r>
              <a:rPr lang="fi-FI" sz="2000" dirty="0"/>
              <a:t/>
            </a:r>
            <a:br>
              <a:rPr lang="fi-FI" sz="2000" dirty="0"/>
            </a:b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4173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Kaularangan kuluminen eli </a:t>
            </a:r>
            <a:r>
              <a:rPr lang="fi-FI" dirty="0" err="1" smtClean="0"/>
              <a:t>spondyloosi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954" y="2442135"/>
            <a:ext cx="8825659" cy="3994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/>
              <a:t>OIREET: </a:t>
            </a:r>
            <a:r>
              <a:rPr lang="fi-FI" sz="2000" b="1" dirty="0" smtClean="0"/>
              <a:t>kehittyvät </a:t>
            </a:r>
            <a:r>
              <a:rPr lang="fi-FI" sz="2000" b="1" dirty="0"/>
              <a:t>hitaasti, kun nikamavälilevyt kutistuvat iän myötä. </a:t>
            </a: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smtClean="0"/>
              <a:t>Syntyy </a:t>
            </a:r>
            <a:r>
              <a:rPr lang="fi-FI" sz="2000" b="1" dirty="0"/>
              <a:t>luupiikkejä ja nivelet muuttuvat </a:t>
            </a:r>
            <a:r>
              <a:rPr lang="fi-FI" sz="2000" b="1" dirty="0" err="1"/>
              <a:t>epästabiileiksi</a:t>
            </a:r>
            <a:r>
              <a:rPr lang="fi-FI" sz="2000" b="1" dirty="0"/>
              <a:t>. </a:t>
            </a: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smtClean="0"/>
              <a:t>Nikamavälilevyn </a:t>
            </a:r>
            <a:r>
              <a:rPr lang="fi-FI" sz="2000" b="1" dirty="0"/>
              <a:t>pullistuma voi painaa selkäydintä ja selän hermojuuria vaikeuttaen verenkiertoa.</a:t>
            </a:r>
            <a:br>
              <a:rPr lang="fi-FI" sz="2000" b="1" dirty="0"/>
            </a:b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/>
              <a:t>HOITO: Leikkaushoito on mahdollinen, jos konservatiivinen hoito ei </a:t>
            </a:r>
            <a:r>
              <a:rPr lang="fi-FI" sz="2000" b="1" dirty="0" smtClean="0"/>
              <a:t>auta.</a:t>
            </a:r>
          </a:p>
          <a:p>
            <a:pPr marL="0" indent="0">
              <a:buNone/>
            </a:pPr>
            <a:r>
              <a:rPr lang="fi-FI" sz="2000" b="1" dirty="0" smtClean="0"/>
              <a:t>Toimenpide </a:t>
            </a:r>
            <a:r>
              <a:rPr lang="fi-FI" sz="2000" b="1" dirty="0"/>
              <a:t>tehdään joko etukautta tai takakautta, kuten </a:t>
            </a:r>
            <a:r>
              <a:rPr lang="fi-FI" sz="2000" b="1" dirty="0" err="1" smtClean="0"/>
              <a:t>diskusprolapsissa</a:t>
            </a:r>
            <a:r>
              <a:rPr lang="fi-FI" sz="2000" b="1" dirty="0" smtClean="0"/>
              <a:t>.</a:t>
            </a:r>
          </a:p>
          <a:p>
            <a:pPr marL="0" indent="0">
              <a:buNone/>
            </a:pPr>
            <a:r>
              <a:rPr lang="fi-FI" sz="2000" b="1" dirty="0" smtClean="0"/>
              <a:t>Leikkaus </a:t>
            </a:r>
            <a:r>
              <a:rPr lang="fi-FI" sz="2000" b="1" dirty="0"/>
              <a:t>on tehtävä heti, jos kyseessä on </a:t>
            </a:r>
            <a:r>
              <a:rPr lang="fi-FI" sz="2000" b="1" dirty="0" err="1"/>
              <a:t>medullakompressio</a:t>
            </a:r>
            <a:r>
              <a:rPr lang="fi-FI" sz="2000" b="1" dirty="0"/>
              <a:t> eli selkäydin on puristuksissa. Tämä aiheuttaa muutoin neliraajahalvauksen.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59975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Lannerangan välilevytyrä</a:t>
            </a:r>
            <a:br>
              <a:rPr lang="fi-FI" dirty="0"/>
            </a:br>
            <a:r>
              <a:rPr lang="fi-FI" i="1" dirty="0"/>
              <a:t>(</a:t>
            </a:r>
            <a:r>
              <a:rPr lang="fi-FI" i="1" dirty="0" err="1"/>
              <a:t>stenosis</a:t>
            </a:r>
            <a:r>
              <a:rPr lang="fi-FI" i="1" dirty="0"/>
              <a:t> </a:t>
            </a:r>
            <a:r>
              <a:rPr lang="fi-FI" i="1" dirty="0" err="1"/>
              <a:t>canalis</a:t>
            </a:r>
            <a:r>
              <a:rPr lang="fi-FI" i="1" dirty="0"/>
              <a:t> spinalis </a:t>
            </a:r>
            <a:r>
              <a:rPr lang="fi-FI" i="1" dirty="0" err="1"/>
              <a:t>lumbalis</a:t>
            </a:r>
            <a:r>
              <a:rPr lang="fi-FI" i="1" dirty="0"/>
              <a:t>)</a:t>
            </a:r>
            <a:endParaRPr lang="fi-FI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0554" y="2603500"/>
            <a:ext cx="8825659" cy="4532406"/>
          </a:xfrm>
        </p:spPr>
        <p:txBody>
          <a:bodyPr>
            <a:normAutofit/>
          </a:bodyPr>
          <a:lstStyle/>
          <a:p>
            <a:r>
              <a:rPr lang="fi-FI" sz="2000" b="1" dirty="0" smtClean="0"/>
              <a:t>OIREET: iskiasoire </a:t>
            </a:r>
            <a:r>
              <a:rPr lang="fi-FI" sz="2000" b="1" dirty="0"/>
              <a:t>eli lanneselästä alkava kipu joka säteilee </a:t>
            </a:r>
            <a:r>
              <a:rPr lang="fi-FI" sz="2000" b="1" dirty="0" smtClean="0"/>
              <a:t>alaraajaan.</a:t>
            </a:r>
          </a:p>
          <a:p>
            <a:r>
              <a:rPr lang="fi-FI" sz="2000" b="1" dirty="0" smtClean="0"/>
              <a:t>Usein </a:t>
            </a:r>
            <a:r>
              <a:rPr lang="fi-FI" sz="2000" b="1" dirty="0"/>
              <a:t>esiintyy myös pistelyä, puutumista ja alaraajojen lihasten voimattomuutta. </a:t>
            </a:r>
            <a:endParaRPr lang="fi-FI" sz="2000" b="1" dirty="0" smtClean="0"/>
          </a:p>
          <a:p>
            <a:r>
              <a:rPr lang="fi-FI" sz="2000" b="1" dirty="0" smtClean="0"/>
              <a:t>Potilailla </a:t>
            </a:r>
            <a:r>
              <a:rPr lang="fi-FI" sz="2000" b="1" dirty="0"/>
              <a:t>esiintyy myös katkokävelyä eli neurologinen </a:t>
            </a:r>
            <a:r>
              <a:rPr lang="fi-FI" sz="2000" b="1" dirty="0" err="1"/>
              <a:t>klaudikaatiokipu</a:t>
            </a:r>
            <a:r>
              <a:rPr lang="fi-FI" sz="2000" b="1" dirty="0"/>
              <a:t>, joka pakottaa potilaan pysähtymään hetkeksi. </a:t>
            </a:r>
            <a:endParaRPr lang="fi-FI" sz="2000" b="1" dirty="0" smtClean="0"/>
          </a:p>
          <a:p>
            <a:r>
              <a:rPr lang="fi-FI" sz="2000" b="1" dirty="0" smtClean="0"/>
              <a:t>Potilaan </a:t>
            </a:r>
            <a:r>
              <a:rPr lang="fi-FI" sz="2000" b="1" dirty="0"/>
              <a:t>liikkuminen voi muuttua etukumaraksi, koska kipu helpottuu kumarassa asennossa. </a:t>
            </a:r>
            <a:endParaRPr lang="fi-FI" sz="2000" b="1" dirty="0" smtClean="0"/>
          </a:p>
          <a:p>
            <a:r>
              <a:rPr lang="fi-FI" sz="2000" b="1" dirty="0" smtClean="0"/>
              <a:t>Lannerangan </a:t>
            </a:r>
            <a:r>
              <a:rPr lang="fi-FI" sz="2000" b="1" dirty="0"/>
              <a:t>välilevytyristä 95 % ilmaantuu kahden alimman nikamavälin kohdalle.</a:t>
            </a: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29" y="681318"/>
            <a:ext cx="3944471" cy="32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400" b="1" dirty="0" smtClean="0"/>
              <a:t>Konservatiivisena </a:t>
            </a:r>
            <a:r>
              <a:rPr lang="fi-FI" sz="2400" b="1" dirty="0"/>
              <a:t>hoitona on tarvittaessa kipulääke, lihasrelaksantti, anti-inflammatorinen lääke, lepo ja kipupotilaan seuranta. </a:t>
            </a:r>
            <a:endParaRPr lang="fi-FI" sz="2400" b="1" dirty="0" smtClean="0"/>
          </a:p>
          <a:p>
            <a:r>
              <a:rPr lang="fi-FI" sz="2400" b="1" dirty="0" smtClean="0"/>
              <a:t>Leikkaus </a:t>
            </a:r>
            <a:r>
              <a:rPr lang="fi-FI" sz="2400" b="1" dirty="0"/>
              <a:t>on  välttämätöntä ja on tehtävä päivystyksenä, jos potilaalle ilmaantuu </a:t>
            </a:r>
            <a:r>
              <a:rPr lang="fi-FI" sz="2400" b="1" dirty="0" err="1"/>
              <a:t>cauda</a:t>
            </a:r>
            <a:r>
              <a:rPr lang="fi-FI" sz="2400" b="1" dirty="0"/>
              <a:t> </a:t>
            </a:r>
            <a:r>
              <a:rPr lang="fi-FI" sz="2400" b="1" dirty="0" err="1"/>
              <a:t>equina</a:t>
            </a:r>
            <a:r>
              <a:rPr lang="fi-FI" sz="2400" b="1" dirty="0"/>
              <a:t>- syndrooma, virtsaumpi ja ratsupaikka-anestesia tai voimakas kiputila. </a:t>
            </a:r>
            <a:endParaRPr lang="fi-FI" sz="2400" b="1" dirty="0" smtClean="0"/>
          </a:p>
          <a:p>
            <a:r>
              <a:rPr lang="fi-FI" sz="2400" b="1" dirty="0" smtClean="0"/>
              <a:t>Leikkaushoidolla </a:t>
            </a:r>
            <a:r>
              <a:rPr lang="fi-FI" sz="2400" b="1" dirty="0"/>
              <a:t>vapautetaan puristuksissa oleva hermojuuri </a:t>
            </a:r>
            <a:r>
              <a:rPr lang="fi-FI" sz="2400" b="1" dirty="0" err="1"/>
              <a:t>laminektomialla</a:t>
            </a:r>
            <a:r>
              <a:rPr lang="fi-FI" sz="2400" b="1" dirty="0"/>
              <a:t> tai mikrokirurgisella toimenpiteellä.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68433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4954" y="645459"/>
            <a:ext cx="8761413" cy="1326775"/>
          </a:xfrm>
        </p:spPr>
        <p:txBody>
          <a:bodyPr/>
          <a:lstStyle/>
          <a:p>
            <a:r>
              <a:rPr lang="fi-FI" dirty="0" smtClean="0"/>
              <a:t>Lannerangan </a:t>
            </a:r>
            <a:r>
              <a:rPr lang="fi-FI" dirty="0"/>
              <a:t>ydinkanavan </a:t>
            </a:r>
            <a:r>
              <a:rPr lang="fi-FI" dirty="0" smtClean="0"/>
              <a:t>ahtauma </a:t>
            </a:r>
            <a:r>
              <a:rPr lang="fi-FI" dirty="0"/>
              <a:t>eli </a:t>
            </a:r>
            <a:r>
              <a:rPr lang="fi-FI" dirty="0" err="1"/>
              <a:t>spinaalistenoosi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10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OIREET: </a:t>
            </a:r>
            <a:r>
              <a:rPr lang="fi-FI" sz="2000" b="1" dirty="0" err="1" smtClean="0"/>
              <a:t>cauda</a:t>
            </a:r>
            <a:r>
              <a:rPr lang="fi-FI" sz="2000" b="1" dirty="0" smtClean="0"/>
              <a:t> </a:t>
            </a:r>
            <a:r>
              <a:rPr lang="fi-FI" sz="2000" b="1" dirty="0" err="1"/>
              <a:t>equina</a:t>
            </a:r>
            <a:r>
              <a:rPr lang="fi-FI" sz="2000" b="1" dirty="0"/>
              <a:t> eli selkäytimen häntä (alimmat hermojuuret) joutuvat kanavassa puristuksiin. </a:t>
            </a: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err="1" smtClean="0"/>
              <a:t>Spinaalistenoosissa</a:t>
            </a:r>
            <a:r>
              <a:rPr lang="fi-FI" sz="2000" b="1" dirty="0" smtClean="0"/>
              <a:t> </a:t>
            </a:r>
            <a:r>
              <a:rPr lang="fi-FI" sz="2000" b="1" dirty="0"/>
              <a:t>yhdistyy </a:t>
            </a:r>
            <a:r>
              <a:rPr lang="fi-FI" sz="2000" b="1" dirty="0" err="1"/>
              <a:t>klaudikaatio</a:t>
            </a:r>
            <a:r>
              <a:rPr lang="fi-FI" sz="2000" b="1" dirty="0"/>
              <a:t>- ja iskias tyyppinen oireisto. </a:t>
            </a: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smtClean="0"/>
              <a:t>Potilailla </a:t>
            </a:r>
            <a:r>
              <a:rPr lang="fi-FI" sz="2000" b="1" dirty="0"/>
              <a:t>esiintyy alaraajojen tunnottomuutta, puutumista, voimattomuutta ja kipu. </a:t>
            </a: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smtClean="0"/>
              <a:t>Molemmin- </a:t>
            </a:r>
            <a:r>
              <a:rPr lang="fi-FI" sz="2000" b="1" dirty="0"/>
              <a:t>tai </a:t>
            </a:r>
            <a:r>
              <a:rPr lang="fi-FI" sz="2000" b="1" dirty="0" err="1"/>
              <a:t>toispuoleista</a:t>
            </a:r>
            <a:r>
              <a:rPr lang="fi-FI" sz="2000" b="1" dirty="0"/>
              <a:t> hermoperäistä katkokävelyä, alaraajojen molemmin- tai </a:t>
            </a:r>
            <a:r>
              <a:rPr lang="fi-FI" sz="2000" b="1" dirty="0" err="1"/>
              <a:t>toispuoleista</a:t>
            </a:r>
            <a:r>
              <a:rPr lang="fi-FI" sz="2000" b="1" dirty="0"/>
              <a:t> iskiastyyppistä kipua, joka pahenee rasituksessa voi myös esiintyä.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9040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</TotalTime>
  <Words>311</Words>
  <Application>Microsoft Office PowerPoint</Application>
  <PresentationFormat>Laajakuva</PresentationFormat>
  <Paragraphs>43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Ioni (johtoryhmä)</vt:lpstr>
      <vt:lpstr>SELKÄSAIRAUDET</vt:lpstr>
      <vt:lpstr>YLEISTÄ</vt:lpstr>
      <vt:lpstr>ANATOMIAA</vt:lpstr>
      <vt:lpstr>PowerPoint-esitys</vt:lpstr>
      <vt:lpstr>Kaularangan discusprolapsi</vt:lpstr>
      <vt:lpstr>Kaularangan kuluminen eli spondyloosi</vt:lpstr>
      <vt:lpstr>Lannerangan välilevytyrä (stenosis canalis spinalis lumbalis)</vt:lpstr>
      <vt:lpstr>HOITO</vt:lpstr>
      <vt:lpstr>Lannerangan ydinkanavan ahtauma eli spinaalistenoosi</vt:lpstr>
      <vt:lpstr>HOITO</vt:lpstr>
      <vt:lpstr>https://www.psshp.fi/hoitopalvelut/tuki-ja-liikuntaelinsairaudet/selkakeskus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SELKÄSAIRAUDET</dc:title>
  <dc:creator>Kaisa Kurko</dc:creator>
  <cp:lastModifiedBy>Kaisa Kurko</cp:lastModifiedBy>
  <cp:revision>2</cp:revision>
  <dcterms:created xsi:type="dcterms:W3CDTF">2017-09-13T17:52:56Z</dcterms:created>
  <dcterms:modified xsi:type="dcterms:W3CDTF">2017-09-13T18:17:50Z</dcterms:modified>
</cp:coreProperties>
</file>