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70" r:id="rId14"/>
    <p:sldId id="265" r:id="rId15"/>
    <p:sldId id="272" r:id="rId16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jW30uTq+uEsWmHif3ZlXqh2amHX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akko Mäki" initials="" lastIdx="2" clrIdx="0"/>
  <p:cmAuthor id="1" name="Annukka Suonio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7DD5BF-40A5-4A70-8C5E-4316A5AC991C}" v="16" dt="2022-09-06T12:07:35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1"/>
    <p:restoredTop sz="94673"/>
  </p:normalViewPr>
  <p:slideViewPr>
    <p:cSldViewPr snapToGrid="0" snapToObjects="1">
      <p:cViewPr varScale="1">
        <p:scale>
          <a:sx n="78" d="100"/>
          <a:sy n="78" d="100"/>
        </p:scale>
        <p:origin x="180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customschemas.google.com/relationships/presentationmetadata" Target="meta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äkinen Alisa" userId="ff94d537-2d8f-4c75-aced-7aecb2743312" providerId="ADAL" clId="{757DD5BF-40A5-4A70-8C5E-4316A5AC991C}"/>
    <pc:docChg chg="undo custSel modSld">
      <pc:chgData name="Mäkinen Alisa" userId="ff94d537-2d8f-4c75-aced-7aecb2743312" providerId="ADAL" clId="{757DD5BF-40A5-4A70-8C5E-4316A5AC991C}" dt="2022-09-06T12:08:15.627" v="25" actId="20577"/>
      <pc:docMkLst>
        <pc:docMk/>
      </pc:docMkLst>
      <pc:sldChg chg="modSp mod">
        <pc:chgData name="Mäkinen Alisa" userId="ff94d537-2d8f-4c75-aced-7aecb2743312" providerId="ADAL" clId="{757DD5BF-40A5-4A70-8C5E-4316A5AC991C}" dt="2022-09-06T12:08:15.627" v="25" actId="20577"/>
        <pc:sldMkLst>
          <pc:docMk/>
          <pc:sldMk cId="0" sldId="264"/>
        </pc:sldMkLst>
        <pc:spChg chg="mod">
          <ac:chgData name="Mäkinen Alisa" userId="ff94d537-2d8f-4c75-aced-7aecb2743312" providerId="ADAL" clId="{757DD5BF-40A5-4A70-8C5E-4316A5AC991C}" dt="2022-09-06T12:08:15.627" v="25" actId="20577"/>
          <ac:spMkLst>
            <pc:docMk/>
            <pc:sldMk cId="0" sldId="264"/>
            <ac:spMk id="154" creationId="{00000000-0000-0000-0000-000000000000}"/>
          </ac:spMkLst>
        </pc:spChg>
      </pc:sldChg>
      <pc:sldChg chg="modSp mod modAnim">
        <pc:chgData name="Mäkinen Alisa" userId="ff94d537-2d8f-4c75-aced-7aecb2743312" providerId="ADAL" clId="{757DD5BF-40A5-4A70-8C5E-4316A5AC991C}" dt="2022-09-06T12:07:44.703" v="21" actId="1076"/>
        <pc:sldMkLst>
          <pc:docMk/>
          <pc:sldMk cId="1901477413" sldId="270"/>
        </pc:sldMkLst>
        <pc:spChg chg="mod">
          <ac:chgData name="Mäkinen Alisa" userId="ff94d537-2d8f-4c75-aced-7aecb2743312" providerId="ADAL" clId="{757DD5BF-40A5-4A70-8C5E-4316A5AC991C}" dt="2022-09-06T12:07:44.703" v="21" actId="1076"/>
          <ac:spMkLst>
            <pc:docMk/>
            <pc:sldMk cId="1901477413" sldId="270"/>
            <ac:spMk id="6" creationId="{52F284F2-DFA6-4DB0-ADCC-5068A93358EE}"/>
          </ac:spMkLst>
        </pc:spChg>
        <pc:spChg chg="mod">
          <ac:chgData name="Mäkinen Alisa" userId="ff94d537-2d8f-4c75-aced-7aecb2743312" providerId="ADAL" clId="{757DD5BF-40A5-4A70-8C5E-4316A5AC991C}" dt="2022-09-06T12:07:35.344" v="20" actId="20577"/>
          <ac:spMkLst>
            <pc:docMk/>
            <pc:sldMk cId="1901477413" sldId="270"/>
            <ac:spMk id="15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c2d9a20ee8_0_7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9" name="Google Shape;149;gc2d9a20ee8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541584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c2d9a20ee8_0_8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7" name="Google Shape;157;gc2d9a20ee8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c2d9a20ee8_0_8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7" name="Google Shape;157;gc2d9a20ee8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91179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c2d9a20ee8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c2d9a20ee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c2d9a20ee8_0_4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7" name="Google Shape;107;gc2d9a20ee8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c2d9a20ee8_0_3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5" name="Google Shape;115;gc2d9a20ee8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c2d9a20ee8_0_5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c2d9a20ee8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c2d9a20ee8_0_4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2" name="Google Shape;132;gc2d9a20ee8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c2d9a20ee8_0_8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1" name="Google Shape;141;gc2d9a20ee8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c2d9a20ee8_0_7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9" name="Google Shape;149;gc2d9a20ee8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6" name="Google Shape;26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Google Shape;27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5A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Artikkelit erisnimien kanssa </a:t>
            </a:r>
            <a:r>
              <a:rPr lang="fi-FI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 dirty="0"/>
              <a:t> Maantieteelliset nime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t</a:t>
            </a:r>
            <a:endParaRPr dirty="0"/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 dirty="0" err="1"/>
              <a:t>Module</a:t>
            </a:r>
            <a:r>
              <a:rPr lang="fi-FI" dirty="0"/>
              <a:t> 3 </a:t>
            </a:r>
            <a:r>
              <a:rPr lang="fi-FI"/>
              <a:t>Grammar</a:t>
            </a:r>
            <a:endParaRPr/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c2d9a20ee8_0_7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Add</a:t>
            </a:r>
            <a:r>
              <a:rPr lang="fi-FI" dirty="0"/>
              <a:t> </a:t>
            </a: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when</a:t>
            </a:r>
            <a:r>
              <a:rPr lang="fi-FI" dirty="0"/>
              <a:t> </a:t>
            </a:r>
            <a:r>
              <a:rPr lang="fi-FI" dirty="0" err="1"/>
              <a:t>needed</a:t>
            </a:r>
            <a:r>
              <a:rPr lang="fi-FI" dirty="0"/>
              <a:t>. </a:t>
            </a:r>
            <a:endParaRPr dirty="0"/>
          </a:p>
        </p:txBody>
      </p:sp>
      <p:sp>
        <p:nvSpPr>
          <p:cNvPr id="152" name="Google Shape;152;gc2d9a20ee8_0_7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153" name="Google Shape;153;gc2d9a20ee8_0_7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54" name="Google Shape;154;gc2d9a20ee8_0_73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031200" cy="95536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5400" dirty="0"/>
              <a:t>1. My </a:t>
            </a:r>
            <a:r>
              <a:rPr lang="fi-FI" sz="5400" dirty="0" err="1"/>
              <a:t>friend</a:t>
            </a:r>
            <a:r>
              <a:rPr lang="fi-FI" sz="5400" dirty="0"/>
              <a:t> </a:t>
            </a:r>
            <a:r>
              <a:rPr lang="fi-FI" sz="5400" dirty="0" err="1"/>
              <a:t>Louisa</a:t>
            </a:r>
            <a:r>
              <a:rPr lang="fi-FI" sz="5400" dirty="0"/>
              <a:t> </a:t>
            </a:r>
            <a:r>
              <a:rPr lang="fi-FI" sz="5400" dirty="0" err="1"/>
              <a:t>comes</a:t>
            </a:r>
            <a:r>
              <a:rPr lang="fi-FI" sz="5400" dirty="0"/>
              <a:t> </a:t>
            </a:r>
            <a:r>
              <a:rPr lang="fi-FI" sz="5400" dirty="0" err="1"/>
              <a:t>from</a:t>
            </a:r>
            <a:r>
              <a:rPr lang="fi-FI" sz="5400" dirty="0"/>
              <a:t> ___ Colombia, </a:t>
            </a:r>
            <a:r>
              <a:rPr lang="fi-FI" sz="5400" dirty="0" err="1"/>
              <a:t>which</a:t>
            </a:r>
            <a:r>
              <a:rPr lang="fi-FI" sz="5400" dirty="0"/>
              <a:t> is in ___ South America</a:t>
            </a: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.</a:t>
            </a: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 </a:t>
            </a:r>
            <a:endParaRPr lang="fi-FI"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sz="5400" dirty="0"/>
              <a:t>2. I </a:t>
            </a:r>
            <a:r>
              <a:rPr lang="fi-FI" sz="5400" dirty="0" err="1"/>
              <a:t>know</a:t>
            </a:r>
            <a:r>
              <a:rPr lang="fi-FI" sz="5400" dirty="0"/>
              <a:t> ___ </a:t>
            </a:r>
            <a:r>
              <a:rPr lang="fi-FI" sz="5400" dirty="0" err="1"/>
              <a:t>Andes</a:t>
            </a:r>
            <a:r>
              <a:rPr lang="fi-FI" sz="5400" dirty="0"/>
              <a:t> is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big</a:t>
            </a:r>
            <a:r>
              <a:rPr lang="fi-FI" sz="5400" dirty="0"/>
              <a:t> </a:t>
            </a:r>
            <a:r>
              <a:rPr lang="fi-FI" sz="5400" dirty="0" err="1"/>
              <a:t>mountain</a:t>
            </a:r>
            <a:r>
              <a:rPr lang="fi-FI" sz="5400" dirty="0"/>
              <a:t> </a:t>
            </a:r>
            <a:r>
              <a:rPr lang="fi-FI" sz="5400" dirty="0" err="1"/>
              <a:t>range</a:t>
            </a:r>
            <a:r>
              <a:rPr lang="fi-FI" sz="5400" dirty="0"/>
              <a:t> </a:t>
            </a:r>
            <a:r>
              <a:rPr lang="fi-FI" sz="5400" dirty="0" err="1"/>
              <a:t>there</a:t>
            </a:r>
            <a:r>
              <a:rPr lang="fi-FI" sz="5400" dirty="0"/>
              <a:t> </a:t>
            </a:r>
            <a:r>
              <a:rPr lang="fi-FI" sz="5400" dirty="0" err="1"/>
              <a:t>but</a:t>
            </a:r>
            <a:r>
              <a:rPr lang="fi-FI" sz="5400" dirty="0"/>
              <a:t> I </a:t>
            </a:r>
            <a:r>
              <a:rPr lang="fi-FI" sz="5400" dirty="0" err="1"/>
              <a:t>didn’t</a:t>
            </a:r>
            <a:r>
              <a:rPr lang="fi-FI" sz="5400" dirty="0"/>
              <a:t> </a:t>
            </a:r>
            <a:r>
              <a:rPr lang="fi-FI" sz="5400" dirty="0" err="1"/>
              <a:t>know</a:t>
            </a:r>
            <a:r>
              <a:rPr lang="fi-FI" sz="5400" dirty="0"/>
              <a:t> </a:t>
            </a:r>
            <a:r>
              <a:rPr lang="fi-FI" sz="5400" dirty="0" err="1"/>
              <a:t>that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highest</a:t>
            </a:r>
            <a:r>
              <a:rPr lang="fi-FI" sz="5400" dirty="0"/>
              <a:t> </a:t>
            </a:r>
            <a:r>
              <a:rPr lang="fi-FI" sz="5400" dirty="0" err="1"/>
              <a:t>mountain</a:t>
            </a:r>
            <a:r>
              <a:rPr lang="fi-FI" sz="5400" dirty="0"/>
              <a:t> is ___ </a:t>
            </a:r>
            <a:r>
              <a:rPr lang="fi-FI" sz="5400" dirty="0" err="1"/>
              <a:t>Aconcagua</a:t>
            </a:r>
            <a:r>
              <a:rPr lang="fi-FI" sz="5400" dirty="0"/>
              <a:t>.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</a:pPr>
            <a:r>
              <a:rPr lang="fi-FI" sz="5400" dirty="0"/>
              <a:t>3. At </a:t>
            </a:r>
            <a:r>
              <a:rPr lang="fi-FI" sz="5400" dirty="0" err="1"/>
              <a:t>nearly</a:t>
            </a:r>
            <a:r>
              <a:rPr lang="fi-FI" sz="5400" dirty="0"/>
              <a:t> 7000 </a:t>
            </a:r>
            <a:r>
              <a:rPr lang="fi-FI" sz="5400" dirty="0" err="1"/>
              <a:t>metres</a:t>
            </a:r>
            <a:r>
              <a:rPr lang="fi-FI" sz="5400" dirty="0"/>
              <a:t>, it is </a:t>
            </a:r>
            <a:r>
              <a:rPr lang="fi-FI" sz="5400" dirty="0" err="1"/>
              <a:t>actually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highest</a:t>
            </a:r>
            <a:r>
              <a:rPr lang="fi-FI" sz="5400" dirty="0"/>
              <a:t> </a:t>
            </a:r>
            <a:r>
              <a:rPr lang="fi-FI" sz="5400" dirty="0" err="1"/>
              <a:t>peak</a:t>
            </a:r>
            <a:r>
              <a:rPr lang="fi-FI" sz="5400" dirty="0"/>
              <a:t> outside of ___ Asia.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</a:pPr>
            <a:r>
              <a:rPr lang="fi-FI" sz="5400" dirty="0"/>
              <a:t>4. </a:t>
            </a:r>
            <a:r>
              <a:rPr lang="fi-FI" sz="5400" dirty="0" err="1"/>
              <a:t>Did</a:t>
            </a:r>
            <a:r>
              <a:rPr lang="fi-FI" sz="5400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dirty="0" err="1"/>
              <a:t>know</a:t>
            </a:r>
            <a:r>
              <a:rPr lang="fi-FI" sz="5400" dirty="0"/>
              <a:t> ___ </a:t>
            </a:r>
            <a:r>
              <a:rPr lang="fi-FI" sz="5400" dirty="0" err="1"/>
              <a:t>Atacama</a:t>
            </a:r>
            <a:r>
              <a:rPr lang="fi-FI" sz="5400" dirty="0"/>
              <a:t> in ___ Chile is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driest</a:t>
            </a:r>
            <a:r>
              <a:rPr lang="fi-FI" sz="5400" dirty="0"/>
              <a:t> non-</a:t>
            </a:r>
            <a:r>
              <a:rPr lang="fi-FI" sz="5400" dirty="0" err="1"/>
              <a:t>polar</a:t>
            </a:r>
            <a:r>
              <a:rPr lang="fi-FI" sz="5400" dirty="0"/>
              <a:t> </a:t>
            </a:r>
            <a:r>
              <a:rPr lang="fi-FI" sz="5400" dirty="0" err="1"/>
              <a:t>desert</a:t>
            </a:r>
            <a:r>
              <a:rPr lang="fi-FI" sz="5400" dirty="0"/>
              <a:t> in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world</a:t>
            </a:r>
            <a:r>
              <a:rPr lang="fi-FI" sz="5400" dirty="0"/>
              <a:t>?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</a:pPr>
            <a:r>
              <a:rPr lang="fi-FI" sz="5400" dirty="0"/>
              <a:t>5. ___ Amazon is of </a:t>
            </a:r>
            <a:r>
              <a:rPr lang="fi-FI" sz="5400" dirty="0" err="1"/>
              <a:t>course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biggest</a:t>
            </a:r>
            <a:r>
              <a:rPr lang="fi-FI" sz="5400" dirty="0"/>
              <a:t> </a:t>
            </a:r>
            <a:r>
              <a:rPr lang="fi-FI" sz="5400" dirty="0" err="1"/>
              <a:t>river</a:t>
            </a:r>
            <a:r>
              <a:rPr lang="fi-FI" sz="5400" dirty="0"/>
              <a:t>, and ___ Lake Titicaca is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highest</a:t>
            </a:r>
            <a:r>
              <a:rPr lang="fi-FI" sz="5400" dirty="0"/>
              <a:t> of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world’s</a:t>
            </a:r>
            <a:r>
              <a:rPr lang="fi-FI" sz="5400" dirty="0"/>
              <a:t> </a:t>
            </a:r>
            <a:r>
              <a:rPr lang="fi-FI" sz="5400" dirty="0" err="1"/>
              <a:t>large</a:t>
            </a:r>
            <a:r>
              <a:rPr lang="fi-FI" sz="5400" dirty="0"/>
              <a:t> </a:t>
            </a:r>
            <a:r>
              <a:rPr lang="fi-FI" sz="5400" dirty="0" err="1"/>
              <a:t>lakes</a:t>
            </a:r>
            <a:r>
              <a:rPr lang="fi-FI" sz="5400" dirty="0"/>
              <a:t>.</a:t>
            </a:r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endParaRPr lang="fi-FI" sz="5400" dirty="0"/>
          </a:p>
        </p:txBody>
      </p:sp>
      <p:sp>
        <p:nvSpPr>
          <p:cNvPr id="6" name="Google Shape;154;gc2d9a20ee8_0_73">
            <a:extLst>
              <a:ext uri="{FF2B5EF4-FFF2-40B4-BE49-F238E27FC236}">
                <a16:creationId xmlns:a16="http://schemas.microsoft.com/office/drawing/2014/main" id="{52F284F2-DFA6-4DB0-ADCC-5068A93358EE}"/>
              </a:ext>
            </a:extLst>
          </p:cNvPr>
          <p:cNvSpPr txBox="1">
            <a:spLocks/>
          </p:cNvSpPr>
          <p:nvPr/>
        </p:nvSpPr>
        <p:spPr>
          <a:xfrm>
            <a:off x="1676400" y="2880000"/>
            <a:ext cx="21031200" cy="9553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10000"/>
              </a:lnSpc>
            </a:pPr>
            <a:r>
              <a:rPr lang="fi-FI" sz="5400" dirty="0"/>
              <a:t>1. My </a:t>
            </a:r>
            <a:r>
              <a:rPr lang="fi-FI" sz="5400" dirty="0" err="1"/>
              <a:t>friend</a:t>
            </a:r>
            <a:r>
              <a:rPr lang="fi-FI" sz="5400" dirty="0"/>
              <a:t> </a:t>
            </a:r>
            <a:r>
              <a:rPr lang="fi-FI" sz="5400" dirty="0" err="1"/>
              <a:t>Louisa</a:t>
            </a:r>
            <a:r>
              <a:rPr lang="fi-FI" sz="5400" dirty="0"/>
              <a:t> </a:t>
            </a:r>
            <a:r>
              <a:rPr lang="fi-FI" sz="5400" dirty="0" err="1"/>
              <a:t>comes</a:t>
            </a:r>
            <a:r>
              <a:rPr lang="fi-FI" sz="5400" dirty="0"/>
              <a:t> </a:t>
            </a:r>
            <a:r>
              <a:rPr lang="fi-FI" sz="5400" dirty="0" err="1"/>
              <a:t>from</a:t>
            </a:r>
            <a:r>
              <a:rPr lang="fi-FI" sz="5400" dirty="0"/>
              <a:t>   </a:t>
            </a:r>
            <a:r>
              <a:rPr lang="fi-FI" sz="5400" dirty="0">
                <a:solidFill>
                  <a:schemeClr val="bg2"/>
                </a:solidFill>
              </a:rPr>
              <a:t>-</a:t>
            </a:r>
            <a:r>
              <a:rPr lang="fi-FI" sz="5400" dirty="0"/>
              <a:t>   Colombia, </a:t>
            </a:r>
            <a:r>
              <a:rPr lang="fi-FI" sz="5400" dirty="0" err="1"/>
              <a:t>which</a:t>
            </a:r>
            <a:r>
              <a:rPr lang="fi-FI" sz="5400" dirty="0"/>
              <a:t> is in    </a:t>
            </a:r>
            <a:r>
              <a:rPr lang="fi-FI" sz="5400" dirty="0">
                <a:solidFill>
                  <a:schemeClr val="bg2"/>
                </a:solidFill>
              </a:rPr>
              <a:t>-</a:t>
            </a:r>
            <a:r>
              <a:rPr lang="fi-FI" sz="5400" dirty="0"/>
              <a:t>    South America</a:t>
            </a: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.</a:t>
            </a: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 </a:t>
            </a:r>
            <a:endParaRPr lang="fi-FI" sz="5400" dirty="0">
              <a:solidFill>
                <a:schemeClr val="bg2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fi-FI" sz="5400" dirty="0"/>
              <a:t>2. I </a:t>
            </a:r>
            <a:r>
              <a:rPr lang="fi-FI" sz="5400" dirty="0" err="1"/>
              <a:t>know</a:t>
            </a:r>
            <a:r>
              <a:rPr lang="fi-FI" sz="5400" dirty="0"/>
              <a:t> </a:t>
            </a:r>
            <a:r>
              <a:rPr lang="fi-FI" sz="5400" dirty="0">
                <a:solidFill>
                  <a:schemeClr val="bg2"/>
                </a:solidFill>
              </a:rPr>
              <a:t>THE</a:t>
            </a:r>
            <a:r>
              <a:rPr lang="fi-FI" sz="5400" dirty="0"/>
              <a:t> </a:t>
            </a:r>
            <a:r>
              <a:rPr lang="fi-FI" sz="5400" dirty="0" err="1"/>
              <a:t>Andes</a:t>
            </a:r>
            <a:r>
              <a:rPr lang="fi-FI" sz="5400" dirty="0"/>
              <a:t> is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big</a:t>
            </a:r>
            <a:r>
              <a:rPr lang="fi-FI" sz="5400" dirty="0"/>
              <a:t> </a:t>
            </a:r>
            <a:r>
              <a:rPr lang="fi-FI" sz="5400" dirty="0" err="1"/>
              <a:t>mountain</a:t>
            </a:r>
            <a:r>
              <a:rPr lang="fi-FI" sz="5400" dirty="0"/>
              <a:t> </a:t>
            </a:r>
            <a:r>
              <a:rPr lang="fi-FI" sz="5400" dirty="0" err="1"/>
              <a:t>range</a:t>
            </a:r>
            <a:r>
              <a:rPr lang="fi-FI" sz="5400" dirty="0"/>
              <a:t> </a:t>
            </a:r>
            <a:r>
              <a:rPr lang="fi-FI" sz="5400" dirty="0" err="1"/>
              <a:t>there</a:t>
            </a:r>
            <a:r>
              <a:rPr lang="fi-FI" sz="5400" dirty="0"/>
              <a:t> </a:t>
            </a:r>
            <a:r>
              <a:rPr lang="fi-FI" sz="5400" dirty="0" err="1"/>
              <a:t>but</a:t>
            </a:r>
            <a:r>
              <a:rPr lang="fi-FI" sz="5400" dirty="0"/>
              <a:t> I </a:t>
            </a:r>
            <a:r>
              <a:rPr lang="fi-FI" sz="5400" dirty="0" err="1"/>
              <a:t>didn’t</a:t>
            </a:r>
            <a:r>
              <a:rPr lang="fi-FI" sz="5400" dirty="0"/>
              <a:t> </a:t>
            </a:r>
            <a:r>
              <a:rPr lang="fi-FI" sz="5400" dirty="0" err="1"/>
              <a:t>know</a:t>
            </a:r>
            <a:r>
              <a:rPr lang="fi-FI" sz="5400" dirty="0"/>
              <a:t> </a:t>
            </a:r>
            <a:r>
              <a:rPr lang="fi-FI" sz="5400" dirty="0" err="1"/>
              <a:t>that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highest</a:t>
            </a:r>
            <a:r>
              <a:rPr lang="fi-FI" sz="5400" dirty="0"/>
              <a:t> </a:t>
            </a:r>
            <a:r>
              <a:rPr lang="fi-FI" sz="5400" dirty="0" err="1"/>
              <a:t>mountain</a:t>
            </a:r>
            <a:r>
              <a:rPr lang="fi-FI" sz="5400" dirty="0"/>
              <a:t> is   </a:t>
            </a:r>
            <a:r>
              <a:rPr lang="fi-FI" sz="5400" dirty="0">
                <a:solidFill>
                  <a:schemeClr val="bg2"/>
                </a:solidFill>
              </a:rPr>
              <a:t>-</a:t>
            </a:r>
            <a:r>
              <a:rPr lang="fi-FI" sz="5400" dirty="0"/>
              <a:t>   </a:t>
            </a:r>
            <a:r>
              <a:rPr lang="fi-FI" sz="5400" dirty="0" err="1"/>
              <a:t>Aconcagua</a:t>
            </a:r>
            <a:r>
              <a:rPr lang="fi-FI" sz="5400" dirty="0"/>
              <a:t>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fi-FI" sz="5400" dirty="0"/>
              <a:t>3. At </a:t>
            </a:r>
            <a:r>
              <a:rPr lang="fi-FI" sz="5400" dirty="0" err="1"/>
              <a:t>nearly</a:t>
            </a:r>
            <a:r>
              <a:rPr lang="fi-FI" sz="5400" dirty="0"/>
              <a:t> 7000 </a:t>
            </a:r>
            <a:r>
              <a:rPr lang="fi-FI" sz="5400" dirty="0" err="1"/>
              <a:t>metres</a:t>
            </a:r>
            <a:r>
              <a:rPr lang="fi-FI" sz="5400" dirty="0"/>
              <a:t>, it is </a:t>
            </a:r>
            <a:r>
              <a:rPr lang="fi-FI" sz="5400" dirty="0" err="1"/>
              <a:t>actually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highest</a:t>
            </a:r>
            <a:r>
              <a:rPr lang="fi-FI" sz="5400" dirty="0"/>
              <a:t> </a:t>
            </a:r>
            <a:r>
              <a:rPr lang="fi-FI" sz="5400" dirty="0" err="1"/>
              <a:t>peak</a:t>
            </a:r>
            <a:r>
              <a:rPr lang="fi-FI" sz="5400" dirty="0"/>
              <a:t> outside of   </a:t>
            </a:r>
            <a:r>
              <a:rPr lang="fi-FI" sz="5400" dirty="0">
                <a:solidFill>
                  <a:schemeClr val="bg2"/>
                </a:solidFill>
              </a:rPr>
              <a:t>-</a:t>
            </a:r>
            <a:r>
              <a:rPr lang="fi-FI" sz="5400" dirty="0"/>
              <a:t>     Asia.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fi-FI" sz="5400" dirty="0"/>
              <a:t>4. </a:t>
            </a:r>
            <a:r>
              <a:rPr lang="fi-FI" sz="5400" dirty="0" err="1"/>
              <a:t>Did</a:t>
            </a:r>
            <a:r>
              <a:rPr lang="fi-FI" sz="5400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dirty="0" err="1"/>
              <a:t>know</a:t>
            </a:r>
            <a:r>
              <a:rPr lang="fi-FI" sz="5400" dirty="0"/>
              <a:t>  </a:t>
            </a:r>
            <a:r>
              <a:rPr lang="fi-FI" sz="5400" dirty="0">
                <a:solidFill>
                  <a:schemeClr val="bg2"/>
                </a:solidFill>
              </a:rPr>
              <a:t>THE</a:t>
            </a:r>
            <a:r>
              <a:rPr lang="fi-FI" sz="5400" dirty="0"/>
              <a:t>  </a:t>
            </a:r>
            <a:r>
              <a:rPr lang="fi-FI" sz="5400" dirty="0" err="1"/>
              <a:t>Atacama</a:t>
            </a:r>
            <a:r>
              <a:rPr lang="fi-FI" sz="5400" dirty="0"/>
              <a:t> in   </a:t>
            </a:r>
            <a:r>
              <a:rPr lang="fi-FI" sz="5400" dirty="0">
                <a:solidFill>
                  <a:schemeClr val="bg2"/>
                </a:solidFill>
              </a:rPr>
              <a:t>-</a:t>
            </a:r>
            <a:r>
              <a:rPr lang="fi-FI" sz="5400" dirty="0"/>
              <a:t>   Chile is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driest</a:t>
            </a:r>
            <a:r>
              <a:rPr lang="fi-FI" sz="5400" dirty="0"/>
              <a:t> non-</a:t>
            </a:r>
            <a:r>
              <a:rPr lang="fi-FI" sz="5400" dirty="0" err="1"/>
              <a:t>polar</a:t>
            </a:r>
            <a:r>
              <a:rPr lang="fi-FI" sz="5400" dirty="0"/>
              <a:t> </a:t>
            </a:r>
            <a:r>
              <a:rPr lang="fi-FI" sz="5400" dirty="0" err="1"/>
              <a:t>desert</a:t>
            </a:r>
            <a:r>
              <a:rPr lang="fi-FI" sz="5400" dirty="0"/>
              <a:t> in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world</a:t>
            </a:r>
            <a:r>
              <a:rPr lang="fi-FI" sz="5400" dirty="0"/>
              <a:t>?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fi-FI" sz="5400" dirty="0"/>
              <a:t>5.  </a:t>
            </a:r>
            <a:r>
              <a:rPr lang="fi-FI" sz="5400" dirty="0">
                <a:solidFill>
                  <a:schemeClr val="bg2"/>
                </a:solidFill>
              </a:rPr>
              <a:t>THE</a:t>
            </a:r>
            <a:r>
              <a:rPr lang="fi-FI" sz="5400" dirty="0"/>
              <a:t>  Amazon is of </a:t>
            </a:r>
            <a:r>
              <a:rPr lang="fi-FI" sz="5400" dirty="0" err="1"/>
              <a:t>course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biggest</a:t>
            </a:r>
            <a:r>
              <a:rPr lang="fi-FI" sz="5400" dirty="0"/>
              <a:t> </a:t>
            </a:r>
            <a:r>
              <a:rPr lang="fi-FI" sz="5400" dirty="0" err="1"/>
              <a:t>river</a:t>
            </a:r>
            <a:r>
              <a:rPr lang="fi-FI" sz="5400" dirty="0"/>
              <a:t>, and   </a:t>
            </a:r>
            <a:r>
              <a:rPr lang="fi-FI" sz="5400" dirty="0">
                <a:solidFill>
                  <a:schemeClr val="bg2"/>
                </a:solidFill>
              </a:rPr>
              <a:t>-</a:t>
            </a:r>
            <a:r>
              <a:rPr lang="fi-FI" sz="5400" dirty="0"/>
              <a:t>   Lake Titicaca is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highest</a:t>
            </a:r>
            <a:r>
              <a:rPr lang="fi-FI" sz="5400" dirty="0"/>
              <a:t> of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world’s</a:t>
            </a:r>
            <a:r>
              <a:rPr lang="fi-FI" sz="5400" dirty="0"/>
              <a:t> </a:t>
            </a:r>
            <a:r>
              <a:rPr lang="fi-FI" sz="5400" dirty="0" err="1"/>
              <a:t>large</a:t>
            </a:r>
            <a:r>
              <a:rPr lang="fi-FI" sz="5400" dirty="0"/>
              <a:t> </a:t>
            </a:r>
            <a:r>
              <a:rPr lang="fi-FI" sz="5400" dirty="0" err="1"/>
              <a:t>lakes</a:t>
            </a:r>
            <a:r>
              <a:rPr lang="fi-FI" sz="5400" dirty="0"/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endParaRPr lang="fi-FI" sz="5400" dirty="0"/>
          </a:p>
        </p:txBody>
      </p:sp>
    </p:spTree>
    <p:extLst>
      <p:ext uri="{BB962C8B-B14F-4D97-AF65-F5344CB8AC3E}">
        <p14:creationId xmlns:p14="http://schemas.microsoft.com/office/powerpoint/2010/main" val="1901477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" grpId="0" uiExpand="1" build="p"/>
      <p:bldP spid="6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c2d9a20ee8_0_8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Add</a:t>
            </a:r>
            <a:r>
              <a:rPr lang="fi-FI" dirty="0"/>
              <a:t> </a:t>
            </a: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when</a:t>
            </a:r>
            <a:r>
              <a:rPr lang="fi-FI" dirty="0"/>
              <a:t> </a:t>
            </a:r>
            <a:r>
              <a:rPr lang="fi-FI" dirty="0" err="1"/>
              <a:t>needed</a:t>
            </a:r>
            <a:r>
              <a:rPr lang="fi-FI" dirty="0"/>
              <a:t>. </a:t>
            </a:r>
            <a:endParaRPr dirty="0"/>
          </a:p>
        </p:txBody>
      </p:sp>
      <p:sp>
        <p:nvSpPr>
          <p:cNvPr id="160" name="Google Shape;160;gc2d9a20ee8_0_8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  <p:sp>
        <p:nvSpPr>
          <p:cNvPr id="161" name="Google Shape;161;gc2d9a20ee8_0_8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 dirty="0"/>
          </a:p>
        </p:txBody>
      </p:sp>
      <p:sp>
        <p:nvSpPr>
          <p:cNvPr id="162" name="Google Shape;162;gc2d9a20ee8_0_80"/>
          <p:cNvSpPr txBox="1">
            <a:spLocks noGrp="1"/>
          </p:cNvSpPr>
          <p:nvPr>
            <p:ph type="body" idx="1"/>
          </p:nvPr>
        </p:nvSpPr>
        <p:spPr>
          <a:xfrm>
            <a:off x="1676400" y="2879999"/>
            <a:ext cx="21549360" cy="945096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00000"/>
              </a:lnSpc>
            </a:pPr>
            <a:r>
              <a:rPr lang="en-US" dirty="0"/>
              <a:t>6. My other friend Wolfgang is from ___ Germany in ___ central Europe</a:t>
            </a:r>
            <a:r>
              <a:rPr lang="en-US" dirty="0">
                <a:extLst>
                  <a:ext uri="http://customooxmlschemas.google.com/">
                    <go:slidesCustomData xmlns:lc="http://schemas.openxmlformats.org/drawingml/2006/lockedCanvas"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. </a:t>
            </a:r>
          </a:p>
          <a:p>
            <a:pPr marL="0" lvl="0" indent="0">
              <a:lnSpc>
                <a:spcPct val="100000"/>
              </a:lnSpc>
            </a:pPr>
            <a:r>
              <a:rPr lang="en-US" dirty="0"/>
              <a:t>7. ___ Rhine is the biggest river, and in the south they have ___ Alps.</a:t>
            </a:r>
          </a:p>
          <a:p>
            <a:pPr marL="0" lvl="0" indent="0">
              <a:lnSpc>
                <a:spcPct val="110000"/>
              </a:lnSpc>
            </a:pPr>
            <a:r>
              <a:rPr lang="fi-FI" dirty="0"/>
              <a:t>8. Wolfgang is </a:t>
            </a:r>
            <a:r>
              <a:rPr lang="fi-FI" dirty="0" err="1"/>
              <a:t>from</a:t>
            </a:r>
            <a:r>
              <a:rPr lang="fi-FI" dirty="0"/>
              <a:t> ___ </a:t>
            </a:r>
            <a:r>
              <a:rPr lang="fi-FI" dirty="0" err="1"/>
              <a:t>Kiel</a:t>
            </a:r>
            <a:r>
              <a:rPr lang="fi-FI" dirty="0"/>
              <a:t>, </a:t>
            </a:r>
            <a:r>
              <a:rPr lang="fi-FI" dirty="0" err="1"/>
              <a:t>close</a:t>
            </a:r>
            <a:r>
              <a:rPr lang="fi-FI" dirty="0"/>
              <a:t> to ___ </a:t>
            </a:r>
            <a:r>
              <a:rPr lang="fi-FI" dirty="0" err="1"/>
              <a:t>Denmark</a:t>
            </a:r>
            <a:r>
              <a:rPr lang="fi-FI" dirty="0"/>
              <a:t> and </a:t>
            </a:r>
            <a:r>
              <a:rPr lang="fi-FI" dirty="0" err="1"/>
              <a:t>best</a:t>
            </a:r>
            <a:r>
              <a:rPr lang="fi-FI" dirty="0"/>
              <a:t> </a:t>
            </a:r>
            <a:r>
              <a:rPr lang="fi-FI" dirty="0" err="1"/>
              <a:t>known</a:t>
            </a:r>
            <a:r>
              <a:rPr lang="fi-FI" dirty="0"/>
              <a:t> for ___ </a:t>
            </a:r>
            <a:r>
              <a:rPr lang="fi-FI" dirty="0" err="1"/>
              <a:t>Kiel</a:t>
            </a:r>
            <a:r>
              <a:rPr lang="fi-FI" dirty="0"/>
              <a:t> Canal. </a:t>
            </a:r>
          </a:p>
          <a:p>
            <a:pPr marL="0" lvl="0" indent="0">
              <a:lnSpc>
                <a:spcPct val="110000"/>
              </a:lnSpc>
            </a:pPr>
            <a:r>
              <a:rPr lang="fi-FI" dirty="0"/>
              <a:t>9. It </a:t>
            </a:r>
            <a:r>
              <a:rPr lang="fi-FI" dirty="0" err="1"/>
              <a:t>joins</a:t>
            </a:r>
            <a:r>
              <a:rPr lang="fi-FI" dirty="0"/>
              <a:t> ___ Baltic to ___ North </a:t>
            </a:r>
            <a:r>
              <a:rPr lang="fi-FI" dirty="0" err="1"/>
              <a:t>Sea</a:t>
            </a:r>
            <a:r>
              <a:rPr lang="fi-FI" dirty="0"/>
              <a:t>. </a:t>
            </a:r>
          </a:p>
          <a:p>
            <a:pPr marL="0" lvl="0" indent="0">
              <a:lnSpc>
                <a:spcPct val="110000"/>
              </a:lnSpc>
            </a:pPr>
            <a:r>
              <a:rPr lang="fi-FI" dirty="0"/>
              <a:t>10. ___ Lake </a:t>
            </a:r>
            <a:r>
              <a:rPr lang="fi-FI" dirty="0" err="1"/>
              <a:t>Constance</a:t>
            </a:r>
            <a:r>
              <a:rPr lang="fi-FI" dirty="0"/>
              <a:t> is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biggest</a:t>
            </a:r>
            <a:r>
              <a:rPr lang="fi-FI" dirty="0"/>
              <a:t> lake </a:t>
            </a:r>
            <a:r>
              <a:rPr lang="fi-FI" dirty="0" err="1"/>
              <a:t>but</a:t>
            </a:r>
            <a:r>
              <a:rPr lang="fi-FI" dirty="0"/>
              <a:t> it is </a:t>
            </a:r>
            <a:r>
              <a:rPr lang="fi-FI" dirty="0" err="1"/>
              <a:t>also</a:t>
            </a:r>
            <a:r>
              <a:rPr lang="fi-FI" dirty="0"/>
              <a:t> </a:t>
            </a:r>
            <a:r>
              <a:rPr lang="fi-FI" dirty="0" err="1"/>
              <a:t>part</a:t>
            </a:r>
            <a:r>
              <a:rPr lang="fi-FI" dirty="0"/>
              <a:t> of ___ </a:t>
            </a:r>
            <a:r>
              <a:rPr lang="fi-FI" dirty="0" err="1"/>
              <a:t>Austria</a:t>
            </a:r>
            <a:r>
              <a:rPr lang="fi-FI" dirty="0"/>
              <a:t> and ___ </a:t>
            </a:r>
            <a:r>
              <a:rPr lang="fi-FI" dirty="0" err="1"/>
              <a:t>Switzerland</a:t>
            </a:r>
            <a:r>
              <a:rPr lang="fi-FI" dirty="0"/>
              <a:t>. </a:t>
            </a:r>
            <a:r>
              <a:rPr lang="en-US" dirty="0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c2d9a20ee8_0_8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Add</a:t>
            </a:r>
            <a:r>
              <a:rPr lang="fi-FI" dirty="0"/>
              <a:t> </a:t>
            </a: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when</a:t>
            </a:r>
            <a:r>
              <a:rPr lang="fi-FI" dirty="0"/>
              <a:t> </a:t>
            </a:r>
            <a:r>
              <a:rPr lang="fi-FI" dirty="0" err="1"/>
              <a:t>needed</a:t>
            </a:r>
            <a:r>
              <a:rPr lang="fi-FI" dirty="0"/>
              <a:t>. </a:t>
            </a:r>
            <a:endParaRPr dirty="0"/>
          </a:p>
        </p:txBody>
      </p:sp>
      <p:sp>
        <p:nvSpPr>
          <p:cNvPr id="160" name="Google Shape;160;gc2d9a20ee8_0_8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  <p:sp>
        <p:nvSpPr>
          <p:cNvPr id="161" name="Google Shape;161;gc2d9a20ee8_0_8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 dirty="0"/>
          </a:p>
        </p:txBody>
      </p:sp>
      <p:sp>
        <p:nvSpPr>
          <p:cNvPr id="162" name="Google Shape;162;gc2d9a20ee8_0_80"/>
          <p:cNvSpPr txBox="1">
            <a:spLocks noGrp="1"/>
          </p:cNvSpPr>
          <p:nvPr>
            <p:ph type="body" idx="1"/>
          </p:nvPr>
        </p:nvSpPr>
        <p:spPr>
          <a:xfrm>
            <a:off x="1676400" y="2879999"/>
            <a:ext cx="21549360" cy="945096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00000"/>
              </a:lnSpc>
            </a:pPr>
            <a:r>
              <a:rPr lang="en-US" dirty="0"/>
              <a:t>6. My other friend Wolfgang is from ___ Germany in ___ central Europe</a:t>
            </a:r>
            <a:r>
              <a:rPr lang="en-US" dirty="0">
                <a:extLst>
                  <a:ext uri="http://customooxmlschemas.google.com/">
                    <go:slidesCustomData xmlns:lc="http://schemas.openxmlformats.org/drawingml/2006/lockedCanvas"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. </a:t>
            </a:r>
          </a:p>
          <a:p>
            <a:pPr marL="0" lvl="0" indent="0">
              <a:lnSpc>
                <a:spcPct val="100000"/>
              </a:lnSpc>
            </a:pPr>
            <a:r>
              <a:rPr lang="en-US" dirty="0"/>
              <a:t>7. ___ Rhine is the biggest river, and in the south they have ___ Alps.</a:t>
            </a:r>
          </a:p>
          <a:p>
            <a:pPr marL="0" lvl="0" indent="0">
              <a:lnSpc>
                <a:spcPct val="110000"/>
              </a:lnSpc>
            </a:pPr>
            <a:r>
              <a:rPr lang="fi-FI" dirty="0"/>
              <a:t>8. Wolfgang is </a:t>
            </a:r>
            <a:r>
              <a:rPr lang="fi-FI" dirty="0" err="1"/>
              <a:t>from</a:t>
            </a:r>
            <a:r>
              <a:rPr lang="fi-FI" dirty="0"/>
              <a:t> ___ </a:t>
            </a:r>
            <a:r>
              <a:rPr lang="fi-FI" dirty="0" err="1"/>
              <a:t>Kiel</a:t>
            </a:r>
            <a:r>
              <a:rPr lang="fi-FI" dirty="0"/>
              <a:t>, </a:t>
            </a:r>
            <a:r>
              <a:rPr lang="fi-FI" dirty="0" err="1"/>
              <a:t>close</a:t>
            </a:r>
            <a:r>
              <a:rPr lang="fi-FI" dirty="0"/>
              <a:t> to ___ </a:t>
            </a:r>
            <a:r>
              <a:rPr lang="fi-FI" dirty="0" err="1"/>
              <a:t>Denmark</a:t>
            </a:r>
            <a:r>
              <a:rPr lang="fi-FI" dirty="0"/>
              <a:t> and </a:t>
            </a:r>
            <a:r>
              <a:rPr lang="fi-FI" dirty="0" err="1"/>
              <a:t>best</a:t>
            </a:r>
            <a:r>
              <a:rPr lang="fi-FI" dirty="0"/>
              <a:t> </a:t>
            </a:r>
            <a:r>
              <a:rPr lang="fi-FI" dirty="0" err="1"/>
              <a:t>known</a:t>
            </a:r>
            <a:r>
              <a:rPr lang="fi-FI" dirty="0"/>
              <a:t> for ___ </a:t>
            </a:r>
            <a:r>
              <a:rPr lang="fi-FI" dirty="0" err="1"/>
              <a:t>Kiel</a:t>
            </a:r>
            <a:r>
              <a:rPr lang="fi-FI" dirty="0"/>
              <a:t> Canal. </a:t>
            </a:r>
          </a:p>
          <a:p>
            <a:pPr marL="0" lvl="0" indent="0">
              <a:lnSpc>
                <a:spcPct val="110000"/>
              </a:lnSpc>
            </a:pPr>
            <a:r>
              <a:rPr lang="fi-FI" dirty="0"/>
              <a:t>9. It </a:t>
            </a:r>
            <a:r>
              <a:rPr lang="fi-FI" dirty="0" err="1"/>
              <a:t>joins</a:t>
            </a:r>
            <a:r>
              <a:rPr lang="fi-FI" dirty="0"/>
              <a:t> ___ Baltic to ___ North </a:t>
            </a:r>
            <a:r>
              <a:rPr lang="fi-FI" dirty="0" err="1"/>
              <a:t>Sea</a:t>
            </a:r>
            <a:r>
              <a:rPr lang="fi-FI" dirty="0"/>
              <a:t>. </a:t>
            </a:r>
          </a:p>
          <a:p>
            <a:pPr marL="0" lvl="0" indent="0">
              <a:lnSpc>
                <a:spcPct val="110000"/>
              </a:lnSpc>
            </a:pPr>
            <a:r>
              <a:rPr lang="fi-FI" dirty="0"/>
              <a:t>10. ___ Lake </a:t>
            </a:r>
            <a:r>
              <a:rPr lang="fi-FI" dirty="0" err="1"/>
              <a:t>Constance</a:t>
            </a:r>
            <a:r>
              <a:rPr lang="fi-FI" dirty="0"/>
              <a:t> is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biggest</a:t>
            </a:r>
            <a:r>
              <a:rPr lang="fi-FI" dirty="0"/>
              <a:t> lake </a:t>
            </a:r>
            <a:r>
              <a:rPr lang="fi-FI" dirty="0" err="1"/>
              <a:t>but</a:t>
            </a:r>
            <a:r>
              <a:rPr lang="fi-FI" dirty="0"/>
              <a:t> it is </a:t>
            </a:r>
            <a:r>
              <a:rPr lang="fi-FI" dirty="0" err="1"/>
              <a:t>also</a:t>
            </a:r>
            <a:r>
              <a:rPr lang="fi-FI" dirty="0"/>
              <a:t> </a:t>
            </a:r>
            <a:r>
              <a:rPr lang="fi-FI" dirty="0" err="1"/>
              <a:t>part</a:t>
            </a:r>
            <a:r>
              <a:rPr lang="fi-FI" dirty="0"/>
              <a:t> of ___ </a:t>
            </a:r>
            <a:r>
              <a:rPr lang="fi-FI" dirty="0" err="1"/>
              <a:t>Austria</a:t>
            </a:r>
            <a:r>
              <a:rPr lang="fi-FI" dirty="0"/>
              <a:t> and ___ </a:t>
            </a:r>
            <a:r>
              <a:rPr lang="fi-FI" dirty="0" err="1"/>
              <a:t>Switzerland</a:t>
            </a:r>
            <a:r>
              <a:rPr lang="fi-FI" dirty="0"/>
              <a:t>. </a:t>
            </a:r>
            <a:r>
              <a:rPr lang="en-US" dirty="0"/>
              <a:t> </a:t>
            </a:r>
          </a:p>
        </p:txBody>
      </p:sp>
      <p:sp>
        <p:nvSpPr>
          <p:cNvPr id="6" name="Google Shape;162;gc2d9a20ee8_0_80">
            <a:extLst>
              <a:ext uri="{FF2B5EF4-FFF2-40B4-BE49-F238E27FC236}">
                <a16:creationId xmlns:a16="http://schemas.microsoft.com/office/drawing/2014/main" id="{9B845AA9-9DAA-4CAA-B02C-1D73AE209504}"/>
              </a:ext>
            </a:extLst>
          </p:cNvPr>
          <p:cNvSpPr txBox="1">
            <a:spLocks/>
          </p:cNvSpPr>
          <p:nvPr/>
        </p:nvSpPr>
        <p:spPr>
          <a:xfrm>
            <a:off x="1676400" y="2842266"/>
            <a:ext cx="21878544" cy="9450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00000"/>
              </a:lnSpc>
            </a:pPr>
            <a:r>
              <a:rPr lang="en-US" dirty="0"/>
              <a:t>6. My other friend Wolfgang is from   </a:t>
            </a:r>
            <a:r>
              <a:rPr lang="en-US" dirty="0">
                <a:solidFill>
                  <a:schemeClr val="bg2"/>
                </a:solidFill>
              </a:rPr>
              <a:t>-</a:t>
            </a:r>
            <a:r>
              <a:rPr lang="en-US" dirty="0"/>
              <a:t>   Germany in   </a:t>
            </a:r>
            <a:r>
              <a:rPr lang="en-US" dirty="0">
                <a:solidFill>
                  <a:schemeClr val="bg2"/>
                </a:solidFill>
              </a:rPr>
              <a:t>-</a:t>
            </a:r>
            <a:r>
              <a:rPr lang="en-US" dirty="0"/>
              <a:t>   central Europe</a:t>
            </a:r>
            <a:r>
              <a:rPr lang="en-US" dirty="0">
                <a:extLst>
                  <a:ext uri="http://customooxmlschemas.google.com/">
                    <go:slidesCustomData xmlns:lc="http://schemas.openxmlformats.org/drawingml/2006/lockedCanvas"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. </a:t>
            </a:r>
          </a:p>
          <a:p>
            <a:pPr marL="0" indent="0">
              <a:lnSpc>
                <a:spcPct val="100000"/>
              </a:lnSpc>
            </a:pPr>
            <a:r>
              <a:rPr lang="en-US" dirty="0"/>
              <a:t>7. </a:t>
            </a:r>
            <a:r>
              <a:rPr lang="en-US" dirty="0">
                <a:solidFill>
                  <a:schemeClr val="bg2"/>
                </a:solidFill>
              </a:rPr>
              <a:t>THE</a:t>
            </a:r>
            <a:r>
              <a:rPr lang="en-US" dirty="0"/>
              <a:t> Rhine is the biggest river, and in the south they </a:t>
            </a:r>
            <a:r>
              <a:rPr lang="en-US" dirty="0" err="1"/>
              <a:t>have</a:t>
            </a:r>
            <a:r>
              <a:rPr lang="en-US" dirty="0" err="1">
                <a:solidFill>
                  <a:schemeClr val="bg2"/>
                </a:solidFill>
              </a:rPr>
              <a:t>THE</a:t>
            </a:r>
            <a:r>
              <a:rPr lang="en-US" dirty="0"/>
              <a:t> Alps.</a:t>
            </a:r>
          </a:p>
          <a:p>
            <a:pPr marL="0" indent="0">
              <a:lnSpc>
                <a:spcPct val="110000"/>
              </a:lnSpc>
            </a:pPr>
            <a:r>
              <a:rPr lang="fi-FI" dirty="0"/>
              <a:t>8. Wolfgang is </a:t>
            </a:r>
            <a:r>
              <a:rPr lang="fi-FI" dirty="0" err="1"/>
              <a:t>from</a:t>
            </a:r>
            <a:r>
              <a:rPr lang="fi-FI" dirty="0"/>
              <a:t>   </a:t>
            </a:r>
            <a:r>
              <a:rPr lang="fi-FI" dirty="0">
                <a:solidFill>
                  <a:schemeClr val="bg2"/>
                </a:solidFill>
              </a:rPr>
              <a:t>- </a:t>
            </a:r>
            <a:r>
              <a:rPr lang="fi-FI" dirty="0"/>
              <a:t>   </a:t>
            </a:r>
            <a:r>
              <a:rPr lang="fi-FI" dirty="0" err="1"/>
              <a:t>Kiel</a:t>
            </a:r>
            <a:r>
              <a:rPr lang="fi-FI" dirty="0"/>
              <a:t>, </a:t>
            </a:r>
            <a:r>
              <a:rPr lang="fi-FI" dirty="0" err="1"/>
              <a:t>close</a:t>
            </a:r>
            <a:r>
              <a:rPr lang="fi-FI" dirty="0"/>
              <a:t> to    </a:t>
            </a:r>
            <a:r>
              <a:rPr lang="fi-FI" dirty="0">
                <a:solidFill>
                  <a:schemeClr val="bg2"/>
                </a:solidFill>
              </a:rPr>
              <a:t>-</a:t>
            </a:r>
            <a:r>
              <a:rPr lang="fi-FI" dirty="0"/>
              <a:t>   </a:t>
            </a:r>
            <a:r>
              <a:rPr lang="fi-FI" dirty="0" err="1"/>
              <a:t>Denmark</a:t>
            </a:r>
            <a:r>
              <a:rPr lang="fi-FI" dirty="0"/>
              <a:t> and </a:t>
            </a:r>
            <a:r>
              <a:rPr lang="fi-FI" dirty="0" err="1"/>
              <a:t>best</a:t>
            </a:r>
            <a:r>
              <a:rPr lang="fi-FI" dirty="0"/>
              <a:t> </a:t>
            </a:r>
            <a:r>
              <a:rPr lang="fi-FI" dirty="0" err="1"/>
              <a:t>known</a:t>
            </a:r>
            <a:r>
              <a:rPr lang="fi-FI" dirty="0"/>
              <a:t> </a:t>
            </a:r>
            <a:r>
              <a:rPr lang="fi-FI" dirty="0" err="1"/>
              <a:t>for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/>
              <a:t>  </a:t>
            </a:r>
            <a:r>
              <a:rPr lang="fi-FI" dirty="0" err="1"/>
              <a:t>Kiel</a:t>
            </a:r>
            <a:r>
              <a:rPr lang="fi-FI" dirty="0"/>
              <a:t> Canal. </a:t>
            </a:r>
          </a:p>
          <a:p>
            <a:pPr marL="0" indent="0">
              <a:lnSpc>
                <a:spcPct val="110000"/>
              </a:lnSpc>
            </a:pPr>
            <a:r>
              <a:rPr lang="fi-FI" dirty="0"/>
              <a:t>9. It </a:t>
            </a:r>
            <a:r>
              <a:rPr lang="fi-FI" dirty="0" err="1"/>
              <a:t>joins</a:t>
            </a:r>
            <a:r>
              <a:rPr lang="fi-FI" dirty="0"/>
              <a:t> </a:t>
            </a:r>
            <a:r>
              <a:rPr lang="fi-FI" dirty="0">
                <a:solidFill>
                  <a:schemeClr val="bg2"/>
                </a:solidFill>
              </a:rPr>
              <a:t>THE</a:t>
            </a:r>
            <a:r>
              <a:rPr lang="fi-FI" dirty="0"/>
              <a:t> Baltic </a:t>
            </a:r>
            <a:r>
              <a:rPr lang="fi-FI" dirty="0" err="1"/>
              <a:t>to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/>
              <a:t> North </a:t>
            </a:r>
            <a:r>
              <a:rPr lang="fi-FI" dirty="0" err="1"/>
              <a:t>Sea</a:t>
            </a:r>
            <a:r>
              <a:rPr lang="fi-FI" dirty="0"/>
              <a:t>. </a:t>
            </a:r>
          </a:p>
          <a:p>
            <a:pPr marL="0" indent="0">
              <a:lnSpc>
                <a:spcPct val="110000"/>
              </a:lnSpc>
            </a:pPr>
            <a:r>
              <a:rPr lang="fi-FI" dirty="0"/>
              <a:t>10.   </a:t>
            </a:r>
            <a:r>
              <a:rPr lang="fi-FI" dirty="0">
                <a:solidFill>
                  <a:schemeClr val="bg2"/>
                </a:solidFill>
              </a:rPr>
              <a:t>-</a:t>
            </a:r>
            <a:r>
              <a:rPr lang="fi-FI" dirty="0"/>
              <a:t>    Lake </a:t>
            </a:r>
            <a:r>
              <a:rPr lang="fi-FI" dirty="0" err="1"/>
              <a:t>Constance</a:t>
            </a:r>
            <a:r>
              <a:rPr lang="fi-FI" dirty="0"/>
              <a:t> is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biggest</a:t>
            </a:r>
            <a:r>
              <a:rPr lang="fi-FI" dirty="0"/>
              <a:t> lake </a:t>
            </a:r>
            <a:r>
              <a:rPr lang="fi-FI" dirty="0" err="1"/>
              <a:t>but</a:t>
            </a:r>
            <a:r>
              <a:rPr lang="fi-FI" dirty="0"/>
              <a:t> it is </a:t>
            </a:r>
            <a:r>
              <a:rPr lang="fi-FI" dirty="0" err="1"/>
              <a:t>also</a:t>
            </a:r>
            <a:r>
              <a:rPr lang="fi-FI" dirty="0"/>
              <a:t> </a:t>
            </a:r>
            <a:r>
              <a:rPr lang="fi-FI" dirty="0" err="1"/>
              <a:t>part</a:t>
            </a:r>
            <a:r>
              <a:rPr lang="fi-FI" dirty="0"/>
              <a:t> of   </a:t>
            </a:r>
            <a:r>
              <a:rPr lang="fi-FI" dirty="0">
                <a:solidFill>
                  <a:schemeClr val="bg2"/>
                </a:solidFill>
              </a:rPr>
              <a:t>-</a:t>
            </a:r>
            <a:r>
              <a:rPr lang="fi-FI" dirty="0"/>
              <a:t>   </a:t>
            </a:r>
            <a:r>
              <a:rPr lang="fi-FI" dirty="0" err="1"/>
              <a:t>Austria</a:t>
            </a:r>
            <a:r>
              <a:rPr lang="fi-FI" dirty="0"/>
              <a:t> and    </a:t>
            </a:r>
            <a:r>
              <a:rPr lang="fi-FI" dirty="0">
                <a:solidFill>
                  <a:schemeClr val="bg2"/>
                </a:solidFill>
              </a:rPr>
              <a:t>-</a:t>
            </a:r>
            <a:r>
              <a:rPr lang="fi-FI" dirty="0"/>
              <a:t>   </a:t>
            </a:r>
            <a:r>
              <a:rPr lang="fi-FI" dirty="0" err="1"/>
              <a:t>Switzerland</a:t>
            </a:r>
            <a:r>
              <a:rPr lang="fi-FI" dirty="0"/>
              <a:t>. 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887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" grpId="0" uiExpand="1" build="p"/>
      <p:bldP spid="6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Artikkelit + maantieteelliset erisnimet</a:t>
            </a:r>
            <a:endParaRPr dirty="0"/>
          </a:p>
        </p:txBody>
      </p:sp>
      <p:sp>
        <p:nvSpPr>
          <p:cNvPr id="93" name="Google Shape;93;p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4" name="Google Shape;94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95" name="Google Shape;95;p4"/>
          <p:cNvSpPr txBox="1">
            <a:spLocks noGrp="1"/>
          </p:cNvSpPr>
          <p:nvPr>
            <p:ph type="body" idx="1"/>
          </p:nvPr>
        </p:nvSpPr>
        <p:spPr>
          <a:xfrm>
            <a:off x="1676400" y="324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Perustapaus:</a:t>
            </a:r>
            <a:endParaRPr sz="5400"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I live in Finland in </a:t>
            </a:r>
            <a:r>
              <a:rPr lang="fi-FI" sz="5400" dirty="0" err="1"/>
              <a:t>northern</a:t>
            </a:r>
            <a:r>
              <a:rPr lang="fi-FI" sz="5400" dirty="0"/>
              <a:t> Europe.</a:t>
            </a:r>
            <a:endParaRPr sz="5400"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Normaalisti ei artikkelia</a:t>
            </a:r>
            <a:br>
              <a:rPr lang="fi-FI" sz="5400" dirty="0"/>
            </a:br>
            <a:endParaRPr sz="5400"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Poikkeuksia:</a:t>
            </a:r>
            <a:endParaRPr sz="5400"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/>
              <a:t>The</a:t>
            </a:r>
            <a:r>
              <a:rPr lang="fi-FI" sz="5400" b="1" dirty="0"/>
              <a:t> </a:t>
            </a:r>
            <a:r>
              <a:rPr lang="fi-FI" sz="5400" dirty="0" err="1"/>
              <a:t>Netherlands</a:t>
            </a:r>
            <a:r>
              <a:rPr lang="fi-FI" sz="5400" dirty="0"/>
              <a:t> is </a:t>
            </a:r>
            <a:r>
              <a:rPr lang="fi-FI" sz="5400" dirty="0" err="1"/>
              <a:t>also</a:t>
            </a:r>
            <a:r>
              <a:rPr lang="fi-FI" sz="5400" dirty="0"/>
              <a:t> </a:t>
            </a:r>
            <a:r>
              <a:rPr lang="fi-FI" sz="5400" dirty="0" err="1"/>
              <a:t>known</a:t>
            </a:r>
            <a:r>
              <a:rPr lang="fi-FI" sz="5400" dirty="0"/>
              <a:t> as Holland.</a:t>
            </a:r>
            <a:endParaRPr sz="5400"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/>
              <a:t>The</a:t>
            </a:r>
            <a:r>
              <a:rPr lang="fi-FI" sz="5400" b="1" dirty="0"/>
              <a:t> </a:t>
            </a:r>
            <a:r>
              <a:rPr lang="fi-FI" sz="5400" dirty="0"/>
              <a:t>Atlantic </a:t>
            </a:r>
            <a:r>
              <a:rPr lang="fi-FI" sz="5400" dirty="0" err="1"/>
              <a:t>Ocean</a:t>
            </a:r>
            <a:r>
              <a:rPr lang="fi-FI" sz="5400" dirty="0"/>
              <a:t> is </a:t>
            </a:r>
            <a:r>
              <a:rPr lang="fi-FI" sz="5400" dirty="0" err="1"/>
              <a:t>actually</a:t>
            </a:r>
            <a:r>
              <a:rPr lang="fi-FI" sz="5400" dirty="0"/>
              <a:t> </a:t>
            </a:r>
            <a:r>
              <a:rPr lang="fi-FI" sz="5400" dirty="0" err="1"/>
              <a:t>getting</a:t>
            </a:r>
            <a:r>
              <a:rPr lang="fi-FI" sz="5400" dirty="0"/>
              <a:t> </a:t>
            </a:r>
            <a:r>
              <a:rPr lang="fi-FI" sz="5400" dirty="0" err="1"/>
              <a:t>wider</a:t>
            </a:r>
            <a:r>
              <a:rPr lang="fi-FI" sz="5400" dirty="0"/>
              <a:t> </a:t>
            </a:r>
            <a:r>
              <a:rPr lang="fi-FI" sz="5400" dirty="0" err="1"/>
              <a:t>every</a:t>
            </a:r>
            <a:r>
              <a:rPr lang="fi-FI" sz="5400" dirty="0"/>
              <a:t> </a:t>
            </a:r>
            <a:r>
              <a:rPr lang="fi-FI" sz="5400" dirty="0" err="1"/>
              <a:t>year</a:t>
            </a:r>
            <a:r>
              <a:rPr lang="fi-FI" sz="5400" dirty="0"/>
              <a:t>. </a:t>
            </a:r>
            <a:endParaRPr sz="5400"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Eräissä tapauksissa </a:t>
            </a:r>
            <a:r>
              <a:rPr lang="fi-FI" sz="5400" b="1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+ maantieteellinen erisnimi</a:t>
            </a:r>
            <a:endParaRPr sz="54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c2d9a20ee8_0_0"/>
          <p:cNvSpPr txBox="1">
            <a:spLocks noGrp="1"/>
          </p:cNvSpPr>
          <p:nvPr>
            <p:ph type="title"/>
          </p:nvPr>
        </p:nvSpPr>
        <p:spPr>
          <a:xfrm>
            <a:off x="1677600" y="730250"/>
            <a:ext cx="21031200" cy="26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Ei artikkelia </a:t>
            </a:r>
            <a:endParaRPr dirty="0"/>
          </a:p>
        </p:txBody>
      </p:sp>
      <p:sp>
        <p:nvSpPr>
          <p:cNvPr id="101" name="Google Shape;101;gc2d9a20ee8_0_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2" name="Google Shape;102;gc2d9a20ee8_0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03" name="Google Shape;103;gc2d9a20ee8_0_0"/>
          <p:cNvSpPr txBox="1">
            <a:spLocks noGrp="1"/>
          </p:cNvSpPr>
          <p:nvPr>
            <p:ph type="body" idx="1"/>
          </p:nvPr>
        </p:nvSpPr>
        <p:spPr>
          <a:xfrm>
            <a:off x="1676400" y="372960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Yhdistä esimerkit ja säännöt.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Asia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France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New York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Mont Blanc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Sardinia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Lake </a:t>
            </a:r>
            <a:r>
              <a:rPr lang="fi-FI" dirty="0" err="1"/>
              <a:t>Superior</a:t>
            </a:r>
            <a:endParaRPr dirty="0"/>
          </a:p>
        </p:txBody>
      </p:sp>
      <p:sp>
        <p:nvSpPr>
          <p:cNvPr id="104" name="Google Shape;104;gc2d9a20ee8_0_0"/>
          <p:cNvSpPr txBox="1">
            <a:spLocks noGrp="1"/>
          </p:cNvSpPr>
          <p:nvPr>
            <p:ph type="body" idx="2"/>
          </p:nvPr>
        </p:nvSpPr>
        <p:spPr>
          <a:xfrm>
            <a:off x="13041150" y="372960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indent="0">
              <a:lnSpc>
                <a:spcPct val="100000"/>
              </a:lnSpc>
            </a:pPr>
            <a:r>
              <a:rPr lang="fi-FI" b="1" dirty="0">
                <a:solidFill>
                  <a:schemeClr val="bg2"/>
                </a:solidFill>
              </a:rPr>
              <a:t>järvet</a:t>
            </a:r>
            <a:endParaRPr b="1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</a:pPr>
            <a:r>
              <a:rPr lang="fi-FI" b="1" dirty="0">
                <a:solidFill>
                  <a:schemeClr val="bg2"/>
                </a:solidFill>
              </a:rPr>
              <a:t>kaupungit</a:t>
            </a:r>
            <a:endParaRPr b="1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</a:pPr>
            <a:r>
              <a:rPr lang="fi-FI" b="1" dirty="0">
                <a:solidFill>
                  <a:schemeClr val="bg2"/>
                </a:solidFill>
              </a:rPr>
              <a:t>maanosat</a:t>
            </a:r>
            <a:endParaRPr b="1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</a:pPr>
            <a:r>
              <a:rPr lang="fi-FI" b="1" dirty="0">
                <a:solidFill>
                  <a:schemeClr val="bg2"/>
                </a:solidFill>
              </a:rPr>
              <a:t>maat</a:t>
            </a:r>
            <a:endParaRPr b="1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</a:pPr>
            <a:r>
              <a:rPr lang="fi-FI" b="1" dirty="0">
                <a:solidFill>
                  <a:schemeClr val="bg2"/>
                </a:solidFill>
              </a:rPr>
              <a:t>saaret</a:t>
            </a:r>
            <a:endParaRPr b="1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</a:pPr>
            <a:r>
              <a:rPr lang="fi-FI" b="1" dirty="0">
                <a:solidFill>
                  <a:schemeClr val="bg2"/>
                </a:solidFill>
              </a:rPr>
              <a:t>vuoret</a:t>
            </a:r>
            <a:endParaRPr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c2d9a20ee8_0_4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Ei artikkelia </a:t>
            </a:r>
            <a:endParaRPr dirty="0"/>
          </a:p>
        </p:txBody>
      </p:sp>
      <p:sp>
        <p:nvSpPr>
          <p:cNvPr id="110" name="Google Shape;110;gc2d9a20ee8_0_4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11" name="Google Shape;111;gc2d9a20ee8_0_4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12" name="Google Shape;112;gc2d9a20ee8_0_49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6831496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Asia		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France	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New York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Mont Blanc		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Sardinia			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Lake </a:t>
            </a:r>
            <a:r>
              <a:rPr lang="fi-FI" dirty="0" err="1"/>
              <a:t>Superior</a:t>
            </a:r>
            <a:r>
              <a:rPr lang="fi-FI" dirty="0"/>
              <a:t>		</a:t>
            </a:r>
            <a:endParaRPr dirty="0"/>
          </a:p>
        </p:txBody>
      </p:sp>
      <p:sp>
        <p:nvSpPr>
          <p:cNvPr id="6" name="Google Shape;112;gc2d9a20ee8_0_49">
            <a:extLst>
              <a:ext uri="{FF2B5EF4-FFF2-40B4-BE49-F238E27FC236}">
                <a16:creationId xmlns:a16="http://schemas.microsoft.com/office/drawing/2014/main" id="{6CF3AAC7-431A-42FA-A554-C3BF75C70465}"/>
              </a:ext>
            </a:extLst>
          </p:cNvPr>
          <p:cNvSpPr txBox="1">
            <a:spLocks/>
          </p:cNvSpPr>
          <p:nvPr/>
        </p:nvSpPr>
        <p:spPr>
          <a:xfrm>
            <a:off x="12993757" y="3730513"/>
            <a:ext cx="9713843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00000"/>
              </a:lnSpc>
            </a:pPr>
            <a:r>
              <a:rPr lang="fi-FI" b="1" dirty="0">
                <a:solidFill>
                  <a:schemeClr val="bg2"/>
                </a:solidFill>
              </a:rPr>
              <a:t>maanosat</a:t>
            </a:r>
          </a:p>
          <a:p>
            <a:pPr marL="0" indent="0">
              <a:lnSpc>
                <a:spcPct val="100000"/>
              </a:lnSpc>
            </a:pPr>
            <a:r>
              <a:rPr lang="fi-FI" b="1" dirty="0">
                <a:solidFill>
                  <a:schemeClr val="bg2"/>
                </a:solidFill>
              </a:rPr>
              <a:t>maat</a:t>
            </a:r>
          </a:p>
          <a:p>
            <a:pPr marL="0" indent="0">
              <a:lnSpc>
                <a:spcPct val="100000"/>
              </a:lnSpc>
            </a:pPr>
            <a:r>
              <a:rPr lang="fi-FI" b="1" dirty="0">
                <a:solidFill>
                  <a:schemeClr val="bg2"/>
                </a:solidFill>
              </a:rPr>
              <a:t>kaupungit</a:t>
            </a:r>
          </a:p>
          <a:p>
            <a:pPr marL="0" indent="0">
              <a:lnSpc>
                <a:spcPct val="100000"/>
              </a:lnSpc>
            </a:pPr>
            <a:r>
              <a:rPr lang="fi-FI" b="1" dirty="0">
                <a:solidFill>
                  <a:schemeClr val="bg2"/>
                </a:solidFill>
              </a:rPr>
              <a:t>vuoret</a:t>
            </a:r>
          </a:p>
          <a:p>
            <a:pPr marL="0" indent="0">
              <a:lnSpc>
                <a:spcPct val="100000"/>
              </a:lnSpc>
            </a:pPr>
            <a:r>
              <a:rPr lang="fi-FI" b="1" dirty="0">
                <a:solidFill>
                  <a:schemeClr val="bg2"/>
                </a:solidFill>
              </a:rPr>
              <a:t>saaret</a:t>
            </a:r>
          </a:p>
          <a:p>
            <a:pPr marL="0" indent="0">
              <a:lnSpc>
                <a:spcPct val="100000"/>
              </a:lnSpc>
            </a:pPr>
            <a:r>
              <a:rPr lang="fi-FI" b="1" dirty="0">
                <a:solidFill>
                  <a:schemeClr val="bg2"/>
                </a:solidFill>
              </a:rPr>
              <a:t>järvet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c2d9a20ee8_0_34"/>
          <p:cNvSpPr txBox="1">
            <a:spLocks noGrp="1"/>
          </p:cNvSpPr>
          <p:nvPr>
            <p:ph type="title"/>
          </p:nvPr>
        </p:nvSpPr>
        <p:spPr>
          <a:xfrm>
            <a:off x="1677600" y="730250"/>
            <a:ext cx="21031200" cy="26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Artikkeli </a:t>
            </a:r>
            <a:r>
              <a:rPr lang="fi-FI" b="1" dirty="0" err="1"/>
              <a:t>the</a:t>
            </a:r>
            <a:endParaRPr b="1" dirty="0"/>
          </a:p>
        </p:txBody>
      </p:sp>
      <p:sp>
        <p:nvSpPr>
          <p:cNvPr id="118" name="Google Shape;118;gc2d9a20ee8_0_34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19" name="Google Shape;119;gc2d9a20ee8_0_3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20" name="Google Shape;120;gc2d9a20ee8_0_34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10069500" cy="990172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Yhdistä esimerkit ja säännöt.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Netherlands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Pyrenees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Hebrides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</a:t>
            </a:r>
            <a:r>
              <a:rPr lang="fi-FI" sz="5400" dirty="0"/>
              <a:t> Thames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</a:t>
            </a:r>
            <a:r>
              <a:rPr lang="fi-FI" sz="5400" dirty="0"/>
              <a:t> Pacific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</a:t>
            </a:r>
            <a:r>
              <a:rPr lang="fi-FI" sz="5400" dirty="0"/>
              <a:t> Panama Canal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</a:t>
            </a:r>
            <a:r>
              <a:rPr lang="fi-FI" sz="5400" dirty="0"/>
              <a:t> Sahara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</a:t>
            </a:r>
            <a:r>
              <a:rPr lang="fi-FI" sz="5400" dirty="0"/>
              <a:t> Finland of </a:t>
            </a:r>
            <a:r>
              <a:rPr lang="fi-FI" sz="5400" dirty="0" err="1"/>
              <a:t>yesterday</a:t>
            </a:r>
            <a:endParaRPr sz="5400" dirty="0"/>
          </a:p>
        </p:txBody>
      </p:sp>
      <p:sp>
        <p:nvSpPr>
          <p:cNvPr id="121" name="Google Shape;121;gc2d9a20ee8_0_34"/>
          <p:cNvSpPr txBox="1">
            <a:spLocks noGrp="1"/>
          </p:cNvSpPr>
          <p:nvPr>
            <p:ph type="body" idx="2"/>
          </p:nvPr>
        </p:nvSpPr>
        <p:spPr>
          <a:xfrm>
            <a:off x="13041150" y="2879999"/>
            <a:ext cx="10069500" cy="1010569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5000" dirty="0"/>
          </a:p>
          <a:p>
            <a:pPr marL="0" indent="0">
              <a:lnSpc>
                <a:spcPct val="100000"/>
              </a:lnSpc>
            </a:pPr>
            <a:r>
              <a:rPr lang="fi-FI" sz="5400" b="1" dirty="0">
                <a:solidFill>
                  <a:schemeClr val="bg2"/>
                </a:solidFill>
              </a:rPr>
              <a:t>autiomaat</a:t>
            </a:r>
            <a:endParaRPr sz="5400" b="1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</a:pPr>
            <a:r>
              <a:rPr lang="fi-FI" sz="5400" b="1" dirty="0">
                <a:solidFill>
                  <a:schemeClr val="bg2"/>
                </a:solidFill>
              </a:rPr>
              <a:t>joet</a:t>
            </a:r>
            <a:endParaRPr sz="5400" b="1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</a:pPr>
            <a:r>
              <a:rPr lang="fi-FI" sz="5400" b="1" dirty="0">
                <a:solidFill>
                  <a:schemeClr val="bg2"/>
                </a:solidFill>
              </a:rPr>
              <a:t>kanavat</a:t>
            </a:r>
            <a:endParaRPr sz="5400" b="1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</a:pPr>
            <a:r>
              <a:rPr lang="fi-FI" sz="5400" b="1" dirty="0">
                <a:solidFill>
                  <a:schemeClr val="bg2"/>
                </a:solidFill>
              </a:rPr>
              <a:t>meret ja valtameret</a:t>
            </a:r>
            <a:endParaRPr sz="5400" b="1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</a:pPr>
            <a:r>
              <a:rPr lang="fi-FI" sz="5400" b="1" dirty="0">
                <a:solidFill>
                  <a:schemeClr val="bg2"/>
                </a:solidFill>
              </a:rPr>
              <a:t>monikolliset sanat</a:t>
            </a:r>
            <a:endParaRPr sz="5400" b="1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</a:pPr>
            <a:r>
              <a:rPr lang="fi-FI" sz="5400" b="1" dirty="0">
                <a:solidFill>
                  <a:schemeClr val="bg2"/>
                </a:solidFill>
              </a:rPr>
              <a:t>of-rakenne määrittää</a:t>
            </a:r>
            <a:endParaRPr sz="5400" b="1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</a:pPr>
            <a:r>
              <a:rPr lang="fi-FI" sz="5400" b="1" dirty="0">
                <a:solidFill>
                  <a:schemeClr val="bg2"/>
                </a:solidFill>
              </a:rPr>
              <a:t>saaristot (monikko)</a:t>
            </a:r>
            <a:endParaRPr sz="5400" b="1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</a:pPr>
            <a:r>
              <a:rPr lang="fi-FI" sz="5400" b="1" dirty="0">
                <a:solidFill>
                  <a:schemeClr val="bg2"/>
                </a:solidFill>
              </a:rPr>
              <a:t>vuoristot (monikko)</a:t>
            </a:r>
            <a:endParaRPr sz="54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c2d9a20ee8_0_5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Artikkeli </a:t>
            </a:r>
            <a:r>
              <a:rPr lang="fi-FI" b="1" dirty="0" err="1"/>
              <a:t>the</a:t>
            </a:r>
            <a:endParaRPr b="1" dirty="0"/>
          </a:p>
        </p:txBody>
      </p:sp>
      <p:sp>
        <p:nvSpPr>
          <p:cNvPr id="127" name="Google Shape;127;gc2d9a20ee8_0_5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28" name="Google Shape;128;gc2d9a20ee8_0_5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29" name="Google Shape;129;gc2d9a20ee8_0_5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Netherlands</a:t>
            </a:r>
            <a:r>
              <a:rPr lang="fi-FI" sz="5400" dirty="0"/>
              <a:t>	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Pyrenees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Hebrides</a:t>
            </a:r>
            <a:r>
              <a:rPr lang="fi-FI" sz="5400" dirty="0"/>
              <a:t>	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</a:t>
            </a:r>
            <a:r>
              <a:rPr lang="fi-FI" sz="5400" dirty="0"/>
              <a:t> Thames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</a:t>
            </a:r>
            <a:r>
              <a:rPr lang="fi-FI" sz="5400" dirty="0"/>
              <a:t> Pacific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</a:t>
            </a:r>
            <a:r>
              <a:rPr lang="fi-FI" sz="5400" dirty="0"/>
              <a:t> Panama Canal	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</a:t>
            </a:r>
            <a:r>
              <a:rPr lang="fi-FI" sz="5400" dirty="0"/>
              <a:t> Sahara	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</a:t>
            </a:r>
            <a:r>
              <a:rPr lang="fi-FI" sz="5400" dirty="0"/>
              <a:t> Finland of </a:t>
            </a:r>
            <a:r>
              <a:rPr lang="fi-FI" sz="5400" dirty="0" err="1"/>
              <a:t>yesterday</a:t>
            </a:r>
            <a:endParaRPr sz="5400" dirty="0"/>
          </a:p>
        </p:txBody>
      </p:sp>
      <p:sp>
        <p:nvSpPr>
          <p:cNvPr id="6" name="Google Shape;129;gc2d9a20ee8_0_58">
            <a:extLst>
              <a:ext uri="{FF2B5EF4-FFF2-40B4-BE49-F238E27FC236}">
                <a16:creationId xmlns:a16="http://schemas.microsoft.com/office/drawing/2014/main" id="{59F82059-DD61-41C7-9F2E-3EE59AE7BD53}"/>
              </a:ext>
            </a:extLst>
          </p:cNvPr>
          <p:cNvSpPr txBox="1">
            <a:spLocks/>
          </p:cNvSpPr>
          <p:nvPr/>
        </p:nvSpPr>
        <p:spPr>
          <a:xfrm>
            <a:off x="12649200" y="3723913"/>
            <a:ext cx="105156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00000"/>
              </a:lnSpc>
            </a:pPr>
            <a:r>
              <a:rPr lang="fi-FI" sz="5400" b="1" dirty="0">
                <a:solidFill>
                  <a:schemeClr val="bg2"/>
                </a:solidFill>
              </a:rPr>
              <a:t>monikolliset sanat</a:t>
            </a:r>
          </a:p>
          <a:p>
            <a:pPr marL="0" indent="0">
              <a:lnSpc>
                <a:spcPct val="100000"/>
              </a:lnSpc>
            </a:pPr>
            <a:r>
              <a:rPr lang="fi-FI" sz="5400" b="1" dirty="0">
                <a:solidFill>
                  <a:schemeClr val="bg2"/>
                </a:solidFill>
              </a:rPr>
              <a:t>vuoristot (monikko)</a:t>
            </a:r>
          </a:p>
          <a:p>
            <a:pPr marL="0" indent="0">
              <a:lnSpc>
                <a:spcPct val="100000"/>
              </a:lnSpc>
            </a:pPr>
            <a:r>
              <a:rPr lang="fi-FI" sz="5400" b="1" dirty="0">
                <a:solidFill>
                  <a:schemeClr val="bg2"/>
                </a:solidFill>
              </a:rPr>
              <a:t>saaristot (monikko)</a:t>
            </a:r>
          </a:p>
          <a:p>
            <a:pPr marL="0" indent="0">
              <a:lnSpc>
                <a:spcPct val="100000"/>
              </a:lnSpc>
            </a:pPr>
            <a:r>
              <a:rPr lang="fi-FI" sz="5400" b="1" dirty="0">
                <a:solidFill>
                  <a:schemeClr val="bg2"/>
                </a:solidFill>
              </a:rPr>
              <a:t>joet</a:t>
            </a:r>
          </a:p>
          <a:p>
            <a:pPr marL="0" indent="0">
              <a:lnSpc>
                <a:spcPct val="100000"/>
              </a:lnSpc>
            </a:pPr>
            <a:r>
              <a:rPr lang="fi-FI" sz="5400" b="1" dirty="0">
                <a:solidFill>
                  <a:schemeClr val="bg2"/>
                </a:solidFill>
              </a:rPr>
              <a:t>meret ja valtameret</a:t>
            </a:r>
          </a:p>
          <a:p>
            <a:pPr marL="0" indent="0">
              <a:lnSpc>
                <a:spcPct val="100000"/>
              </a:lnSpc>
            </a:pPr>
            <a:r>
              <a:rPr lang="fi-FI" sz="5400" b="1" dirty="0">
                <a:solidFill>
                  <a:schemeClr val="bg2"/>
                </a:solidFill>
              </a:rPr>
              <a:t>kanavat</a:t>
            </a:r>
          </a:p>
          <a:p>
            <a:pPr marL="0" indent="0">
              <a:lnSpc>
                <a:spcPct val="100000"/>
              </a:lnSpc>
            </a:pPr>
            <a:r>
              <a:rPr lang="fi-FI" sz="5400" b="1" dirty="0">
                <a:solidFill>
                  <a:schemeClr val="bg2"/>
                </a:solidFill>
              </a:rPr>
              <a:t>autiomaat</a:t>
            </a:r>
          </a:p>
          <a:p>
            <a:pPr marL="0" indent="0">
              <a:lnSpc>
                <a:spcPct val="100000"/>
              </a:lnSpc>
            </a:pPr>
            <a:r>
              <a:rPr lang="fi-FI" sz="5400" b="1" dirty="0">
                <a:solidFill>
                  <a:schemeClr val="bg2"/>
                </a:solidFill>
              </a:rPr>
              <a:t>of-rakenne määrittää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gc2d9a20ee8_0_41"/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6806" y="1446485"/>
            <a:ext cx="10759875" cy="11539264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gc2d9a20ee8_0_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Maantieteellisten nimien kolme</a:t>
            </a:r>
            <a:r>
              <a:rPr lang="fi-FI" dirty="0"/>
              <a:t> muistisääntöä</a:t>
            </a:r>
            <a:endParaRPr dirty="0"/>
          </a:p>
        </p:txBody>
      </p:sp>
      <p:sp>
        <p:nvSpPr>
          <p:cNvPr id="137" name="Google Shape;137;gc2d9a20ee8_0_4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609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Yleensä ei artikkelia</a:t>
            </a:r>
            <a:endParaRPr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5400" dirty="0"/>
              <a:t>2. Monikolliset sanat: </a:t>
            </a:r>
            <a:r>
              <a:rPr lang="fi-FI" sz="5400" b="1" dirty="0" err="1"/>
              <a:t>the</a:t>
            </a:r>
            <a:endParaRPr lang="fi-FI" sz="5400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5400" dirty="0"/>
              <a:t>3. Vesistösanoista kaikki paitsi järvet: </a:t>
            </a:r>
            <a:r>
              <a:rPr lang="fi-FI" sz="5400" b="1" dirty="0" err="1"/>
              <a:t>the</a:t>
            </a:r>
            <a:endParaRPr sz="5400" b="1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Näiden sääntöjen ulkopuolelle jäävät autiomaat (ja of-rakenne), mutta näillä pärjäät pitkälle!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35" name="Google Shape;135;gc2d9a20ee8_0_4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Kuva: © Pauli Salmi</a:t>
            </a:r>
            <a:fld id="{00000000-1234-1234-1234-123412341234}" type="slidenum">
              <a:rPr lang="fi-FI" smtClean="0"/>
              <a:t>7</a:t>
            </a:fld>
            <a:endParaRPr dirty="0"/>
          </a:p>
        </p:txBody>
      </p:sp>
      <p:sp>
        <p:nvSpPr>
          <p:cNvPr id="136" name="Google Shape;136;gc2d9a20ee8_0_4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c2d9a20ee8_0_8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Yleisnimi osa erisnimeä</a:t>
            </a:r>
            <a:endParaRPr dirty="0"/>
          </a:p>
        </p:txBody>
      </p:sp>
      <p:sp>
        <p:nvSpPr>
          <p:cNvPr id="144" name="Google Shape;144;gc2d9a20ee8_0_8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45" name="Google Shape;145;gc2d9a20ee8_0_8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46" name="Google Shape;146;gc2d9a20ee8_0_87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Kingdom</a:t>
            </a:r>
            <a:r>
              <a:rPr lang="fi-FI" dirty="0"/>
              <a:t> of Brunei is on Borneo.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Isle</a:t>
            </a:r>
            <a:r>
              <a:rPr lang="fi-FI" dirty="0"/>
              <a:t> of Man </a:t>
            </a:r>
            <a:r>
              <a:rPr lang="fi-FI" dirty="0" err="1"/>
              <a:t>lies</a:t>
            </a:r>
            <a:r>
              <a:rPr lang="fi-FI" dirty="0"/>
              <a:t> </a:t>
            </a:r>
            <a:r>
              <a:rPr lang="fi-FI" dirty="0" err="1"/>
              <a:t>between</a:t>
            </a:r>
            <a:r>
              <a:rPr lang="fi-FI" dirty="0"/>
              <a:t> </a:t>
            </a:r>
            <a:r>
              <a:rPr lang="fi-FI" dirty="0" err="1"/>
              <a:t>Ireland</a:t>
            </a:r>
            <a:r>
              <a:rPr lang="fi-FI" dirty="0"/>
              <a:t> and England.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City of New Orleans is a </a:t>
            </a:r>
            <a:r>
              <a:rPr lang="fi-FI" dirty="0" err="1"/>
              <a:t>popular</a:t>
            </a:r>
            <a:r>
              <a:rPr lang="fi-FI" dirty="0"/>
              <a:t> </a:t>
            </a:r>
            <a:r>
              <a:rPr lang="fi-FI" dirty="0" err="1"/>
              <a:t>spring</a:t>
            </a:r>
            <a:r>
              <a:rPr lang="fi-FI" dirty="0"/>
              <a:t> </a:t>
            </a:r>
            <a:r>
              <a:rPr lang="fi-FI" dirty="0" err="1"/>
              <a:t>break</a:t>
            </a:r>
            <a:r>
              <a:rPr lang="fi-FI" dirty="0"/>
              <a:t> </a:t>
            </a:r>
            <a:r>
              <a:rPr lang="fi-FI" dirty="0" err="1"/>
              <a:t>destination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Joskus erisnimen osana on yleisnimi, jolloin tulee </a:t>
            </a:r>
            <a:r>
              <a:rPr lang="fi-FI" b="1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. Tämä on perustapaus, koska artikkeli määrittää yleisnimeä.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Tällaisia yleisnimiä ovat mm. </a:t>
            </a:r>
            <a:r>
              <a:rPr lang="fi-FI" b="1" dirty="0" err="1">
                <a:solidFill>
                  <a:schemeClr val="bg2"/>
                </a:solidFill>
              </a:rPr>
              <a:t>kingdom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>
                <a:solidFill>
                  <a:schemeClr val="bg2"/>
                </a:solidFill>
              </a:rPr>
              <a:t>empire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republic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isle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island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>
                <a:solidFill>
                  <a:schemeClr val="bg2"/>
                </a:solidFill>
              </a:rPr>
              <a:t>city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state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c2d9a20ee8_0_7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Add</a:t>
            </a:r>
            <a:r>
              <a:rPr lang="fi-FI" dirty="0"/>
              <a:t> </a:t>
            </a: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dirty="0" err="1"/>
              <a:t>when</a:t>
            </a:r>
            <a:r>
              <a:rPr lang="fi-FI" dirty="0"/>
              <a:t> </a:t>
            </a:r>
            <a:r>
              <a:rPr lang="fi-FI" dirty="0" err="1"/>
              <a:t>needed</a:t>
            </a:r>
            <a:r>
              <a:rPr lang="fi-FI" dirty="0"/>
              <a:t>. </a:t>
            </a:r>
            <a:endParaRPr dirty="0"/>
          </a:p>
        </p:txBody>
      </p:sp>
      <p:sp>
        <p:nvSpPr>
          <p:cNvPr id="152" name="Google Shape;152;gc2d9a20ee8_0_7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153" name="Google Shape;153;gc2d9a20ee8_0_7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54" name="Google Shape;154;gc2d9a20ee8_0_73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031200" cy="95536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sz="5400" dirty="0"/>
              <a:t>1. My </a:t>
            </a:r>
            <a:r>
              <a:rPr lang="fi-FI" sz="5400" dirty="0" err="1"/>
              <a:t>friend</a:t>
            </a:r>
            <a:r>
              <a:rPr lang="fi-FI" sz="5400" dirty="0"/>
              <a:t> </a:t>
            </a:r>
            <a:r>
              <a:rPr lang="fi-FI" sz="5400" dirty="0" err="1"/>
              <a:t>Louisa</a:t>
            </a:r>
            <a:r>
              <a:rPr lang="fi-FI" sz="5400" dirty="0"/>
              <a:t> </a:t>
            </a:r>
            <a:r>
              <a:rPr lang="fi-FI" sz="5400" dirty="0" err="1"/>
              <a:t>comes</a:t>
            </a:r>
            <a:r>
              <a:rPr lang="fi-FI" sz="5400" dirty="0"/>
              <a:t> </a:t>
            </a:r>
            <a:r>
              <a:rPr lang="fi-FI" sz="5400" dirty="0" err="1"/>
              <a:t>from</a:t>
            </a:r>
            <a:r>
              <a:rPr lang="fi-FI" sz="5400" dirty="0"/>
              <a:t> ___ Colombia, </a:t>
            </a:r>
            <a:r>
              <a:rPr lang="fi-FI" sz="5400" dirty="0" err="1"/>
              <a:t>which</a:t>
            </a:r>
            <a:r>
              <a:rPr lang="fi-FI" sz="5400" dirty="0"/>
              <a:t> is in ___ South America</a:t>
            </a: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.</a:t>
            </a: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 </a:t>
            </a:r>
            <a:endParaRPr lang="fi-FI"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sz="5400" dirty="0"/>
              <a:t>2. I </a:t>
            </a:r>
            <a:r>
              <a:rPr lang="fi-FI" sz="5400" dirty="0" err="1"/>
              <a:t>know</a:t>
            </a:r>
            <a:r>
              <a:rPr lang="fi-FI" sz="5400" dirty="0"/>
              <a:t> ___ </a:t>
            </a:r>
            <a:r>
              <a:rPr lang="fi-FI" sz="5400" dirty="0" err="1"/>
              <a:t>Andes</a:t>
            </a:r>
            <a:r>
              <a:rPr lang="fi-FI" sz="5400" dirty="0"/>
              <a:t> is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big</a:t>
            </a:r>
            <a:r>
              <a:rPr lang="fi-FI" sz="5400" dirty="0"/>
              <a:t> </a:t>
            </a:r>
            <a:r>
              <a:rPr lang="fi-FI" sz="5400" dirty="0" err="1"/>
              <a:t>mountain</a:t>
            </a:r>
            <a:r>
              <a:rPr lang="fi-FI" sz="5400" dirty="0"/>
              <a:t> </a:t>
            </a:r>
            <a:r>
              <a:rPr lang="fi-FI" sz="5400" dirty="0" err="1"/>
              <a:t>range</a:t>
            </a:r>
            <a:r>
              <a:rPr lang="fi-FI" sz="5400" dirty="0"/>
              <a:t> </a:t>
            </a:r>
            <a:r>
              <a:rPr lang="fi-FI" sz="5400" dirty="0" err="1"/>
              <a:t>there</a:t>
            </a:r>
            <a:r>
              <a:rPr lang="fi-FI" sz="5400" dirty="0"/>
              <a:t> </a:t>
            </a:r>
            <a:r>
              <a:rPr lang="fi-FI" sz="5400" dirty="0" err="1"/>
              <a:t>but</a:t>
            </a:r>
            <a:r>
              <a:rPr lang="fi-FI" sz="5400" dirty="0"/>
              <a:t> I </a:t>
            </a:r>
            <a:r>
              <a:rPr lang="fi-FI" sz="5400" dirty="0" err="1"/>
              <a:t>didn’t</a:t>
            </a:r>
            <a:r>
              <a:rPr lang="fi-FI" sz="5400" dirty="0"/>
              <a:t> </a:t>
            </a:r>
            <a:r>
              <a:rPr lang="fi-FI" sz="5400" dirty="0" err="1"/>
              <a:t>know</a:t>
            </a:r>
            <a:r>
              <a:rPr lang="fi-FI" sz="5400" dirty="0"/>
              <a:t> </a:t>
            </a:r>
            <a:r>
              <a:rPr lang="fi-FI" sz="5400" dirty="0" err="1"/>
              <a:t>that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highest</a:t>
            </a:r>
            <a:r>
              <a:rPr lang="fi-FI" sz="5400" dirty="0"/>
              <a:t> </a:t>
            </a:r>
            <a:r>
              <a:rPr lang="fi-FI" sz="5400" dirty="0" err="1"/>
              <a:t>mountain</a:t>
            </a:r>
            <a:r>
              <a:rPr lang="fi-FI" sz="5400" dirty="0"/>
              <a:t> is ___ </a:t>
            </a:r>
            <a:r>
              <a:rPr lang="fi-FI" sz="5400" dirty="0" err="1"/>
              <a:t>Aconcagua</a:t>
            </a:r>
            <a:r>
              <a:rPr lang="fi-FI" sz="5400" dirty="0"/>
              <a:t>.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</a:pPr>
            <a:r>
              <a:rPr lang="fi-FI" sz="5400" dirty="0"/>
              <a:t>3. At </a:t>
            </a:r>
            <a:r>
              <a:rPr lang="fi-FI" sz="5400" dirty="0" err="1"/>
              <a:t>nearly</a:t>
            </a:r>
            <a:r>
              <a:rPr lang="fi-FI" sz="5400" dirty="0"/>
              <a:t> 7000 </a:t>
            </a:r>
            <a:r>
              <a:rPr lang="fi-FI" sz="5400" dirty="0" err="1"/>
              <a:t>metres</a:t>
            </a:r>
            <a:r>
              <a:rPr lang="fi-FI" sz="5400" dirty="0"/>
              <a:t>, it is </a:t>
            </a:r>
            <a:r>
              <a:rPr lang="fi-FI" sz="5400" dirty="0" err="1"/>
              <a:t>actually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highest</a:t>
            </a:r>
            <a:r>
              <a:rPr lang="fi-FI" sz="5400" dirty="0"/>
              <a:t> </a:t>
            </a:r>
            <a:r>
              <a:rPr lang="fi-FI" sz="5400" dirty="0" err="1"/>
              <a:t>peak</a:t>
            </a:r>
            <a:r>
              <a:rPr lang="fi-FI" sz="5400" dirty="0"/>
              <a:t> outside of ___ Asia.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</a:pPr>
            <a:r>
              <a:rPr lang="fi-FI" sz="5400" dirty="0"/>
              <a:t>4. </a:t>
            </a:r>
            <a:r>
              <a:rPr lang="fi-FI" sz="5400" dirty="0" err="1"/>
              <a:t>Did</a:t>
            </a:r>
            <a:r>
              <a:rPr lang="fi-FI" sz="5400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dirty="0" err="1"/>
              <a:t>know</a:t>
            </a:r>
            <a:r>
              <a:rPr lang="fi-FI" sz="5400" dirty="0"/>
              <a:t> ___ </a:t>
            </a:r>
            <a:r>
              <a:rPr lang="fi-FI" sz="5400" dirty="0" err="1"/>
              <a:t>Atacama</a:t>
            </a:r>
            <a:r>
              <a:rPr lang="fi-FI" sz="5400" dirty="0"/>
              <a:t> in ___ Chile is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driest</a:t>
            </a:r>
            <a:r>
              <a:rPr lang="fi-FI" sz="5400" dirty="0"/>
              <a:t> non-</a:t>
            </a:r>
            <a:r>
              <a:rPr lang="fi-FI" sz="5400" dirty="0" err="1"/>
              <a:t>polar</a:t>
            </a:r>
            <a:r>
              <a:rPr lang="fi-FI" sz="5400" dirty="0"/>
              <a:t> </a:t>
            </a:r>
            <a:r>
              <a:rPr lang="fi-FI" sz="5400" dirty="0" err="1"/>
              <a:t>desert</a:t>
            </a:r>
            <a:r>
              <a:rPr lang="fi-FI" sz="5400" dirty="0"/>
              <a:t> in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world</a:t>
            </a:r>
            <a:r>
              <a:rPr lang="fi-FI" sz="5400" dirty="0"/>
              <a:t>?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</a:pPr>
            <a:r>
              <a:rPr lang="fi-FI" sz="5400" dirty="0"/>
              <a:t>5. ___ Amazon is of </a:t>
            </a:r>
            <a:r>
              <a:rPr lang="fi-FI" sz="5400" dirty="0" err="1"/>
              <a:t>course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biggest</a:t>
            </a:r>
            <a:r>
              <a:rPr lang="fi-FI" sz="5400" dirty="0"/>
              <a:t> </a:t>
            </a:r>
            <a:r>
              <a:rPr lang="fi-FI" sz="5400" dirty="0" err="1"/>
              <a:t>river</a:t>
            </a:r>
            <a:r>
              <a:rPr lang="fi-FI" sz="5400" dirty="0"/>
              <a:t>, and ___ Lake Titicaca is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highest</a:t>
            </a:r>
            <a:r>
              <a:rPr lang="fi-FI" sz="5400" dirty="0"/>
              <a:t> of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world’s</a:t>
            </a:r>
            <a:r>
              <a:rPr lang="fi-FI" sz="5400" dirty="0"/>
              <a:t> </a:t>
            </a:r>
            <a:r>
              <a:rPr lang="fi-FI" sz="5400" dirty="0" err="1"/>
              <a:t>large</a:t>
            </a:r>
            <a:r>
              <a:rPr lang="fi-FI" sz="5400" dirty="0"/>
              <a:t> </a:t>
            </a:r>
            <a:r>
              <a:rPr lang="fi-FI" sz="5400" dirty="0" err="1"/>
              <a:t>lakes</a:t>
            </a:r>
            <a:r>
              <a:rPr lang="fi-FI" sz="5400" dirty="0"/>
              <a:t>.</a:t>
            </a:r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endParaRPr lang="fi-FI" sz="5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8E6BB3-845C-421B-A1EB-A15603919F6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B977079-1090-4293-8ACC-B5BEC4901D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7F6406-8E49-4A8B-9806-5FE621F37B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99c720-f1e3-4ea1-8df0-5d269de6d616"/>
    <ds:schemaRef ds:uri="3f577760-0cbf-4b0d-965b-16b5b53896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954</Words>
  <Application>Microsoft Office PowerPoint</Application>
  <PresentationFormat>Mukautettu</PresentationFormat>
  <Paragraphs>144</Paragraphs>
  <Slides>12</Slides>
  <Notes>12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Office-teema</vt:lpstr>
      <vt:lpstr>Artikkelit erisnimien kanssa – Maantieteelliset nimet</vt:lpstr>
      <vt:lpstr>Artikkelit + maantieteelliset erisnimet</vt:lpstr>
      <vt:lpstr>Ei artikkelia </vt:lpstr>
      <vt:lpstr>Ei artikkelia </vt:lpstr>
      <vt:lpstr>Artikkeli the</vt:lpstr>
      <vt:lpstr>Artikkeli the</vt:lpstr>
      <vt:lpstr>Maantieteellisten nimien kolme muistisääntöä</vt:lpstr>
      <vt:lpstr>Yleisnimi osa erisnimeä</vt:lpstr>
      <vt:lpstr>Practise. Add the when needed. </vt:lpstr>
      <vt:lpstr>Practise. Add the when needed. </vt:lpstr>
      <vt:lpstr>Practise. Add the when needed. </vt:lpstr>
      <vt:lpstr>Practise. Add the when needed.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Artikkelit erisnimien kanssa - Maantieteelliset nimet</dc:title>
  <dc:creator>Väänänen Anna</dc:creator>
  <cp:lastModifiedBy>Mäkinen Alisa</cp:lastModifiedBy>
  <cp:revision>8</cp:revision>
  <dcterms:created xsi:type="dcterms:W3CDTF">2020-05-05T09:10:38Z</dcterms:created>
  <dcterms:modified xsi:type="dcterms:W3CDTF">2022-09-06T12:08:23Z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