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257" r:id="rId9"/>
    <p:sldId id="275" r:id="rId10"/>
    <p:sldId id="277" r:id="rId11"/>
    <p:sldId id="278" r:id="rId12"/>
    <p:sldId id="279" r:id="rId13"/>
    <p:sldId id="280" r:id="rId14"/>
    <p:sldId id="260" r:id="rId15"/>
    <p:sldId id="303" r:id="rId16"/>
    <p:sldId id="304" r:id="rId17"/>
    <p:sldId id="305" r:id="rId18"/>
    <p:sldId id="306" r:id="rId19"/>
    <p:sldId id="261" r:id="rId20"/>
    <p:sldId id="263" r:id="rId21"/>
    <p:sldId id="264" r:id="rId22"/>
    <p:sldId id="291" r:id="rId23"/>
    <p:sldId id="292" r:id="rId24"/>
    <p:sldId id="272" r:id="rId25"/>
    <p:sldId id="307" r:id="rId26"/>
    <p:sldId id="293" r:id="rId27"/>
    <p:sldId id="274" r:id="rId28"/>
    <p:sldId id="276" r:id="rId29"/>
    <p:sldId id="270" r:id="rId30"/>
    <p:sldId id="271" r:id="rId31"/>
    <p:sldId id="290" r:id="rId32"/>
    <p:sldId id="294" r:id="rId33"/>
    <p:sldId id="295" r:id="rId34"/>
    <p:sldId id="296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59" r:id="rId45"/>
    <p:sldId id="262" r:id="rId4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52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E8E7D-4C78-4697-8671-E9CFFFF6117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85346608-8884-4B56-94E4-FD399029031C}">
      <dgm:prSet/>
      <dgm:spPr/>
      <dgm:t>
        <a:bodyPr/>
        <a:lstStyle/>
        <a:p>
          <a:r>
            <a:rPr lang="fi-FI" b="1"/>
            <a:t>Akuutti</a:t>
          </a:r>
          <a:r>
            <a:rPr lang="fi-FI"/>
            <a:t>  (puhdas – likainen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tetanus) , alle 6t tai revidointi</a:t>
          </a:r>
          <a:endParaRPr lang="en-US"/>
        </a:p>
      </dgm:t>
    </dgm:pt>
    <dgm:pt modelId="{2BF1B362-D805-41E3-A109-47225242B772}" type="parTrans" cxnId="{908DDC13-D153-4B1B-B3B3-0A2DD3FD4FFD}">
      <dgm:prSet/>
      <dgm:spPr/>
      <dgm:t>
        <a:bodyPr/>
        <a:lstStyle/>
        <a:p>
          <a:endParaRPr lang="en-US"/>
        </a:p>
      </dgm:t>
    </dgm:pt>
    <dgm:pt modelId="{E785F88D-19A3-4FF1-8981-C2F1897640B2}" type="sibTrans" cxnId="{908DDC13-D153-4B1B-B3B3-0A2DD3FD4FF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7F78B7D-D9E6-476B-8566-AB2D68393E4A}">
      <dgm:prSet/>
      <dgm:spPr/>
      <dgm:t>
        <a:bodyPr/>
        <a:lstStyle/>
        <a:p>
          <a:r>
            <a:rPr lang="fi-FI"/>
            <a:t>/ </a:t>
          </a:r>
          <a:r>
            <a:rPr lang="fi-FI" b="1"/>
            <a:t>krooninen</a:t>
          </a:r>
          <a:r>
            <a:rPr lang="fi-FI"/>
            <a:t> haava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yl. puhdas (Huom. perussairauden huolellinen hoito!) Ajallinen luokittelu keinotekoinen (yli 1kk avoin).</a:t>
          </a:r>
          <a:endParaRPr lang="en-US"/>
        </a:p>
      </dgm:t>
    </dgm:pt>
    <dgm:pt modelId="{4E03FF2F-4BB0-4021-AF0A-D3E8828B58BB}" type="parTrans" cxnId="{209BBA9D-F345-4F67-8A59-A262E1F62977}">
      <dgm:prSet/>
      <dgm:spPr/>
      <dgm:t>
        <a:bodyPr/>
        <a:lstStyle/>
        <a:p>
          <a:endParaRPr lang="en-US"/>
        </a:p>
      </dgm:t>
    </dgm:pt>
    <dgm:pt modelId="{F3C7CA6C-5914-40B2-AF8E-CA332858AC5B}" type="sibTrans" cxnId="{209BBA9D-F345-4F67-8A59-A262E1F6297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AECF7E1-4574-4931-95B6-91B7CDA36008}">
      <dgm:prSet/>
      <dgm:spPr/>
      <dgm:t>
        <a:bodyPr/>
        <a:lstStyle/>
        <a:p>
          <a:r>
            <a:rPr lang="fi-FI" b="1"/>
            <a:t>Avoimena paraneva</a:t>
          </a:r>
          <a:r>
            <a:rPr lang="fi-FI"/>
            <a:t> (yl. kroonisia): haavaontelo täytyy granulaatiolla, epiteeli levittyy reunoilta, täytyy sidekudoksella (hidasta)</a:t>
          </a:r>
          <a:endParaRPr lang="en-US"/>
        </a:p>
      </dgm:t>
    </dgm:pt>
    <dgm:pt modelId="{B5D368C0-A081-4732-819F-C81B52AC36EA}" type="parTrans" cxnId="{F8E378BF-5C18-4EFB-BAF3-81AC50B63E90}">
      <dgm:prSet/>
      <dgm:spPr/>
      <dgm:t>
        <a:bodyPr/>
        <a:lstStyle/>
        <a:p>
          <a:endParaRPr lang="en-US"/>
        </a:p>
      </dgm:t>
    </dgm:pt>
    <dgm:pt modelId="{B4232E12-6EA2-4950-9A00-93FAE4D6EC7F}" type="sibTrans" cxnId="{F8E378BF-5C18-4EFB-BAF3-81AC50B63E9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8FEA756-B386-4119-AC4B-20568D6FEC82}">
      <dgm:prSet/>
      <dgm:spPr/>
      <dgm:t>
        <a:bodyPr/>
        <a:lstStyle/>
        <a:p>
          <a:r>
            <a:rPr lang="fi-FI"/>
            <a:t>/</a:t>
          </a:r>
          <a:r>
            <a:rPr lang="fi-FI" b="1"/>
            <a:t>suljettuna paraneva</a:t>
          </a:r>
          <a:r>
            <a:rPr lang="fi-FI"/>
            <a:t> haava (teippi, ompeleet, liima, hakaset l. </a:t>
          </a:r>
          <a:r>
            <a:rPr lang="fi-FI" i="1"/>
            <a:t>agraffi</a:t>
          </a:r>
          <a:r>
            <a:rPr lang="fi-FI"/>
            <a:t>)</a:t>
          </a:r>
          <a:endParaRPr lang="en-US"/>
        </a:p>
      </dgm:t>
    </dgm:pt>
    <dgm:pt modelId="{C14B2A91-BDBD-457B-8185-E5ED09D40814}" type="parTrans" cxnId="{D3DB78BC-66B2-4B48-B7D1-C28E23A656F1}">
      <dgm:prSet/>
      <dgm:spPr/>
      <dgm:t>
        <a:bodyPr/>
        <a:lstStyle/>
        <a:p>
          <a:endParaRPr lang="en-US"/>
        </a:p>
      </dgm:t>
    </dgm:pt>
    <dgm:pt modelId="{E02432D8-1027-43B2-9A14-161CA48A67D1}" type="sibTrans" cxnId="{D3DB78BC-66B2-4B48-B7D1-C28E23A656F1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596D9B5-34F4-4511-AD75-CE5605B2E084}" type="pres">
      <dgm:prSet presAssocID="{5D7E8E7D-4C78-4697-8671-E9CFFFF61172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3D3EE3-D25A-4C4A-99F8-530D5B84C46E}" type="pres">
      <dgm:prSet presAssocID="{85346608-8884-4B56-94E4-FD399029031C}" presName="compositeNode" presStyleCnt="0">
        <dgm:presLayoutVars>
          <dgm:bulletEnabled val="1"/>
        </dgm:presLayoutVars>
      </dgm:prSet>
      <dgm:spPr/>
    </dgm:pt>
    <dgm:pt modelId="{38F09ED3-DC92-4ACE-A390-24CB02C0F380}" type="pres">
      <dgm:prSet presAssocID="{85346608-8884-4B56-94E4-FD399029031C}" presName="bgRect" presStyleLbl="alignNode1" presStyleIdx="0" presStyleCnt="4"/>
      <dgm:spPr/>
      <dgm:t>
        <a:bodyPr/>
        <a:lstStyle/>
        <a:p>
          <a:endParaRPr lang="fi-FI"/>
        </a:p>
      </dgm:t>
    </dgm:pt>
    <dgm:pt modelId="{80597E09-5A07-4EB4-A9CC-13D48A843FEB}" type="pres">
      <dgm:prSet presAssocID="{E785F88D-19A3-4FF1-8981-C2F1897640B2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67F8FC4-E6BB-475C-9245-55A66379E299}" type="pres">
      <dgm:prSet presAssocID="{85346608-8884-4B56-94E4-FD399029031C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B425C0E-3BAD-4312-8BF1-16D7E7CFE6D4}" type="pres">
      <dgm:prSet presAssocID="{E785F88D-19A3-4FF1-8981-C2F1897640B2}" presName="sibTrans" presStyleCnt="0"/>
      <dgm:spPr/>
    </dgm:pt>
    <dgm:pt modelId="{013E6A18-ACF2-4E62-9999-32853EAAC5C1}" type="pres">
      <dgm:prSet presAssocID="{E7F78B7D-D9E6-476B-8566-AB2D68393E4A}" presName="compositeNode" presStyleCnt="0">
        <dgm:presLayoutVars>
          <dgm:bulletEnabled val="1"/>
        </dgm:presLayoutVars>
      </dgm:prSet>
      <dgm:spPr/>
    </dgm:pt>
    <dgm:pt modelId="{1AB35EA9-9887-4ADF-B2FB-DB509B76EBE7}" type="pres">
      <dgm:prSet presAssocID="{E7F78B7D-D9E6-476B-8566-AB2D68393E4A}" presName="bgRect" presStyleLbl="alignNode1" presStyleIdx="1" presStyleCnt="4"/>
      <dgm:spPr/>
      <dgm:t>
        <a:bodyPr/>
        <a:lstStyle/>
        <a:p>
          <a:endParaRPr lang="fi-FI"/>
        </a:p>
      </dgm:t>
    </dgm:pt>
    <dgm:pt modelId="{44441858-590C-4DE0-A4FF-E831D4BE62E1}" type="pres">
      <dgm:prSet presAssocID="{F3C7CA6C-5914-40B2-AF8E-CA332858AC5B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07CFF2-45B6-4C13-A628-15767AC095B4}" type="pres">
      <dgm:prSet presAssocID="{E7F78B7D-D9E6-476B-8566-AB2D68393E4A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067006-16F3-410F-B45D-ACCB43CF3B2C}" type="pres">
      <dgm:prSet presAssocID="{F3C7CA6C-5914-40B2-AF8E-CA332858AC5B}" presName="sibTrans" presStyleCnt="0"/>
      <dgm:spPr/>
    </dgm:pt>
    <dgm:pt modelId="{42E9DCF2-AA64-472D-866C-E41FFC67E4D6}" type="pres">
      <dgm:prSet presAssocID="{0AECF7E1-4574-4931-95B6-91B7CDA36008}" presName="compositeNode" presStyleCnt="0">
        <dgm:presLayoutVars>
          <dgm:bulletEnabled val="1"/>
        </dgm:presLayoutVars>
      </dgm:prSet>
      <dgm:spPr/>
    </dgm:pt>
    <dgm:pt modelId="{E23C37DC-1EDB-445A-9F2F-6E11C37B93A5}" type="pres">
      <dgm:prSet presAssocID="{0AECF7E1-4574-4931-95B6-91B7CDA36008}" presName="bgRect" presStyleLbl="alignNode1" presStyleIdx="2" presStyleCnt="4"/>
      <dgm:spPr/>
      <dgm:t>
        <a:bodyPr/>
        <a:lstStyle/>
        <a:p>
          <a:endParaRPr lang="fi-FI"/>
        </a:p>
      </dgm:t>
    </dgm:pt>
    <dgm:pt modelId="{CC8FCE8B-EEA5-466E-99CB-344C06CD1F00}" type="pres">
      <dgm:prSet presAssocID="{B4232E12-6EA2-4950-9A00-93FAE4D6EC7F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1DB0B37-757C-434A-BD09-5693C9037A93}" type="pres">
      <dgm:prSet presAssocID="{0AECF7E1-4574-4931-95B6-91B7CDA36008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6DFC8A3-47C0-4ECF-8479-02861451DDBC}" type="pres">
      <dgm:prSet presAssocID="{B4232E12-6EA2-4950-9A00-93FAE4D6EC7F}" presName="sibTrans" presStyleCnt="0"/>
      <dgm:spPr/>
    </dgm:pt>
    <dgm:pt modelId="{8806E872-91CC-42C2-8738-5366A7FB0A63}" type="pres">
      <dgm:prSet presAssocID="{08FEA756-B386-4119-AC4B-20568D6FEC82}" presName="compositeNode" presStyleCnt="0">
        <dgm:presLayoutVars>
          <dgm:bulletEnabled val="1"/>
        </dgm:presLayoutVars>
      </dgm:prSet>
      <dgm:spPr/>
    </dgm:pt>
    <dgm:pt modelId="{0BFD46B0-2665-40D0-AD6A-61824E44BE5B}" type="pres">
      <dgm:prSet presAssocID="{08FEA756-B386-4119-AC4B-20568D6FEC82}" presName="bgRect" presStyleLbl="alignNode1" presStyleIdx="3" presStyleCnt="4"/>
      <dgm:spPr/>
      <dgm:t>
        <a:bodyPr/>
        <a:lstStyle/>
        <a:p>
          <a:endParaRPr lang="fi-FI"/>
        </a:p>
      </dgm:t>
    </dgm:pt>
    <dgm:pt modelId="{363D8D70-479C-4E3F-B220-DFEB5713D1D0}" type="pres">
      <dgm:prSet presAssocID="{E02432D8-1027-43B2-9A14-161CA48A67D1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B94E61-1641-4497-8A9C-ABD8C6B193DB}" type="pres">
      <dgm:prSet presAssocID="{08FEA756-B386-4119-AC4B-20568D6FEC82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2AD2243-4D57-4BFF-9CCA-F873CE2DB29A}" type="presOf" srcId="{85346608-8884-4B56-94E4-FD399029031C}" destId="{38F09ED3-DC92-4ACE-A390-24CB02C0F380}" srcOrd="0" destOrd="0" presId="urn:microsoft.com/office/officeart/2016/7/layout/LinearBlockProcessNumbered"/>
    <dgm:cxn modelId="{754C409E-5F94-4F07-916A-C8BDA4C336F0}" type="presOf" srcId="{0AECF7E1-4574-4931-95B6-91B7CDA36008}" destId="{E23C37DC-1EDB-445A-9F2F-6E11C37B93A5}" srcOrd="0" destOrd="0" presId="urn:microsoft.com/office/officeart/2016/7/layout/LinearBlockProcessNumbered"/>
    <dgm:cxn modelId="{F8B2156F-80F9-4929-BC89-3208C680222D}" type="presOf" srcId="{F3C7CA6C-5914-40B2-AF8E-CA332858AC5B}" destId="{44441858-590C-4DE0-A4FF-E831D4BE62E1}" srcOrd="0" destOrd="0" presId="urn:microsoft.com/office/officeart/2016/7/layout/LinearBlockProcessNumbered"/>
    <dgm:cxn modelId="{7CB1C6AE-FC57-4D47-A9C3-F66E9DD6D3B9}" type="presOf" srcId="{85346608-8884-4B56-94E4-FD399029031C}" destId="{067F8FC4-E6BB-475C-9245-55A66379E299}" srcOrd="1" destOrd="0" presId="urn:microsoft.com/office/officeart/2016/7/layout/LinearBlockProcessNumbered"/>
    <dgm:cxn modelId="{8A381040-C104-476E-A7D1-8B5182151F5B}" type="presOf" srcId="{E7F78B7D-D9E6-476B-8566-AB2D68393E4A}" destId="{4007CFF2-45B6-4C13-A628-15767AC095B4}" srcOrd="1" destOrd="0" presId="urn:microsoft.com/office/officeart/2016/7/layout/LinearBlockProcessNumbered"/>
    <dgm:cxn modelId="{209BBA9D-F345-4F67-8A59-A262E1F62977}" srcId="{5D7E8E7D-4C78-4697-8671-E9CFFFF61172}" destId="{E7F78B7D-D9E6-476B-8566-AB2D68393E4A}" srcOrd="1" destOrd="0" parTransId="{4E03FF2F-4BB0-4021-AF0A-D3E8828B58BB}" sibTransId="{F3C7CA6C-5914-40B2-AF8E-CA332858AC5B}"/>
    <dgm:cxn modelId="{9B4E32BE-D965-4976-8D93-B247DDC7F850}" type="presOf" srcId="{E02432D8-1027-43B2-9A14-161CA48A67D1}" destId="{363D8D70-479C-4E3F-B220-DFEB5713D1D0}" srcOrd="0" destOrd="0" presId="urn:microsoft.com/office/officeart/2016/7/layout/LinearBlockProcessNumbered"/>
    <dgm:cxn modelId="{5DCA5907-462D-4A89-9861-85F17B933B13}" type="presOf" srcId="{E7F78B7D-D9E6-476B-8566-AB2D68393E4A}" destId="{1AB35EA9-9887-4ADF-B2FB-DB509B76EBE7}" srcOrd="0" destOrd="0" presId="urn:microsoft.com/office/officeart/2016/7/layout/LinearBlockProcessNumbered"/>
    <dgm:cxn modelId="{908DDC13-D153-4B1B-B3B3-0A2DD3FD4FFD}" srcId="{5D7E8E7D-4C78-4697-8671-E9CFFFF61172}" destId="{85346608-8884-4B56-94E4-FD399029031C}" srcOrd="0" destOrd="0" parTransId="{2BF1B362-D805-41E3-A109-47225242B772}" sibTransId="{E785F88D-19A3-4FF1-8981-C2F1897640B2}"/>
    <dgm:cxn modelId="{88D72CD2-C2DF-4E48-860F-DA7B216DB488}" type="presOf" srcId="{08FEA756-B386-4119-AC4B-20568D6FEC82}" destId="{0BFD46B0-2665-40D0-AD6A-61824E44BE5B}" srcOrd="0" destOrd="0" presId="urn:microsoft.com/office/officeart/2016/7/layout/LinearBlockProcessNumbered"/>
    <dgm:cxn modelId="{4CB29D42-59F8-42DD-85B5-3D44339DC492}" type="presOf" srcId="{5D7E8E7D-4C78-4697-8671-E9CFFFF61172}" destId="{D596D9B5-34F4-4511-AD75-CE5605B2E084}" srcOrd="0" destOrd="0" presId="urn:microsoft.com/office/officeart/2016/7/layout/LinearBlockProcessNumbered"/>
    <dgm:cxn modelId="{0898BF51-F537-4515-A61E-AD81D5ED2CDE}" type="presOf" srcId="{B4232E12-6EA2-4950-9A00-93FAE4D6EC7F}" destId="{CC8FCE8B-EEA5-466E-99CB-344C06CD1F00}" srcOrd="0" destOrd="0" presId="urn:microsoft.com/office/officeart/2016/7/layout/LinearBlockProcessNumbered"/>
    <dgm:cxn modelId="{CBBACE4B-4D5B-48A4-BCC4-5F93B8AA2F5B}" type="presOf" srcId="{E785F88D-19A3-4FF1-8981-C2F1897640B2}" destId="{80597E09-5A07-4EB4-A9CC-13D48A843FEB}" srcOrd="0" destOrd="0" presId="urn:microsoft.com/office/officeart/2016/7/layout/LinearBlockProcessNumbered"/>
    <dgm:cxn modelId="{829D94E0-A0FE-4C1B-B6EE-6A5A3D3D9760}" type="presOf" srcId="{08FEA756-B386-4119-AC4B-20568D6FEC82}" destId="{37B94E61-1641-4497-8A9C-ABD8C6B193DB}" srcOrd="1" destOrd="0" presId="urn:microsoft.com/office/officeart/2016/7/layout/LinearBlockProcessNumbered"/>
    <dgm:cxn modelId="{F8E378BF-5C18-4EFB-BAF3-81AC50B63E90}" srcId="{5D7E8E7D-4C78-4697-8671-E9CFFFF61172}" destId="{0AECF7E1-4574-4931-95B6-91B7CDA36008}" srcOrd="2" destOrd="0" parTransId="{B5D368C0-A081-4732-819F-C81B52AC36EA}" sibTransId="{B4232E12-6EA2-4950-9A00-93FAE4D6EC7F}"/>
    <dgm:cxn modelId="{0BD234CD-F9A3-45B7-A38A-CF5592D45CF2}" type="presOf" srcId="{0AECF7E1-4574-4931-95B6-91B7CDA36008}" destId="{F1DB0B37-757C-434A-BD09-5693C9037A93}" srcOrd="1" destOrd="0" presId="urn:microsoft.com/office/officeart/2016/7/layout/LinearBlockProcessNumbered"/>
    <dgm:cxn modelId="{D3DB78BC-66B2-4B48-B7D1-C28E23A656F1}" srcId="{5D7E8E7D-4C78-4697-8671-E9CFFFF61172}" destId="{08FEA756-B386-4119-AC4B-20568D6FEC82}" srcOrd="3" destOrd="0" parTransId="{C14B2A91-BDBD-457B-8185-E5ED09D40814}" sibTransId="{E02432D8-1027-43B2-9A14-161CA48A67D1}"/>
    <dgm:cxn modelId="{3403471C-BFCD-42C8-BF0E-072C0E265A19}" type="presParOf" srcId="{D596D9B5-34F4-4511-AD75-CE5605B2E084}" destId="{A03D3EE3-D25A-4C4A-99F8-530D5B84C46E}" srcOrd="0" destOrd="0" presId="urn:microsoft.com/office/officeart/2016/7/layout/LinearBlockProcessNumbered"/>
    <dgm:cxn modelId="{AB1FBBAB-028D-4A43-8767-55E2EF16FFD5}" type="presParOf" srcId="{A03D3EE3-D25A-4C4A-99F8-530D5B84C46E}" destId="{38F09ED3-DC92-4ACE-A390-24CB02C0F380}" srcOrd="0" destOrd="0" presId="urn:microsoft.com/office/officeart/2016/7/layout/LinearBlockProcessNumbered"/>
    <dgm:cxn modelId="{ACD6A820-F445-4514-A294-709FC1D8F54D}" type="presParOf" srcId="{A03D3EE3-D25A-4C4A-99F8-530D5B84C46E}" destId="{80597E09-5A07-4EB4-A9CC-13D48A843FEB}" srcOrd="1" destOrd="0" presId="urn:microsoft.com/office/officeart/2016/7/layout/LinearBlockProcessNumbered"/>
    <dgm:cxn modelId="{83C5B179-413F-4B50-858D-EEDE6D341C79}" type="presParOf" srcId="{A03D3EE3-D25A-4C4A-99F8-530D5B84C46E}" destId="{067F8FC4-E6BB-475C-9245-55A66379E299}" srcOrd="2" destOrd="0" presId="urn:microsoft.com/office/officeart/2016/7/layout/LinearBlockProcessNumbered"/>
    <dgm:cxn modelId="{06846E00-5FDD-4A18-A836-F1BC5E9410AB}" type="presParOf" srcId="{D596D9B5-34F4-4511-AD75-CE5605B2E084}" destId="{6B425C0E-3BAD-4312-8BF1-16D7E7CFE6D4}" srcOrd="1" destOrd="0" presId="urn:microsoft.com/office/officeart/2016/7/layout/LinearBlockProcessNumbered"/>
    <dgm:cxn modelId="{72464EB1-DCCB-4188-8469-3642690DE882}" type="presParOf" srcId="{D596D9B5-34F4-4511-AD75-CE5605B2E084}" destId="{013E6A18-ACF2-4E62-9999-32853EAAC5C1}" srcOrd="2" destOrd="0" presId="urn:microsoft.com/office/officeart/2016/7/layout/LinearBlockProcessNumbered"/>
    <dgm:cxn modelId="{800E114A-56C4-43DE-862E-8600AEE4DAA9}" type="presParOf" srcId="{013E6A18-ACF2-4E62-9999-32853EAAC5C1}" destId="{1AB35EA9-9887-4ADF-B2FB-DB509B76EBE7}" srcOrd="0" destOrd="0" presId="urn:microsoft.com/office/officeart/2016/7/layout/LinearBlockProcessNumbered"/>
    <dgm:cxn modelId="{3DBB5A13-20B7-4838-8E41-CB5DC9CCEF12}" type="presParOf" srcId="{013E6A18-ACF2-4E62-9999-32853EAAC5C1}" destId="{44441858-590C-4DE0-A4FF-E831D4BE62E1}" srcOrd="1" destOrd="0" presId="urn:microsoft.com/office/officeart/2016/7/layout/LinearBlockProcessNumbered"/>
    <dgm:cxn modelId="{34E6FBEC-6E63-4939-86D6-2D28A0C4142A}" type="presParOf" srcId="{013E6A18-ACF2-4E62-9999-32853EAAC5C1}" destId="{4007CFF2-45B6-4C13-A628-15767AC095B4}" srcOrd="2" destOrd="0" presId="urn:microsoft.com/office/officeart/2016/7/layout/LinearBlockProcessNumbered"/>
    <dgm:cxn modelId="{6101908F-321C-4B04-B092-EEDE8B36CD4D}" type="presParOf" srcId="{D596D9B5-34F4-4511-AD75-CE5605B2E084}" destId="{14067006-16F3-410F-B45D-ACCB43CF3B2C}" srcOrd="3" destOrd="0" presId="urn:microsoft.com/office/officeart/2016/7/layout/LinearBlockProcessNumbered"/>
    <dgm:cxn modelId="{479225E1-618B-4E7A-9A4C-0DD8606C5B72}" type="presParOf" srcId="{D596D9B5-34F4-4511-AD75-CE5605B2E084}" destId="{42E9DCF2-AA64-472D-866C-E41FFC67E4D6}" srcOrd="4" destOrd="0" presId="urn:microsoft.com/office/officeart/2016/7/layout/LinearBlockProcessNumbered"/>
    <dgm:cxn modelId="{AE6A6144-DF60-47BD-BA66-F48480B383B2}" type="presParOf" srcId="{42E9DCF2-AA64-472D-866C-E41FFC67E4D6}" destId="{E23C37DC-1EDB-445A-9F2F-6E11C37B93A5}" srcOrd="0" destOrd="0" presId="urn:microsoft.com/office/officeart/2016/7/layout/LinearBlockProcessNumbered"/>
    <dgm:cxn modelId="{8D8B2E3B-1CA8-4829-9D38-B5EFBB73F5FB}" type="presParOf" srcId="{42E9DCF2-AA64-472D-866C-E41FFC67E4D6}" destId="{CC8FCE8B-EEA5-466E-99CB-344C06CD1F00}" srcOrd="1" destOrd="0" presId="urn:microsoft.com/office/officeart/2016/7/layout/LinearBlockProcessNumbered"/>
    <dgm:cxn modelId="{F30775E5-CA07-4890-8549-9E89F5B227E9}" type="presParOf" srcId="{42E9DCF2-AA64-472D-866C-E41FFC67E4D6}" destId="{F1DB0B37-757C-434A-BD09-5693C9037A93}" srcOrd="2" destOrd="0" presId="urn:microsoft.com/office/officeart/2016/7/layout/LinearBlockProcessNumbered"/>
    <dgm:cxn modelId="{6039D35E-18FB-47F6-A798-33B07F7CEE68}" type="presParOf" srcId="{D596D9B5-34F4-4511-AD75-CE5605B2E084}" destId="{06DFC8A3-47C0-4ECF-8479-02861451DDBC}" srcOrd="5" destOrd="0" presId="urn:microsoft.com/office/officeart/2016/7/layout/LinearBlockProcessNumbered"/>
    <dgm:cxn modelId="{0476DD40-F41B-40EA-94EA-85C66B4D5C08}" type="presParOf" srcId="{D596D9B5-34F4-4511-AD75-CE5605B2E084}" destId="{8806E872-91CC-42C2-8738-5366A7FB0A63}" srcOrd="6" destOrd="0" presId="urn:microsoft.com/office/officeart/2016/7/layout/LinearBlockProcessNumbered"/>
    <dgm:cxn modelId="{6E1702D0-B5C3-4309-B52C-430228BBAE09}" type="presParOf" srcId="{8806E872-91CC-42C2-8738-5366A7FB0A63}" destId="{0BFD46B0-2665-40D0-AD6A-61824E44BE5B}" srcOrd="0" destOrd="0" presId="urn:microsoft.com/office/officeart/2016/7/layout/LinearBlockProcessNumbered"/>
    <dgm:cxn modelId="{28686947-F280-445C-A903-27C080D7BA69}" type="presParOf" srcId="{8806E872-91CC-42C2-8738-5366A7FB0A63}" destId="{363D8D70-479C-4E3F-B220-DFEB5713D1D0}" srcOrd="1" destOrd="0" presId="urn:microsoft.com/office/officeart/2016/7/layout/LinearBlockProcessNumbered"/>
    <dgm:cxn modelId="{681B61D3-E15A-4138-B263-FE67DF6BE4DA}" type="presParOf" srcId="{8806E872-91CC-42C2-8738-5366A7FB0A63}" destId="{37B94E61-1641-4497-8A9C-ABD8C6B193D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09ED3-DC92-4ACE-A390-24CB02C0F380}">
      <dsp:nvSpPr>
        <dsp:cNvPr id="0" name=""/>
        <dsp:cNvSpPr/>
      </dsp:nvSpPr>
      <dsp:spPr>
        <a:xfrm>
          <a:off x="154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b="1" kern="1200"/>
            <a:t>Akuutti</a:t>
          </a:r>
          <a:r>
            <a:rPr lang="fi-FI" sz="1100" kern="1200"/>
            <a:t>  (puhdas – likainen </a:t>
          </a:r>
          <a:r>
            <a:rPr lang="fi-FI" sz="1100" kern="1200">
              <a:sym typeface="Wingdings" panose="05000000000000000000" pitchFamily="2" charset="2"/>
            </a:rPr>
            <a:t></a:t>
          </a:r>
          <a:r>
            <a:rPr lang="fi-FI" sz="1100" kern="1200"/>
            <a:t> tetanus) , alle 6t tai revidointi</a:t>
          </a:r>
          <a:endParaRPr lang="en-US" sz="1100" kern="1200"/>
        </a:p>
      </dsp:txBody>
      <dsp:txXfrm>
        <a:off x="154" y="1952469"/>
        <a:ext cx="1859998" cy="1339198"/>
      </dsp:txXfrm>
    </dsp:sp>
    <dsp:sp modelId="{80597E09-5A07-4EB4-A9CC-13D48A843FEB}">
      <dsp:nvSpPr>
        <dsp:cNvPr id="0" name=""/>
        <dsp:cNvSpPr/>
      </dsp:nvSpPr>
      <dsp:spPr>
        <a:xfrm>
          <a:off x="154" y="1059670"/>
          <a:ext cx="1859998" cy="8927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01</a:t>
          </a:r>
        </a:p>
      </dsp:txBody>
      <dsp:txXfrm>
        <a:off x="154" y="1059670"/>
        <a:ext cx="1859998" cy="892799"/>
      </dsp:txXfrm>
    </dsp:sp>
    <dsp:sp modelId="{1AB35EA9-9887-4ADF-B2FB-DB509B76EBE7}">
      <dsp:nvSpPr>
        <dsp:cNvPr id="0" name=""/>
        <dsp:cNvSpPr/>
      </dsp:nvSpPr>
      <dsp:spPr>
        <a:xfrm>
          <a:off x="2008951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/ </a:t>
          </a:r>
          <a:r>
            <a:rPr lang="fi-FI" sz="1100" b="1" kern="1200"/>
            <a:t>krooninen</a:t>
          </a:r>
          <a:r>
            <a:rPr lang="fi-FI" sz="1100" kern="1200"/>
            <a:t> haava </a:t>
          </a:r>
          <a:r>
            <a:rPr lang="fi-FI" sz="1100" kern="1200">
              <a:sym typeface="Wingdings" panose="05000000000000000000" pitchFamily="2" charset="2"/>
            </a:rPr>
            <a:t></a:t>
          </a:r>
          <a:r>
            <a:rPr lang="fi-FI" sz="1100" kern="1200"/>
            <a:t> yl. puhdas (Huom. perussairauden huolellinen hoito!) Ajallinen luokittelu keinotekoinen (yli 1kk avoin).</a:t>
          </a:r>
          <a:endParaRPr lang="en-US" sz="1100" kern="1200"/>
        </a:p>
      </dsp:txBody>
      <dsp:txXfrm>
        <a:off x="2008951" y="1952469"/>
        <a:ext cx="1859998" cy="1339198"/>
      </dsp:txXfrm>
    </dsp:sp>
    <dsp:sp modelId="{44441858-590C-4DE0-A4FF-E831D4BE62E1}">
      <dsp:nvSpPr>
        <dsp:cNvPr id="0" name=""/>
        <dsp:cNvSpPr/>
      </dsp:nvSpPr>
      <dsp:spPr>
        <a:xfrm>
          <a:off x="2008951" y="1059670"/>
          <a:ext cx="1859998" cy="8927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02</a:t>
          </a:r>
        </a:p>
      </dsp:txBody>
      <dsp:txXfrm>
        <a:off x="2008951" y="1059670"/>
        <a:ext cx="1859998" cy="892799"/>
      </dsp:txXfrm>
    </dsp:sp>
    <dsp:sp modelId="{E23C37DC-1EDB-445A-9F2F-6E11C37B93A5}">
      <dsp:nvSpPr>
        <dsp:cNvPr id="0" name=""/>
        <dsp:cNvSpPr/>
      </dsp:nvSpPr>
      <dsp:spPr>
        <a:xfrm>
          <a:off x="4017749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b="1" kern="1200"/>
            <a:t>Avoimena paraneva</a:t>
          </a:r>
          <a:r>
            <a:rPr lang="fi-FI" sz="1100" kern="1200"/>
            <a:t> (yl. kroonisia): haavaontelo täytyy granulaatiolla, epiteeli levittyy reunoilta, täytyy sidekudoksella (hidasta)</a:t>
          </a:r>
          <a:endParaRPr lang="en-US" sz="1100" kern="1200"/>
        </a:p>
      </dsp:txBody>
      <dsp:txXfrm>
        <a:off x="4017749" y="1952469"/>
        <a:ext cx="1859998" cy="1339198"/>
      </dsp:txXfrm>
    </dsp:sp>
    <dsp:sp modelId="{CC8FCE8B-EEA5-466E-99CB-344C06CD1F00}">
      <dsp:nvSpPr>
        <dsp:cNvPr id="0" name=""/>
        <dsp:cNvSpPr/>
      </dsp:nvSpPr>
      <dsp:spPr>
        <a:xfrm>
          <a:off x="4017749" y="1059670"/>
          <a:ext cx="1859998" cy="8927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03</a:t>
          </a:r>
        </a:p>
      </dsp:txBody>
      <dsp:txXfrm>
        <a:off x="4017749" y="1059670"/>
        <a:ext cx="1859998" cy="892799"/>
      </dsp:txXfrm>
    </dsp:sp>
    <dsp:sp modelId="{0BFD46B0-2665-40D0-AD6A-61824E44BE5B}">
      <dsp:nvSpPr>
        <dsp:cNvPr id="0" name=""/>
        <dsp:cNvSpPr/>
      </dsp:nvSpPr>
      <dsp:spPr>
        <a:xfrm>
          <a:off x="6026547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/</a:t>
          </a:r>
          <a:r>
            <a:rPr lang="fi-FI" sz="1100" b="1" kern="1200"/>
            <a:t>suljettuna paraneva</a:t>
          </a:r>
          <a:r>
            <a:rPr lang="fi-FI" sz="1100" kern="1200"/>
            <a:t> haava (teippi, ompeleet, liima, hakaset l. </a:t>
          </a:r>
          <a:r>
            <a:rPr lang="fi-FI" sz="1100" i="1" kern="1200"/>
            <a:t>agraffi</a:t>
          </a:r>
          <a:r>
            <a:rPr lang="fi-FI" sz="1100" kern="1200"/>
            <a:t>)</a:t>
          </a:r>
          <a:endParaRPr lang="en-US" sz="1100" kern="1200"/>
        </a:p>
      </dsp:txBody>
      <dsp:txXfrm>
        <a:off x="6026547" y="1952469"/>
        <a:ext cx="1859998" cy="1339198"/>
      </dsp:txXfrm>
    </dsp:sp>
    <dsp:sp modelId="{363D8D70-479C-4E3F-B220-DFEB5713D1D0}">
      <dsp:nvSpPr>
        <dsp:cNvPr id="0" name=""/>
        <dsp:cNvSpPr/>
      </dsp:nvSpPr>
      <dsp:spPr>
        <a:xfrm>
          <a:off x="6026547" y="1059670"/>
          <a:ext cx="1859998" cy="8927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04</a:t>
          </a:r>
        </a:p>
      </dsp:txBody>
      <dsp:txXfrm>
        <a:off x="6026547" y="1059670"/>
        <a:ext cx="1859998" cy="89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42E53-6801-456C-B6A7-6BF0304E4898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FC00A-8ACD-469B-BE8A-734B941DBA2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0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http://www.kaypahoito.fi/web/kh/suositukset/suositus?id=hoi50079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50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Kerro </a:t>
            </a:r>
            <a:r>
              <a:rPr lang="fi-FI" dirty="0" err="1"/>
              <a:t>Vac-</a:t>
            </a:r>
            <a:r>
              <a:rPr lang="fi-FI" baseline="0" dirty="0"/>
              <a:t> hoidosta seuraavan kuvan kohdalla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04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Haava on kontaminoitunut, jos siinä on bakteereita, jotka eivät lisäänny eivätkä aiheuta kudosvauriota tai hidasta haavan paranemista. </a:t>
            </a:r>
            <a:r>
              <a:rPr lang="fi-FI" dirty="0" err="1"/>
              <a:t>Kolonisoitunut</a:t>
            </a:r>
            <a:r>
              <a:rPr lang="fi-FI" dirty="0"/>
              <a:t> haava sisältää lisääntyviä mikrobeja, jotka eivät kuitenkaan aiheuta kudosvauriota tai hidasta haavan paranemista. Tärkeää</a:t>
            </a:r>
            <a:r>
              <a:rPr lang="fi-FI" baseline="0" dirty="0"/>
              <a:t> erottaa infektiosta!!</a:t>
            </a:r>
          </a:p>
          <a:p>
            <a:endParaRPr lang="fi-FI" baseline="0" dirty="0"/>
          </a:p>
          <a:p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Vetyperoksikdi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kuohautukset harkiten, pitkäaikaisessa käytössä toksinen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rektio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 </a:t>
            </a:r>
            <a:r>
              <a:rPr lang="fi-FI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Hyvä </a:t>
            </a:r>
            <a:r>
              <a:rPr lang="fi-FI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hematooman</a:t>
            </a:r>
            <a:r>
              <a:rPr lang="fi-FI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irrottaja. Puhtaassa haavassa ei tarvitse huuhdella, jos tarkoitus tyrehdyttää tihkuvuotoa, muuten aina huuhdeltava. Ei yhtä aikaa haavanpuhdistusaineiden kanssa.</a:t>
            </a:r>
          </a:p>
          <a:p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Paikallisesti käytettävistä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antiseptisista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aineista mainittakoon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klooriheksidiini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jodi erilaisissa yhdistelmissä, natriumhypokloriitti,</a:t>
            </a: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etikkahappo ja hopeanitraatti eli laapis. Monet näistä ovat kuitenkin kudostoksisia, mikä rajoittaa niiden käyttöä haavanhoidossa.</a:t>
            </a:r>
          </a:p>
          <a:p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Viimevuosina uusien hopeaa sisältävien haavasidosten käyttö on lisääntynyt nopeasti. Niiden antimikrobinen</a:t>
            </a: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vaikutus perustuu ionimuodossa olevaan hopeaan, joka tehoaa myös yleisimpiin antibiooteille resistentteihin bakteereihin 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allergisoituminen &amp; resistenssin kehittyminen lähes 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mahdotonta</a:t>
            </a:r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ESITTEET PIHKAVOITEISTA </a:t>
            </a:r>
          </a:p>
          <a:p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Hunaja muodostaa haavan paranemista edistävän kostean ympäristön ja toimii antibakteerisena ,anti-inflammatorisena ja hajua poistavana aineena. Sen antimikrobinen vaikutus perustuu heikkoon vetyperoksidivaikutukseen,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fytokemialliseen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vaikutukseen sekä lisääntyneeseen lymfosyytti- ja fagosyyttiaktiivisuuteen. Haavan pieni pH ja hunajan sokeripitoisuus tukevat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makrofagitoimintaa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Hunaja tehoaa myös</a:t>
            </a: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antibioottiresistentteihin bakteerikantoihin,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kutenpseudomonakseen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MRSA:han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Pihkalla on ilmeisesti samantapaisia suotuisia vaikutuksia haavanparanemiseen kuin hunajalla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98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Kollageenisynteesi ja </a:t>
            </a:r>
            <a:r>
              <a:rPr lang="fi-FI" dirty="0" err="1"/>
              <a:t>granulaatiokudoksen</a:t>
            </a:r>
            <a:r>
              <a:rPr lang="fi-FI" dirty="0"/>
              <a:t>  muodostuminen on tehokkaampaa kuin kosteus säilyy</a:t>
            </a:r>
          </a:p>
          <a:p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Kroonisten haavojen eritteen on todettu sisältävänhaavan paranemista hidastavia aineita jotka voivat hajottaa tärkeitä solunulkoisia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kudosrakenteitaja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estää kasvutekijöiden vaikutusta. </a:t>
            </a:r>
            <a:r>
              <a:rPr lang="fi-FI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Lisäksi runsas 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haavaerite voi aiheuttaa haavaa ympäröivän</a:t>
            </a: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ihon ärtymistä,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maseroitumista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21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ANTIBAKTEERISET VALMISTEET! </a:t>
            </a:r>
            <a:r>
              <a:rPr lang="fi-FI" dirty="0">
                <a:sym typeface="Wingdings" pitchFamily="2" charset="2"/>
              </a:rPr>
              <a:t> KS </a:t>
            </a:r>
            <a:r>
              <a:rPr lang="fi-FI">
                <a:sym typeface="Wingdings" pitchFamily="2" charset="2"/>
              </a:rPr>
              <a:t>jUUTILAINEN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58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Aina puuttuminen haavan aiheuttajaan</a:t>
            </a:r>
            <a:r>
              <a:rPr lang="fi-FI" baseline="0" dirty="0"/>
              <a:t> </a:t>
            </a:r>
            <a:r>
              <a:rPr lang="fi-FI" baseline="0" dirty="0">
                <a:sym typeface="Wingdings" pitchFamily="2" charset="2"/>
              </a:rPr>
              <a:t> turvotuksen hoito, sopimaton </a:t>
            </a:r>
            <a:r>
              <a:rPr lang="fi-FI" baseline="0" dirty="0" err="1">
                <a:sym typeface="Wingdings" pitchFamily="2" charset="2"/>
              </a:rPr>
              <a:t>jalkinen</a:t>
            </a:r>
            <a:r>
              <a:rPr lang="fi-FI" baseline="0" dirty="0">
                <a:sym typeface="Wingdings" pitchFamily="2" charset="2"/>
              </a:rPr>
              <a:t>, </a:t>
            </a:r>
            <a:r>
              <a:rPr lang="fi-FI" baseline="0" dirty="0" err="1">
                <a:sym typeface="Wingdings" pitchFamily="2" charset="2"/>
              </a:rPr>
              <a:t>inkontinessi</a:t>
            </a:r>
            <a:endParaRPr lang="fi-FI" baseline="0" dirty="0">
              <a:sym typeface="Wingdings" pitchFamily="2" charset="2"/>
            </a:endParaRP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Verenkierron tilaa (opettele tunnistamaan pulssit)</a:t>
            </a: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Kuuntele potilasta, </a:t>
            </a:r>
            <a:r>
              <a:rPr lang="fi-FI" baseline="0" dirty="0" err="1">
                <a:sym typeface="Wingdings" pitchFamily="2" charset="2"/>
              </a:rPr>
              <a:t>kotso</a:t>
            </a:r>
            <a:r>
              <a:rPr lang="fi-FI" baseline="0" dirty="0">
                <a:sym typeface="Wingdings" pitchFamily="2" charset="2"/>
              </a:rPr>
              <a:t> muutakin kuin haavaa ja tuotetta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3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Muista</a:t>
            </a:r>
            <a:r>
              <a:rPr lang="fi-FI" baseline="0" dirty="0"/>
              <a:t> sitoessasi katsoa koko raajaa!! Turvotukset, varvasvälit –Z sidoksen kireys!</a:t>
            </a:r>
          </a:p>
          <a:p>
            <a:endParaRPr lang="fi-FI" baseline="0" dirty="0"/>
          </a:p>
          <a:p>
            <a:r>
              <a:rPr lang="fi-FI" baseline="0" dirty="0"/>
              <a:t>Aina katsottava kokonaisuus  mikä aiheuttaa haavan!</a:t>
            </a:r>
          </a:p>
          <a:p>
            <a:r>
              <a:rPr lang="fi-FI" baseline="0" dirty="0"/>
              <a:t> Mietittävä mihin tarkoitukseen sidos valitaan!!</a:t>
            </a:r>
          </a:p>
          <a:p>
            <a:endParaRPr lang="fi-FI" baseline="0" dirty="0"/>
          </a:p>
          <a:p>
            <a:r>
              <a:rPr lang="fi-FI" baseline="0" dirty="0"/>
              <a:t>Hallitse </a:t>
            </a:r>
            <a:r>
              <a:rPr lang="fi-FI" baseline="0" dirty="0" err="1"/>
              <a:t>geneerinen</a:t>
            </a:r>
            <a:r>
              <a:rPr lang="fi-FI" baseline="0" dirty="0"/>
              <a:t> nimi &amp; tuotteiden vastaavuudet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62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AINA JOS REUNOILLA MASERAATIOITA</a:t>
            </a:r>
            <a:r>
              <a:rPr lang="fi-FI" baseline="0" dirty="0"/>
              <a:t> EI HYDROKOLLOIDIA!! ( pasta, taipuisa haavalevy </a:t>
            </a:r>
            <a:r>
              <a:rPr lang="fi-FI" baseline="0" dirty="0">
                <a:sym typeface="Wingdings" pitchFamily="2" charset="2"/>
              </a:rPr>
              <a:t> muuttuu geelimäiseksi, </a:t>
            </a:r>
            <a:r>
              <a:rPr lang="fi-FI" baseline="0" dirty="0" err="1">
                <a:sym typeface="Wingdings" pitchFamily="2" charset="2"/>
              </a:rPr>
              <a:t>Duoderm</a:t>
            </a:r>
            <a:r>
              <a:rPr lang="fi-FI" baseline="0" dirty="0">
                <a:sym typeface="Wingdings" pitchFamily="2" charset="2"/>
              </a:rPr>
              <a:t> </a:t>
            </a:r>
            <a:r>
              <a:rPr lang="fi-FI" baseline="0" dirty="0" err="1">
                <a:sym typeface="Wingdings" pitchFamily="2" charset="2"/>
              </a:rPr>
              <a:t>extra</a:t>
            </a:r>
            <a:r>
              <a:rPr lang="fi-FI" baseline="0" dirty="0">
                <a:sym typeface="Wingdings" pitchFamily="2" charset="2"/>
              </a:rPr>
              <a:t> </a:t>
            </a:r>
            <a:r>
              <a:rPr lang="fi-FI" baseline="0" dirty="0" err="1">
                <a:sym typeface="Wingdings" pitchFamily="2" charset="2"/>
              </a:rPr>
              <a:t>thin</a:t>
            </a:r>
            <a:r>
              <a:rPr lang="fi-FI" baseline="0" dirty="0">
                <a:sym typeface="Wingdings" pitchFamily="2" charset="2"/>
              </a:rPr>
              <a:t>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80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Jos haava kuoppainen,</a:t>
            </a:r>
            <a:r>
              <a:rPr lang="fi-FI" baseline="0" dirty="0"/>
              <a:t> sidoksen tulee osua pohjaan asti </a:t>
            </a:r>
            <a:r>
              <a:rPr lang="fi-FI" baseline="0" dirty="0">
                <a:sym typeface="Wingdings" pitchFamily="2" charset="2"/>
              </a:rPr>
              <a:t>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875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Maseroituminen</a:t>
            </a:r>
            <a:r>
              <a:rPr lang="fi-FI" dirty="0"/>
              <a:t> joskus seurausta</a:t>
            </a:r>
            <a:r>
              <a:rPr lang="fi-FI" baseline="0" dirty="0"/>
              <a:t> tästä</a:t>
            </a:r>
          </a:p>
          <a:p>
            <a:endParaRPr lang="fi-FI" baseline="0" dirty="0"/>
          </a:p>
          <a:p>
            <a:r>
              <a:rPr lang="fi-FI" baseline="0" dirty="0"/>
              <a:t>Geelin päälle rasvataitos, geeli pysyy kohdallaan </a:t>
            </a:r>
            <a:r>
              <a:rPr lang="fi-FI" baseline="0" dirty="0">
                <a:sym typeface="Wingdings" pitchFamily="2" charset="2"/>
              </a:rPr>
              <a:t> ei </a:t>
            </a:r>
            <a:r>
              <a:rPr lang="fi-FI" baseline="0" dirty="0" err="1">
                <a:sym typeface="Wingdings" pitchFamily="2" charset="2"/>
              </a:rPr>
              <a:t>hörsyttelyä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914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25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Likaset</a:t>
            </a:r>
            <a:r>
              <a:rPr lang="fi-FI" baseline="0" dirty="0"/>
              <a:t> haavat: Ulkona sattuneet, yli 6t vanhat, eläinten puremat, raaka liha, infektiot</a:t>
            </a:r>
          </a:p>
          <a:p>
            <a:endParaRPr lang="fi-FI" baseline="0" dirty="0"/>
          </a:p>
          <a:p>
            <a:r>
              <a:rPr lang="fi-FI" baseline="0" dirty="0"/>
              <a:t>Esim. painehaavat ja diabeetikon jalkahaavat syytä luokitella heti kroonisiksi, koska niiden syntyyn vaikuttavat sekä ulkoiset että sisäiset tekijät ja paranemisprosessi muistuttaa biologisesti kroonisen haavan paranemisprosessia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41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21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Vaaleanpunaista kuin pikkupossun nahka, kasvaa</a:t>
            </a:r>
            <a:r>
              <a:rPr lang="fi-FI" baseline="0" dirty="0"/>
              <a:t> haavan reunoilta JA karvatuppien juuresta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62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KALVO</a:t>
            </a:r>
            <a:r>
              <a:rPr lang="fi-FI" baseline="0" dirty="0"/>
              <a:t> + KIRJAT ESIIN!</a:t>
            </a:r>
          </a:p>
          <a:p>
            <a:endParaRPr lang="fi-FI" baseline="0" dirty="0"/>
          </a:p>
          <a:p>
            <a:r>
              <a:rPr lang="fi-FI" b="1" baseline="0" dirty="0">
                <a:solidFill>
                  <a:srgbClr val="FF0000"/>
                </a:solidFill>
              </a:rPr>
              <a:t>Tulehdusvaiheen merkit punoitus (</a:t>
            </a:r>
            <a:r>
              <a:rPr lang="fi-FI" b="1" baseline="0" dirty="0" err="1">
                <a:solidFill>
                  <a:srgbClr val="FF0000"/>
                </a:solidFill>
              </a:rPr>
              <a:t>rubor</a:t>
            </a:r>
            <a:r>
              <a:rPr lang="fi-FI" b="1" baseline="0" dirty="0">
                <a:solidFill>
                  <a:srgbClr val="FF0000"/>
                </a:solidFill>
              </a:rPr>
              <a:t>) turvotus (</a:t>
            </a:r>
            <a:r>
              <a:rPr lang="fi-FI" b="1" baseline="0" dirty="0" err="1">
                <a:solidFill>
                  <a:srgbClr val="FF0000"/>
                </a:solidFill>
              </a:rPr>
              <a:t>tumor</a:t>
            </a:r>
            <a:r>
              <a:rPr lang="fi-FI" b="1" baseline="0" dirty="0">
                <a:solidFill>
                  <a:srgbClr val="FF0000"/>
                </a:solidFill>
              </a:rPr>
              <a:t>) kumotus (</a:t>
            </a:r>
            <a:r>
              <a:rPr lang="fi-FI" b="1" baseline="0" dirty="0" err="1">
                <a:solidFill>
                  <a:srgbClr val="FF0000"/>
                </a:solidFill>
              </a:rPr>
              <a:t>calor</a:t>
            </a:r>
            <a:r>
              <a:rPr lang="fi-FI" b="1" baseline="0" dirty="0">
                <a:solidFill>
                  <a:srgbClr val="FF0000"/>
                </a:solidFill>
              </a:rPr>
              <a:t>) kipu (</a:t>
            </a:r>
            <a:r>
              <a:rPr lang="fi-FI" b="1" baseline="0" dirty="0" err="1">
                <a:solidFill>
                  <a:srgbClr val="FF0000"/>
                </a:solidFill>
              </a:rPr>
              <a:t>dolor</a:t>
            </a:r>
            <a:r>
              <a:rPr lang="fi-FI" b="1" baseline="0" dirty="0">
                <a:solidFill>
                  <a:srgbClr val="FF0000"/>
                </a:solidFill>
              </a:rPr>
              <a:t>) toiminnan vajaus (</a:t>
            </a:r>
            <a:r>
              <a:rPr lang="fi-FI" b="1" baseline="0" dirty="0" err="1">
                <a:solidFill>
                  <a:srgbClr val="FF0000"/>
                </a:solidFill>
              </a:rPr>
              <a:t>functio</a:t>
            </a:r>
            <a:r>
              <a:rPr lang="fi-FI" b="1" baseline="0" dirty="0">
                <a:solidFill>
                  <a:srgbClr val="FF0000"/>
                </a:solidFill>
              </a:rPr>
              <a:t> </a:t>
            </a:r>
            <a:r>
              <a:rPr lang="fi-FI" b="1" baseline="0" dirty="0" err="1">
                <a:solidFill>
                  <a:srgbClr val="FF0000"/>
                </a:solidFill>
              </a:rPr>
              <a:t>laesa</a:t>
            </a:r>
            <a:r>
              <a:rPr lang="fi-FI" b="1" baseline="0" dirty="0">
                <a:solidFill>
                  <a:srgbClr val="FF0000"/>
                </a:solidFill>
              </a:rPr>
              <a:t>)</a:t>
            </a:r>
          </a:p>
          <a:p>
            <a:endParaRPr lang="fi-FI" baseline="0" dirty="0"/>
          </a:p>
          <a:p>
            <a:r>
              <a:rPr lang="fi-FI" dirty="0"/>
              <a:t>Verenkierto :happi &amp;ravinteet,</a:t>
            </a:r>
            <a:r>
              <a:rPr lang="fi-FI" baseline="0" dirty="0"/>
              <a:t> kuolleen kudoksen poistuminen, lämpö, kosteus, happamuus ja ravitsemustila! L</a:t>
            </a:r>
          </a:p>
          <a:p>
            <a:endParaRPr lang="fi-FI" baseline="0" dirty="0"/>
          </a:p>
          <a:p>
            <a:r>
              <a:rPr lang="fi-FI" baseline="0" dirty="0"/>
              <a:t>Tavallisimmat häiriötekijät mm.: infektio, kortisonit, huono ravitsemustila / sinkin puute (lika, verenvuoto, vierasesineet, muut sairaudet)</a:t>
            </a:r>
          </a:p>
          <a:p>
            <a:endParaRPr lang="fi-FI" baseline="0" dirty="0"/>
          </a:p>
          <a:p>
            <a:r>
              <a:rPr lang="fi-FI" baseline="0" dirty="0"/>
              <a:t>HYPERGRANULAATIO TULLUT UUDEKSI ONGELMAKSI: estää </a:t>
            </a:r>
            <a:r>
              <a:rPr lang="fi-FI" baseline="0" dirty="0" err="1"/>
              <a:t>granulaation</a:t>
            </a:r>
            <a:r>
              <a:rPr lang="fi-FI" baseline="0" dirty="0"/>
              <a:t> muodostumisen, karkeampaa, kuin mätiä. Poistamisen jälkeen </a:t>
            </a:r>
            <a:r>
              <a:rPr lang="fi-FI" b="1" baseline="0" dirty="0"/>
              <a:t>kuiva sidos + vähän kompressiota. </a:t>
            </a:r>
            <a:r>
              <a:rPr lang="fi-FI" b="1" baseline="0" dirty="0" err="1"/>
              <a:t>Laapistaminen</a:t>
            </a:r>
            <a:r>
              <a:rPr lang="fi-FI" b="1" baseline="0" dirty="0"/>
              <a:t>.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65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Elämäntavat</a:t>
            </a:r>
            <a:r>
              <a:rPr lang="fi-FI" baseline="0" dirty="0"/>
              <a:t> </a:t>
            </a:r>
            <a:r>
              <a:rPr lang="fi-FI" baseline="0" dirty="0">
                <a:sym typeface="Wingdings" pitchFamily="2" charset="2"/>
              </a:rPr>
              <a:t> tupakointi  nikotiini supistaa vuonia, vaikuttaa kudoksen happipitoisuuteen. Liikunta lisää verenkiertoa! Riittävästi nesteitä, haihtuu avoimelta haavalta/ verenkierron riittävyys (2-3l, huomioiden perussairaus),</a:t>
            </a: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lisäravinteet!!  RAVINNON VALKUAISAINEPITOISUUS, SINKKI JA C-VITAMIINI  </a:t>
            </a:r>
            <a:r>
              <a:rPr lang="fi-FI" b="1" baseline="0" dirty="0">
                <a:sym typeface="Wingdings" pitchFamily="2" charset="2"/>
              </a:rPr>
              <a:t>ARTIKKELI</a:t>
            </a:r>
          </a:p>
          <a:p>
            <a:endParaRPr lang="fi-FI" b="1" baseline="0" dirty="0">
              <a:sym typeface="Wingdings" pitchFamily="2" charset="2"/>
            </a:endParaRPr>
          </a:p>
          <a:p>
            <a:r>
              <a:rPr lang="fi-FI" b="1" baseline="0" dirty="0">
                <a:sym typeface="Wingdings" pitchFamily="2" charset="2"/>
              </a:rPr>
              <a:t>CAKE-B s.43 </a:t>
            </a:r>
            <a:r>
              <a:rPr lang="fi-FI" b="1" baseline="0" dirty="0" err="1">
                <a:sym typeface="Wingdings" pitchFamily="2" charset="2"/>
              </a:rPr>
              <a:t>hietanen</a:t>
            </a:r>
            <a:endParaRPr lang="fi-FI" b="1" baseline="0" dirty="0">
              <a:sym typeface="Wingdings" pitchFamily="2" charset="2"/>
            </a:endParaRP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Happipitoisuus mahdollistaa solujen aineenvaihdunnan  kollageenin ja kasvutekijöiden tuotanto) , TURVOTUKSEN EHKÄISY JA HYVÄ Hb. (ylipainehappihoito diabeettisiin jalkahaavoihin)</a:t>
            </a: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Kudosneste sisältää kasvutekijöitä ja ravintoaineita  liika kosteus pahasta  sopivan tuotteen valinta (</a:t>
            </a:r>
            <a:r>
              <a:rPr lang="fi-FI" baseline="0" dirty="0" smtClean="0">
                <a:sym typeface="Wingdings" pitchFamily="2" charset="2"/>
              </a:rPr>
              <a:t>kudosnestettä </a:t>
            </a:r>
            <a:r>
              <a:rPr lang="fi-FI" baseline="0" dirty="0">
                <a:sym typeface="Wingdings" pitchFamily="2" charset="2"/>
              </a:rPr>
              <a:t>tulehdusvaiheessa, ei saa sekoittaa infektioon.</a:t>
            </a: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Tulot: </a:t>
            </a:r>
            <a:r>
              <a:rPr lang="fi-FI" baseline="0" dirty="0" err="1">
                <a:sym typeface="Wingdings" pitchFamily="2" charset="2"/>
              </a:rPr>
              <a:t>ekat</a:t>
            </a:r>
            <a:r>
              <a:rPr lang="fi-FI" baseline="0" dirty="0">
                <a:sym typeface="Wingdings" pitchFamily="2" charset="2"/>
              </a:rPr>
              <a:t> 3kk itse maksettava, </a:t>
            </a:r>
          </a:p>
          <a:p>
            <a:endParaRPr lang="fi-FI" baseline="0" dirty="0">
              <a:sym typeface="Wingdings" pitchFamily="2" charset="2"/>
            </a:endParaRPr>
          </a:p>
          <a:p>
            <a:r>
              <a:rPr lang="fi-FI" baseline="0" dirty="0">
                <a:sym typeface="Wingdings" pitchFamily="2" charset="2"/>
              </a:rPr>
              <a:t>Lämpötila: </a:t>
            </a:r>
            <a:r>
              <a:rPr lang="fi-FI" baseline="0" dirty="0" err="1">
                <a:sym typeface="Wingdings" pitchFamily="2" charset="2"/>
              </a:rPr>
              <a:t>Huom</a:t>
            </a:r>
            <a:r>
              <a:rPr lang="fi-FI" baseline="0" dirty="0">
                <a:sym typeface="Wingdings" pitchFamily="2" charset="2"/>
              </a:rPr>
              <a:t>! sidosten aukaisu ja auki jättäminen!!! </a:t>
            </a:r>
            <a:r>
              <a:rPr lang="fi-FI" baseline="0" dirty="0" err="1">
                <a:sym typeface="Wingdings" pitchFamily="2" charset="2"/>
              </a:rPr>
              <a:t>Norm</a:t>
            </a:r>
            <a:r>
              <a:rPr lang="fi-FI" baseline="0" dirty="0">
                <a:sym typeface="Wingdings" pitchFamily="2" charset="2"/>
              </a:rPr>
              <a:t>. Lämpötila solujen toiminnan kannalta ihanteellinen, Jos lämpötila laskee alle 28 C, aineenvaihdunta hidastuu ja paraneminen pysähtyy –&gt; </a:t>
            </a:r>
            <a:r>
              <a:rPr lang="fi-FI" baseline="0" dirty="0" err="1">
                <a:sym typeface="Wingdings" pitchFamily="2" charset="2"/>
              </a:rPr>
              <a:t>Huom</a:t>
            </a:r>
            <a:r>
              <a:rPr lang="fi-FI" baseline="0" dirty="0">
                <a:sym typeface="Wingdings" pitchFamily="2" charset="2"/>
              </a:rPr>
              <a:t>! Viileä suihkuvesi pysäyttää paranemisen tunneiksi ja jääkaappikylmä aavahoitoaine jopa 6t!!! Tavoite kehon EI periferian lämpötila!!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90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TOUKAT: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Steriilisti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viljellyt kärpäsen toukat</a:t>
            </a:r>
          </a:p>
          <a:p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Lucilia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sericata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50-300 kpl, </a:t>
            </a:r>
            <a:r>
              <a:rPr lang="fi-FI" dirty="0" err="1"/>
              <a:t>mayojen</a:t>
            </a:r>
            <a:r>
              <a:rPr lang="fi-FI" dirty="0"/>
              <a:t> kehittämä hoitotapa, Ranskaan 1500- luvulla,</a:t>
            </a:r>
            <a:r>
              <a:rPr lang="fi-FI" baseline="0" dirty="0"/>
              <a:t> </a:t>
            </a:r>
            <a:r>
              <a:rPr lang="fi-FI" dirty="0"/>
              <a:t>toukkien kasvatus steriileissä laboratorioissa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toukat syövät nekroottisen kudoksen (erittävät entsyymejä, joka pilkkoo kuolleen kudoksen, sen jälkeen syövät sen) ja tappavat bakteerit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haavassa n. 72h.,</a:t>
            </a:r>
            <a:r>
              <a:rPr lang="fi-FI" baseline="0" dirty="0"/>
              <a:t> </a:t>
            </a:r>
            <a:r>
              <a:rPr lang="fi-FI" dirty="0"/>
              <a:t>sopii myös MRSA haavoille, </a:t>
            </a:r>
            <a:r>
              <a:rPr lang="fi-FI" sz="1200" dirty="0"/>
              <a:t>teho nopeampaa kuin </a:t>
            </a:r>
            <a:r>
              <a:rPr lang="fi-FI" sz="1200" dirty="0" err="1"/>
              <a:t>hydrogeelisidoksilla,hoitoannos</a:t>
            </a:r>
            <a:r>
              <a:rPr lang="fi-FI" sz="1200" dirty="0"/>
              <a:t> kestää n. 2-3 päivää.</a:t>
            </a:r>
            <a:r>
              <a:rPr lang="fi-FI" sz="1200" baseline="0" dirty="0"/>
              <a:t> </a:t>
            </a:r>
            <a:r>
              <a:rPr lang="fi-FI" sz="1200" dirty="0"/>
              <a:t>taloudellinen säästö,</a:t>
            </a:r>
            <a:r>
              <a:rPr lang="fi-FI" sz="1200" baseline="0" dirty="0"/>
              <a:t> </a:t>
            </a:r>
            <a:r>
              <a:rPr lang="fi-FI" sz="1200" dirty="0"/>
              <a:t>haavahoitoon kuluva aika lyhenee,</a:t>
            </a:r>
            <a:r>
              <a:rPr lang="fi-FI" sz="1200" baseline="0" dirty="0"/>
              <a:t> </a:t>
            </a:r>
            <a:r>
              <a:rPr lang="fi-FI" sz="1200" dirty="0"/>
              <a:t>vähentää haavan hajua.</a:t>
            </a:r>
            <a:r>
              <a:rPr lang="fi-FI" sz="1200" baseline="0" dirty="0"/>
              <a:t> </a:t>
            </a:r>
            <a:r>
              <a:rPr lang="fi-FI" sz="1200" dirty="0"/>
              <a:t>kivuttomampi kuin haavasidosten vaihto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1200" dirty="0"/>
              <a:t>kipu ja toukkien liikkuminen ikävä tunne.</a:t>
            </a:r>
            <a:r>
              <a:rPr lang="fi-FI" sz="1200" baseline="0" dirty="0"/>
              <a:t> </a:t>
            </a:r>
            <a:r>
              <a:rPr lang="fi-FI" sz="1200" dirty="0"/>
              <a:t>ammoniakkimyrkytys (ei yli 1000 toukkaa).</a:t>
            </a:r>
            <a:r>
              <a:rPr lang="fi-FI" sz="1200" baseline="0" dirty="0"/>
              <a:t> </a:t>
            </a:r>
            <a:r>
              <a:rPr lang="fi-FI" sz="1200" dirty="0"/>
              <a:t>mahd. verenvuoto,</a:t>
            </a:r>
            <a:r>
              <a:rPr lang="fi-FI" sz="1200" baseline="0" dirty="0"/>
              <a:t> </a:t>
            </a:r>
            <a:r>
              <a:rPr lang="fi-FI" sz="1200" dirty="0"/>
              <a:t>Lääkelaitoksen erikoislupa, pikakuljetus Saksasta. 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sz="1200" dirty="0"/>
              <a:t>PIHKA: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44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http://docplayer.fi/6644063-Uusia-ajatuksia-ja-valineita-haavan-hoitoon.html (haavan </a:t>
            </a:r>
            <a:r>
              <a:rPr lang="fi-FI" dirty="0" err="1" smtClean="0"/>
              <a:t>excisio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40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35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68C8-7D38-4AAA-9AC1-B1100894F57E}" type="datetimeFigureOut">
              <a:rPr lang="fi-FI" smtClean="0"/>
              <a:pPr/>
              <a:t>27.9.2017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wma.org/fileadmin/user_upload/EWMA/pdf/Position_Documents/2004/pos_doc_English_final_04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/>
              <a:t>Haavan luokittelu ja paraneminen</a:t>
            </a:r>
            <a:br>
              <a:rPr lang="fi-FI" dirty="0"/>
            </a:br>
            <a:r>
              <a:rPr lang="fi-FI" dirty="0"/>
              <a:t>Haavahoidon periaatteet ja erilaiset sidokset</a:t>
            </a:r>
            <a:br>
              <a:rPr lang="fi-FI" dirty="0"/>
            </a:b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5842" name="Picture 2" descr="musta.jpg (3210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eltainen.jpg (3165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punainen1.jpg (3331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aaleanpunainen1.jpg (4775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Akuutin haavan </a:t>
            </a:r>
            <a:r>
              <a:rPr lang="fi-FI" dirty="0"/>
              <a:t>paranemisprosessi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8884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  <a:defRPr/>
            </a:pPr>
            <a:r>
              <a:rPr lang="fi-FI" dirty="0"/>
              <a:t>1. Verenvuodon hyytymisvaihe </a:t>
            </a:r>
            <a:r>
              <a:rPr lang="fi-FI" dirty="0" smtClean="0"/>
              <a:t>/ tyrehdyttäminen(</a:t>
            </a:r>
            <a:r>
              <a:rPr lang="fi-FI" i="1" dirty="0" smtClean="0">
                <a:solidFill>
                  <a:srgbClr val="C00000"/>
                </a:solidFill>
              </a:rPr>
              <a:t>koagulaatio</a:t>
            </a:r>
            <a:r>
              <a:rPr lang="fi-FI" dirty="0"/>
              <a:t>)</a:t>
            </a:r>
          </a:p>
          <a:p>
            <a:pPr eaLnBrk="1" hangingPunct="1">
              <a:buNone/>
              <a:defRPr/>
            </a:pPr>
            <a:r>
              <a:rPr lang="fi-FI" dirty="0"/>
              <a:t>2. </a:t>
            </a:r>
            <a:r>
              <a:rPr lang="fi-FI" dirty="0" smtClean="0"/>
              <a:t>Tulehdusvaihe </a:t>
            </a:r>
            <a:r>
              <a:rPr lang="fi-FI" dirty="0"/>
              <a:t>(</a:t>
            </a:r>
            <a:r>
              <a:rPr lang="fi-FI" i="1" dirty="0">
                <a:solidFill>
                  <a:srgbClr val="C00000"/>
                </a:solidFill>
              </a:rPr>
              <a:t>inflammaatio</a:t>
            </a:r>
            <a:r>
              <a:rPr lang="fi-FI" dirty="0"/>
              <a:t>) </a:t>
            </a:r>
          </a:p>
          <a:p>
            <a:pPr eaLnBrk="1" hangingPunct="1">
              <a:buNone/>
              <a:defRPr/>
            </a:pPr>
            <a:r>
              <a:rPr lang="fi-FI" dirty="0"/>
              <a:t>3. Solujen lisääntyminen </a:t>
            </a:r>
            <a:r>
              <a:rPr lang="fi-FI" dirty="0" smtClean="0"/>
              <a:t>= korjaus- eli rakennusvaihe (</a:t>
            </a:r>
            <a:r>
              <a:rPr lang="fi-FI" i="1" dirty="0" err="1" smtClean="0">
                <a:solidFill>
                  <a:srgbClr val="C00000"/>
                </a:solidFill>
              </a:rPr>
              <a:t>proliferaatio</a:t>
            </a:r>
            <a:r>
              <a:rPr lang="fi-FI" i="1" dirty="0">
                <a:solidFill>
                  <a:srgbClr val="C00000"/>
                </a:solidFill>
              </a:rPr>
              <a:t>, </a:t>
            </a:r>
            <a:r>
              <a:rPr lang="fi-FI" i="1" dirty="0" err="1">
                <a:solidFill>
                  <a:srgbClr val="C00000"/>
                </a:solidFill>
              </a:rPr>
              <a:t>granulaatio</a:t>
            </a:r>
            <a:r>
              <a:rPr lang="fi-FI" dirty="0"/>
              <a:t>)</a:t>
            </a:r>
          </a:p>
          <a:p>
            <a:pPr eaLnBrk="1" hangingPunct="1">
              <a:buNone/>
              <a:defRPr/>
            </a:pPr>
            <a:r>
              <a:rPr lang="fi-FI" dirty="0"/>
              <a:t>4. Kypsymisvaihe </a:t>
            </a:r>
            <a:r>
              <a:rPr lang="fi-FI" dirty="0" smtClean="0"/>
              <a:t>eli muokkausvaihe </a:t>
            </a:r>
            <a:r>
              <a:rPr lang="fi-FI" i="1" dirty="0" smtClean="0">
                <a:solidFill>
                  <a:srgbClr val="C00000"/>
                </a:solidFill>
              </a:rPr>
              <a:t>(</a:t>
            </a:r>
            <a:r>
              <a:rPr lang="fi-FI" i="1" dirty="0" err="1" smtClean="0">
                <a:solidFill>
                  <a:srgbClr val="C00000"/>
                </a:solidFill>
              </a:rPr>
              <a:t>maturaatio</a:t>
            </a:r>
            <a:r>
              <a:rPr lang="fi-FI" dirty="0" smtClean="0"/>
              <a:t>)</a:t>
            </a:r>
          </a:p>
          <a:p>
            <a:pPr eaLnBrk="1" hangingPunct="1">
              <a:buNone/>
              <a:defRPr/>
            </a:pPr>
            <a:r>
              <a:rPr lang="fi-FI" dirty="0" smtClean="0"/>
              <a:t>(Kirja s. 515)</a:t>
            </a:r>
          </a:p>
          <a:p>
            <a:pPr eaLnBrk="1" hangingPunct="1">
              <a:buNone/>
              <a:defRPr/>
            </a:pPr>
            <a:endParaRPr lang="fi-FI" dirty="0"/>
          </a:p>
          <a:p>
            <a:pPr eaLnBrk="1" hangingPunct="1">
              <a:defRPr/>
            </a:pPr>
            <a:r>
              <a:rPr lang="fi-FI" dirty="0" smtClean="0"/>
              <a:t>Haavan paranemisen määritelmä ei ole yksiselitteinen. Haava katsotaan parantuneeksi, kun sen pinta on peittynyt epiteelisoluilla.</a:t>
            </a:r>
            <a:endParaRPr lang="fi-FI" dirty="0"/>
          </a:p>
          <a:p>
            <a:pPr>
              <a:defRPr/>
            </a:pPr>
            <a:r>
              <a:rPr lang="fi-FI" dirty="0"/>
              <a:t>Paranemiseen vaikuttavien tekijöiden huomiointi!</a:t>
            </a:r>
          </a:p>
          <a:p>
            <a:pPr>
              <a:defRPr/>
            </a:pPr>
            <a:r>
              <a:rPr lang="fi-FI" b="1" dirty="0"/>
              <a:t>Häiriötekijöiden tunnistaminen</a:t>
            </a:r>
            <a:r>
              <a:rPr lang="fi-FI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1) VERENVUODON TYREHTYMINEN</a:t>
            </a:r>
          </a:p>
          <a:p>
            <a:pPr>
              <a:buFontTx/>
              <a:buChar char="-"/>
            </a:pPr>
            <a:r>
              <a:rPr lang="fi-FI" dirty="0"/>
              <a:t>k</a:t>
            </a:r>
            <a:r>
              <a:rPr lang="fi-FI" dirty="0" smtClean="0"/>
              <a:t>äynnistyy välittömästi haavan synnyttyä</a:t>
            </a:r>
          </a:p>
          <a:p>
            <a:pPr>
              <a:buFontTx/>
              <a:buChar char="-"/>
            </a:pPr>
            <a:r>
              <a:rPr lang="fi-FI" dirty="0" smtClean="0"/>
              <a:t>suonten supistuminen -&gt; helpottaa verihiutaleiden kiinnittymistä</a:t>
            </a:r>
          </a:p>
          <a:p>
            <a:pPr>
              <a:buFontTx/>
              <a:buChar char="-"/>
            </a:pPr>
            <a:r>
              <a:rPr lang="fi-FI" dirty="0"/>
              <a:t>s</a:t>
            </a:r>
            <a:r>
              <a:rPr lang="fi-FI" dirty="0" smtClean="0"/>
              <a:t>upistusvaiheen loputtua verihiutaletulppa hajoaa ja vuoto alkaa uudelleen, ellei tulppa ole sitä ennen vahvistunut fibriiniverkolla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2) TULEHDUS- ELI INFLAMMAATIOVAIHE</a:t>
            </a:r>
          </a:p>
          <a:p>
            <a:pPr>
              <a:buFontTx/>
              <a:buChar char="-"/>
            </a:pPr>
            <a:r>
              <a:rPr lang="fi-FI" dirty="0"/>
              <a:t>p</a:t>
            </a:r>
            <a:r>
              <a:rPr lang="fi-FI" dirty="0" smtClean="0"/>
              <a:t>uhdistaa haava-aluetta kuolleista soluista ja käynnistää uusdissuonten kasvun</a:t>
            </a:r>
          </a:p>
          <a:p>
            <a:pPr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ehtävän hoitaa erilaiset valkosolut, jotka hakeutuvat verenkierrosta haavaympäristöön</a:t>
            </a:r>
          </a:p>
          <a:p>
            <a:pPr>
              <a:buFontTx/>
              <a:buChar char="-"/>
            </a:pPr>
            <a:r>
              <a:rPr lang="fi-FI" dirty="0"/>
              <a:t>v</a:t>
            </a:r>
            <a:r>
              <a:rPr lang="fi-FI" dirty="0" smtClean="0"/>
              <a:t>aihe kestää 2-3 vrk</a:t>
            </a:r>
          </a:p>
          <a:p>
            <a:pPr>
              <a:buFontTx/>
              <a:buChar char="-"/>
            </a:pPr>
            <a:r>
              <a:rPr lang="fi-FI" dirty="0" smtClean="0"/>
              <a:t>pitkittyy, jos haavassa tulehdusreaktio, infektio, vierasesine, mustelma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aava on punoittava, kuumottava, turvonnut ja kipeä, koska haavaympäristön verenkierto ja kudosturvotus lisääntyneet</a:t>
            </a:r>
          </a:p>
        </p:txBody>
      </p:sp>
    </p:spTree>
    <p:extLst>
      <p:ext uri="{BB962C8B-B14F-4D97-AF65-F5344CB8AC3E}">
        <p14:creationId xmlns:p14="http://schemas.microsoft.com/office/powerpoint/2010/main" val="16668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3) KORJAUS- ELI PROLIFERAATIOVAIHE</a:t>
            </a:r>
          </a:p>
          <a:p>
            <a:pPr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aavan reunat lähentyvät, haavaontelo täyttyy kollageenilla ja epiteeli kasvaa</a:t>
            </a:r>
          </a:p>
          <a:p>
            <a:pPr>
              <a:buFontTx/>
              <a:buChar char="-"/>
            </a:pPr>
            <a:r>
              <a:rPr lang="fi-FI" dirty="0"/>
              <a:t>a</a:t>
            </a:r>
            <a:r>
              <a:rPr lang="fi-FI" dirty="0" smtClean="0"/>
              <a:t>voimessa haavassa kestää viikkoja</a:t>
            </a:r>
          </a:p>
          <a:p>
            <a:pPr>
              <a:buFontTx/>
              <a:buChar char="-"/>
            </a:pPr>
            <a:r>
              <a:rPr lang="fi-FI" dirty="0"/>
              <a:t>v</a:t>
            </a:r>
            <a:r>
              <a:rPr lang="fi-FI" dirty="0" smtClean="0"/>
              <a:t>aihe päättyy, kun epiteelisolut peittävät haavapinnan</a:t>
            </a:r>
          </a:p>
          <a:p>
            <a:pPr>
              <a:buFontTx/>
              <a:buChar char="-"/>
            </a:pPr>
            <a:r>
              <a:rPr lang="fi-FI" dirty="0" smtClean="0"/>
              <a:t>suljetussa haavassa </a:t>
            </a:r>
            <a:r>
              <a:rPr lang="fi-FI" dirty="0" err="1" smtClean="0"/>
              <a:t>granulaatiokudoksen</a:t>
            </a:r>
            <a:r>
              <a:rPr lang="fi-FI" dirty="0" smtClean="0"/>
              <a:t> muodostumista ei huomaa, koska haavapinnat kiinnitetty vastakkain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4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4) MATURAATIO- ELI KYPSYMISVAIHE</a:t>
            </a:r>
          </a:p>
          <a:p>
            <a:pPr>
              <a:buFontTx/>
              <a:buChar char="-"/>
            </a:pPr>
            <a:r>
              <a:rPr lang="fi-FI" dirty="0"/>
              <a:t>a</a:t>
            </a:r>
            <a:r>
              <a:rPr lang="fi-FI" dirty="0" smtClean="0"/>
              <a:t>lkaa noin viikon kuluttua haavan synnystä ja kestää kuukausia, jopa vuosia</a:t>
            </a:r>
          </a:p>
          <a:p>
            <a:pPr>
              <a:buFontTx/>
              <a:buChar char="-"/>
            </a:pPr>
            <a:r>
              <a:rPr lang="fi-FI" dirty="0" err="1"/>
              <a:t>g</a:t>
            </a:r>
            <a:r>
              <a:rPr lang="fi-FI" dirty="0" err="1" smtClean="0"/>
              <a:t>ranulaatiokudos</a:t>
            </a:r>
            <a:r>
              <a:rPr lang="fi-FI" dirty="0" smtClean="0"/>
              <a:t> korvautuu arpikudoksella -&gt; haava muuttuu kestävämmäksi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0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Haavan paranemiseen vaikuttavat 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Haavasta johtuvat</a:t>
            </a:r>
            <a:r>
              <a:rPr lang="fi-FI" dirty="0"/>
              <a:t>: etiologia, syvyys, laajuus, ikä, puhtaus</a:t>
            </a:r>
          </a:p>
          <a:p>
            <a:r>
              <a:rPr lang="fi-FI" b="1" dirty="0"/>
              <a:t>Haavan paikallistekijät</a:t>
            </a:r>
            <a:r>
              <a:rPr lang="fi-FI" dirty="0"/>
              <a:t>: happi, lämpötila, kosteus, turvotus, pH, infektio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i="1" dirty="0">
                <a:sym typeface="Wingdings" pitchFamily="2" charset="2"/>
              </a:rPr>
              <a:t>erityisesti näihin pyrimme vaikuttamaan</a:t>
            </a:r>
            <a:endParaRPr lang="fi-FI" i="1" dirty="0"/>
          </a:p>
          <a:p>
            <a:pPr>
              <a:defRPr/>
            </a:pPr>
            <a:r>
              <a:rPr lang="fi-FI" b="1" dirty="0"/>
              <a:t>Potilaasta johtuvat tekijät</a:t>
            </a:r>
            <a:r>
              <a:rPr lang="fi-FI" dirty="0"/>
              <a:t>: Ikä, muut sairaudet, lääketieteellinen hoito, elämäntavat, käytettävissä olevat tulot, potilaan minäkuvaan ja </a:t>
            </a:r>
            <a:r>
              <a:rPr lang="fi-FI" dirty="0" err="1" smtClean="0"/>
              <a:t>psyykeeseen</a:t>
            </a:r>
            <a:r>
              <a:rPr lang="fi-FI" dirty="0" smtClean="0"/>
              <a:t> </a:t>
            </a:r>
            <a:r>
              <a:rPr lang="fi-FI" dirty="0"/>
              <a:t>vaikuttavat </a:t>
            </a:r>
            <a:r>
              <a:rPr lang="fi-FI" dirty="0" smtClean="0"/>
              <a:t>tekijät</a:t>
            </a:r>
          </a:p>
          <a:p>
            <a:pPr>
              <a:defRPr/>
            </a:pPr>
            <a:r>
              <a:rPr lang="fi-FI" dirty="0" smtClean="0"/>
              <a:t>Alkututkimus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C857A-183F-4575-B8CA-7138034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Erilaiset haavat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7968C5B-DB76-47B3-8BC8-0FADB666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736" y="2148533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8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 err="1"/>
              <a:t>Wound</a:t>
            </a:r>
            <a:r>
              <a:rPr lang="fi-FI" sz="4000" dirty="0"/>
              <a:t> </a:t>
            </a:r>
            <a:r>
              <a:rPr lang="fi-FI" sz="4000" dirty="0" err="1"/>
              <a:t>Bed</a:t>
            </a:r>
            <a:r>
              <a:rPr lang="fi-FI" sz="4000" dirty="0"/>
              <a:t> </a:t>
            </a:r>
            <a:r>
              <a:rPr lang="fi-FI" sz="4000" dirty="0" err="1"/>
              <a:t>Preparation</a:t>
            </a:r>
            <a:r>
              <a:rPr lang="fi-FI" sz="4000" dirty="0"/>
              <a:t> l. haavapohjan hoito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5029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/>
              <a:t>Haavan puhdistaminen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/>
              <a:t>Haavan bakteeritasapainon saavuttaminen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/>
              <a:t>Haavan kosteustasapainon saavuttaminen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 err="1"/>
              <a:t>Epitelisaation</a:t>
            </a:r>
            <a:r>
              <a:rPr lang="fi-FI" sz="2800" b="1" dirty="0"/>
              <a:t> tukeminen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fi-FI" sz="2800" b="1" dirty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fi-FI" sz="2800" dirty="0"/>
              <a:t>ennen </a:t>
            </a:r>
            <a:r>
              <a:rPr lang="fi-FI" sz="2800" dirty="0" err="1"/>
              <a:t>WBP:n</a:t>
            </a:r>
            <a:r>
              <a:rPr lang="fi-FI" sz="2800" dirty="0"/>
              <a:t> aloitusta huomioitava haavadiagnoosi, potilaaseen liittyvien muiden tekijöiden (ravitsemus)  ja haavaan liittyvien tekijöiden kartoittaminen (etiologia)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i-FI" sz="2800" dirty="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i-FI" sz="2800" dirty="0"/>
              <a:t>HAAVAN PARANEMISEEN LIITTYVIEN ESTEIDEN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i-FI" sz="2800" dirty="0"/>
              <a:t>POISTAMINEN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fi-FI"/>
              <a:t>1. Haavan puhdistaminen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Kaikki nekroottinen ja muu materiaali pois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u="sng" dirty="0"/>
              <a:t>Suihkutus </a:t>
            </a:r>
            <a:r>
              <a:rPr lang="fi-FI" sz="2800" dirty="0"/>
              <a:t>korkeintaan 3 min.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i="1" dirty="0"/>
              <a:t>Revisio</a:t>
            </a:r>
            <a:r>
              <a:rPr lang="fi-FI" sz="2800" dirty="0"/>
              <a:t> </a:t>
            </a:r>
            <a:r>
              <a:rPr lang="fi-FI" sz="2800" dirty="0" err="1"/>
              <a:t>l.</a:t>
            </a:r>
            <a:r>
              <a:rPr lang="fi-FI" sz="2800" b="1" dirty="0" err="1"/>
              <a:t>kirurginen</a:t>
            </a:r>
            <a:r>
              <a:rPr lang="fi-FI" sz="2800" b="1" dirty="0"/>
              <a:t> puhdistus</a:t>
            </a:r>
            <a:r>
              <a:rPr lang="fi-FI" sz="2800" dirty="0"/>
              <a:t>, </a:t>
            </a:r>
            <a:r>
              <a:rPr lang="fi-FI" sz="2800" i="1" dirty="0" err="1"/>
              <a:t>excisio</a:t>
            </a:r>
            <a:r>
              <a:rPr lang="fi-FI" sz="2800" dirty="0"/>
              <a:t> l. </a:t>
            </a:r>
            <a:r>
              <a:rPr lang="fi-FI" sz="2800" dirty="0" smtClean="0"/>
              <a:t>poistoleikkaus </a:t>
            </a:r>
            <a:r>
              <a:rPr lang="fi-FI" sz="2800" dirty="0">
                <a:sym typeface="Wingdings" pitchFamily="2" charset="2"/>
              </a:rPr>
              <a:t></a:t>
            </a:r>
            <a:r>
              <a:rPr lang="fi-FI" sz="2800" dirty="0"/>
              <a:t> kroonisesta akuutiksi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/>
              <a:t>Mekaaninen puhdistus</a:t>
            </a:r>
            <a:r>
              <a:rPr lang="fi-FI" sz="2800" dirty="0"/>
              <a:t> instrumenteilla (kauhalla, atuloilla, saksilla, veitsellä, </a:t>
            </a:r>
            <a:r>
              <a:rPr lang="fi-FI" sz="2800" dirty="0" err="1"/>
              <a:t>kyretillä</a:t>
            </a:r>
            <a:r>
              <a:rPr lang="fi-FI" sz="2800" dirty="0"/>
              <a:t>), sienellä tai taitoksella hankaaminen, kylvetys/suihkutus, painepesuri</a:t>
            </a:r>
          </a:p>
          <a:p>
            <a:r>
              <a:rPr lang="fi-FI" sz="2800" b="1" dirty="0" err="1"/>
              <a:t>Autolyyttinen</a:t>
            </a:r>
            <a:r>
              <a:rPr lang="fi-FI" sz="2800" dirty="0"/>
              <a:t> puhdistus (elimistön omat entsyymit, runsasta kosteutta ylläpitävät </a:t>
            </a:r>
            <a:r>
              <a:rPr lang="fi-FI" sz="2800" dirty="0" smtClean="0"/>
              <a:t>tuotteet)</a:t>
            </a:r>
            <a:endParaRPr lang="fi-FI" sz="2800" dirty="0"/>
          </a:p>
          <a:p>
            <a:r>
              <a:rPr lang="fi-FI" sz="2800" b="1" dirty="0" err="1"/>
              <a:t>Entsymaattinen</a:t>
            </a:r>
            <a:r>
              <a:rPr lang="fi-FI" sz="2800" dirty="0"/>
              <a:t> puhdistus (salvamainen haavanhoitotuote</a:t>
            </a:r>
            <a:r>
              <a:rPr lang="fi-FI" sz="2800" i="1" dirty="0"/>
              <a:t>, </a:t>
            </a:r>
            <a:r>
              <a:rPr lang="fi-FI" sz="2800" i="1" dirty="0" err="1"/>
              <a:t>Iruxol</a:t>
            </a:r>
            <a:r>
              <a:rPr lang="fi-FI" sz="2800" i="1" dirty="0"/>
              <a:t> mono, </a:t>
            </a:r>
            <a:r>
              <a:rPr lang="fi-FI" sz="2800" i="1" dirty="0" err="1"/>
              <a:t>Varidase</a:t>
            </a:r>
            <a:r>
              <a:rPr lang="fi-FI" sz="2800" dirty="0"/>
              <a:t>)</a:t>
            </a:r>
          </a:p>
          <a:p>
            <a:r>
              <a:rPr lang="fi-FI" sz="2800" b="1" dirty="0"/>
              <a:t>Biologinen</a:t>
            </a:r>
            <a:r>
              <a:rPr lang="fi-FI" sz="2800" dirty="0"/>
              <a:t> puhdistus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llipsi 4"/>
          <p:cNvSpPr/>
          <p:nvPr/>
        </p:nvSpPr>
        <p:spPr>
          <a:xfrm>
            <a:off x="5868144" y="4509120"/>
            <a:ext cx="28186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Revisio </a:t>
            </a:r>
            <a:r>
              <a:rPr lang="fi-FI" sz="32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kyretillä</a:t>
            </a:r>
            <a:endParaRPr lang="fi-FI" sz="32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1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6084168" y="476672"/>
            <a:ext cx="288032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Revisio pinsetillä ja </a:t>
            </a:r>
            <a:r>
              <a:rPr lang="fi-FI" sz="3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saksilla</a:t>
            </a:r>
            <a:endParaRPr lang="fi-FI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6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i 3"/>
          <p:cNvSpPr/>
          <p:nvPr/>
        </p:nvSpPr>
        <p:spPr>
          <a:xfrm>
            <a:off x="5436096" y="274638"/>
            <a:ext cx="3096344" cy="1714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Revisio veitsellä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980728"/>
            <a:ext cx="3744416" cy="427480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980728"/>
            <a:ext cx="4176464" cy="4274803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2771800" y="1412776"/>
            <a:ext cx="11521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Excisio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2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98962"/>
              </p:ext>
            </p:extLst>
          </p:nvPr>
        </p:nvGraphicFramePr>
        <p:xfrm>
          <a:off x="0" y="2"/>
          <a:ext cx="9143999" cy="7902217"/>
        </p:xfrm>
        <a:graphic>
          <a:graphicData uri="http://schemas.openxmlformats.org/drawingml/2006/table">
            <a:tbl>
              <a:tblPr/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295">
                <a:tc>
                  <a:txBody>
                    <a:bodyPr/>
                    <a:lstStyle/>
                    <a:p>
                      <a:r>
                        <a:rPr lang="fi-FI" sz="1600"/>
                        <a:t>Vaihtoehdot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Tarkempi määrittely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918">
                <a:tc>
                  <a:txBody>
                    <a:bodyPr/>
                    <a:lstStyle/>
                    <a:p>
                      <a:r>
                        <a:rPr lang="fi-FI" sz="1600" dirty="0"/>
                        <a:t>Mekaaninen puhdistus eli revisio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Mekaaninen puhdistus on </a:t>
                      </a:r>
                      <a:r>
                        <a:rPr lang="fi-FI" sz="1600" i="1" dirty="0"/>
                        <a:t>ensisijainen</a:t>
                      </a:r>
                      <a:r>
                        <a:rPr lang="fi-FI" sz="1600" dirty="0"/>
                        <a:t> menetelmä paksukatteisen haavan puhdistukseen.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Kate irrotetaan haavasta terävästi veitsen, saksien, pinsettien tai </a:t>
                      </a:r>
                      <a:r>
                        <a:rPr lang="fi-FI" sz="1600" dirty="0" err="1"/>
                        <a:t>kyretin</a:t>
                      </a:r>
                      <a:r>
                        <a:rPr lang="fi-FI" sz="1600" dirty="0"/>
                        <a:t> avulla.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Nekroosin poistoon voidaan käyttää myös hiilidioksidilaseria Menetelmä on tehokas.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Toimenpide saattaa vaatia paikallispuudutusta.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062">
                <a:tc>
                  <a:txBody>
                    <a:bodyPr/>
                    <a:lstStyle/>
                    <a:p>
                      <a:r>
                        <a:rPr lang="fi-FI" sz="1600"/>
                        <a:t>Entsymaattinen puhdistus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Menetelmää käytetään tarvittaessa mekaanisen puhdistuksen tukena, ei ainoana puhdistuskeinona.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Jotta puhdistus olisi tehokas, haavan tulee pysyä kosteana.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/>
                        <a:t>Kollagenaasivalmiste</a:t>
                      </a:r>
                      <a:r>
                        <a:rPr lang="fi-FI" sz="1600" dirty="0"/>
                        <a:t> pilkkoo kollageenia, joka pitää kuollutta kudosta kiinni terveessä kudoksessa.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338">
                <a:tc>
                  <a:txBody>
                    <a:bodyPr/>
                    <a:lstStyle/>
                    <a:p>
                      <a:r>
                        <a:rPr lang="fi-FI" sz="1600" dirty="0" err="1"/>
                        <a:t>Autolyyttinen</a:t>
                      </a:r>
                      <a:r>
                        <a:rPr lang="fi-FI" sz="1600" dirty="0"/>
                        <a:t> puhdistus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Menetelmää käytetään tarvittaessa mekaanisen puhdistuksen tukena, ei ainoana puhdistuskeinona.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Kosteassa haavaympäristössä okkluusion alla kudos hajoaa luonnollisesti.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Hydrogeeli edistää autolyyttistä hajoamista.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Menetelmä sopii parhaiten fibriinikatteisten haavojen puhdistukseen.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Menetelmä on kivuton ja helppo.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Haittoina ovat menetelmän hitaus ja haavaympäristön hautuminen.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947">
                <a:tc>
                  <a:txBody>
                    <a:bodyPr/>
                    <a:lstStyle/>
                    <a:p>
                      <a:r>
                        <a:rPr lang="fi-FI" sz="1600"/>
                        <a:t>Biologinen puhdistus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Kärpäsentoukat erittävät entsyymejä, jotka hajottavat ja pehmittävät katetta sekä syövät hajonneen kudoksen Haittana on, että hoito saattaa olla kivulias, haava on tarkistettava päivittäin ja toukat on tilattava etukäteen. 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/>
              <a:t>Tekniset apuvälineet haavanhoidossa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HAAVAA PUHDISTAVAT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951288"/>
          </a:xfrm>
        </p:spPr>
        <p:txBody>
          <a:bodyPr/>
          <a:lstStyle/>
          <a:p>
            <a:r>
              <a:rPr lang="fi-FI" dirty="0"/>
              <a:t>Vesiterapiahoidot</a:t>
            </a:r>
          </a:p>
          <a:p>
            <a:r>
              <a:rPr lang="fi-FI" dirty="0" err="1"/>
              <a:t>Ultraäänitehosteinen</a:t>
            </a:r>
            <a:r>
              <a:rPr lang="fi-FI" dirty="0"/>
              <a:t> haavan puhdistus</a:t>
            </a:r>
          </a:p>
          <a:p>
            <a:r>
              <a:rPr lang="fi-FI" dirty="0"/>
              <a:t> Laser (leikkaava)</a:t>
            </a:r>
          </a:p>
          <a:p>
            <a:r>
              <a:rPr lang="fi-FI" dirty="0"/>
              <a:t> Alipaineimuhoito (VAC®)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HAAVAA STIMULOIVAT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/>
          <a:p>
            <a:r>
              <a:rPr lang="fi-FI" dirty="0"/>
              <a:t>Terapeuttinen ultraääni</a:t>
            </a:r>
          </a:p>
          <a:p>
            <a:r>
              <a:rPr lang="fi-FI" dirty="0"/>
              <a:t> Laser (matalaenerginen)</a:t>
            </a:r>
          </a:p>
          <a:p>
            <a:r>
              <a:rPr lang="fi-FI" dirty="0"/>
              <a:t>Sähköstimulaatio</a:t>
            </a:r>
          </a:p>
          <a:p>
            <a:r>
              <a:rPr lang="fi-FI" dirty="0"/>
              <a:t> </a:t>
            </a:r>
            <a:r>
              <a:rPr lang="fi-FI" dirty="0" err="1"/>
              <a:t>Hyperbaarinen</a:t>
            </a:r>
            <a:r>
              <a:rPr lang="fi-FI" dirty="0"/>
              <a:t> happihoito</a:t>
            </a:r>
          </a:p>
          <a:p>
            <a:r>
              <a:rPr lang="fi-FI" dirty="0"/>
              <a:t>Alipaineimuhoito (VAC®)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cdmc.ucdavis.edu/cppn/resources/clinical_skills_refresher/wound_vac_dressing_change/images/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/>
              <a:t>2. Haavan bakteeritasapainosta huolehtiminen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i-FI" dirty="0"/>
              <a:t>Kliinisessä haavainfektiossa tulehdusoireet + haju, erite</a:t>
            </a:r>
          </a:p>
          <a:p>
            <a:pPr eaLnBrk="1" hangingPunct="1">
              <a:defRPr/>
            </a:pPr>
            <a:r>
              <a:rPr lang="fi-FI" dirty="0"/>
              <a:t>Huono verenkierto vaikuttaa huonontavasti</a:t>
            </a:r>
          </a:p>
          <a:p>
            <a:pPr eaLnBrk="1" hangingPunct="1">
              <a:defRPr/>
            </a:pPr>
            <a:r>
              <a:rPr lang="fi-FI" dirty="0"/>
              <a:t>Kontaminaatio &amp; </a:t>
            </a:r>
            <a:r>
              <a:rPr lang="fi-FI" dirty="0" smtClean="0"/>
              <a:t>kolonisaatio (esim. MRSA- bakteeri haavassa, muttei oireita) </a:t>
            </a:r>
            <a:r>
              <a:rPr lang="fi-FI" dirty="0">
                <a:sym typeface="Wingdings" pitchFamily="2" charset="2"/>
              </a:rPr>
              <a:t> ei tule hoitaa antibiooteilla, ellei kliinisen tulehduksen oireita</a:t>
            </a:r>
            <a:endParaRPr lang="fi-FI" dirty="0"/>
          </a:p>
          <a:p>
            <a:pPr eaLnBrk="1" hangingPunct="1">
              <a:defRPr/>
            </a:pPr>
            <a:r>
              <a:rPr lang="fi-FI" dirty="0"/>
              <a:t>Sopivien haavahoitotuotteiden käyttäminen</a:t>
            </a:r>
          </a:p>
          <a:p>
            <a:pPr eaLnBrk="1" hangingPunct="1">
              <a:defRPr/>
            </a:pPr>
            <a:r>
              <a:rPr lang="fi-FI" dirty="0"/>
              <a:t>Esim. hunaja, </a:t>
            </a:r>
            <a:r>
              <a:rPr lang="fi-FI" dirty="0" smtClean="0"/>
              <a:t>pihka (puhdistus)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1A86686-BC6B-4D76-9DCD-CFB6E119A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3"/>
            <a:ext cx="7200800" cy="43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/>
              <a:t>3. Haavapohjan kosteustasapainon säilyttäminen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Optimaalinen paraneminen edellyttää sopivaa kosteutta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”Vanha” periaate = kuivaan haavan kosteat sidokset, erittävään kuivat!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Hydrogeelit &amp; kolloidit </a:t>
            </a:r>
            <a:r>
              <a:rPr lang="fi-FI" dirty="0">
                <a:sym typeface="Wingdings" pitchFamily="2" charset="2"/>
              </a:rPr>
              <a:t> lisäävät kosteutta / ylläpitävät sitä</a:t>
            </a:r>
          </a:p>
          <a:p>
            <a:r>
              <a:rPr lang="fi-FI" b="1" dirty="0" err="1"/>
              <a:t>Hydrofibersidokset</a:t>
            </a:r>
            <a:r>
              <a:rPr lang="fi-FI" b="1" dirty="0"/>
              <a:t>, </a:t>
            </a:r>
            <a:r>
              <a:rPr lang="fi-FI" b="1" dirty="0" err="1"/>
              <a:t>alginaatit</a:t>
            </a:r>
            <a:r>
              <a:rPr lang="fi-FI" b="1" dirty="0"/>
              <a:t> ja erilaiset polyuretaanivaahtosidokset </a:t>
            </a:r>
            <a:r>
              <a:rPr lang="fi-FI" dirty="0">
                <a:sym typeface="Wingdings" pitchFamily="2" charset="2"/>
              </a:rPr>
              <a:t> runsaasti erittäviin haavoihin, imukyky voimakas</a:t>
            </a:r>
          </a:p>
          <a:p>
            <a:r>
              <a:rPr lang="fi-FI" dirty="0">
                <a:sym typeface="Wingdings" pitchFamily="2" charset="2"/>
              </a:rPr>
              <a:t>Turvotuksen hoito  koho &amp; kompressio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/>
              <a:t>4.Epitelisaation tukeminen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à"/>
            </a:pPr>
            <a:r>
              <a:rPr lang="fi-FI" dirty="0">
                <a:sym typeface="Wingdings" pitchFamily="2" charset="2"/>
              </a:rPr>
              <a:t>Korjataan uudisihon kasvun paikalliset esteet</a:t>
            </a:r>
          </a:p>
          <a:p>
            <a:r>
              <a:rPr lang="fi-FI" dirty="0"/>
              <a:t>haavan reunan </a:t>
            </a:r>
            <a:r>
              <a:rPr lang="fi-FI" i="1" dirty="0" err="1"/>
              <a:t>hyperkeratoottinen</a:t>
            </a:r>
            <a:r>
              <a:rPr lang="fi-FI" i="1" dirty="0"/>
              <a:t> </a:t>
            </a:r>
            <a:r>
              <a:rPr lang="fi-FI" i="1" dirty="0" err="1"/>
              <a:t>kallus</a:t>
            </a:r>
            <a:r>
              <a:rPr lang="fi-FI" i="1" dirty="0"/>
              <a:t> </a:t>
            </a:r>
          </a:p>
          <a:p>
            <a:r>
              <a:rPr lang="fi-FI" dirty="0"/>
              <a:t>haavapohjan nekroosit poistetaan</a:t>
            </a:r>
          </a:p>
          <a:p>
            <a:r>
              <a:rPr lang="fi-FI" dirty="0"/>
              <a:t>kosteus- ja bakteeritasapainosta huolehditaan</a:t>
            </a:r>
          </a:p>
          <a:p>
            <a:r>
              <a:rPr lang="fi-FI" dirty="0"/>
              <a:t>haava-alueen riittävä verenkierto</a:t>
            </a:r>
          </a:p>
          <a:p>
            <a:endParaRPr lang="fi-FI" dirty="0"/>
          </a:p>
          <a:p>
            <a:pPr>
              <a:buNone/>
            </a:pPr>
            <a:r>
              <a:rPr lang="fi-FI" dirty="0"/>
              <a:t>	Uudiskudos vaurioituu herkästi </a:t>
            </a:r>
            <a:r>
              <a:rPr lang="fi-FI" dirty="0">
                <a:sym typeface="Wingdings" pitchFamily="2" charset="2"/>
              </a:rPr>
              <a:t> tarttumattomat, kosteutta ylläpitävät sidokset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0"/>
            <a:ext cx="91559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SIDOKSISTA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TEHTÄVÄT:</a:t>
            </a:r>
          </a:p>
          <a:p>
            <a:pPr>
              <a:defRPr/>
            </a:pPr>
            <a:r>
              <a:rPr lang="fi-FI" dirty="0"/>
              <a:t>Suojaaminen ulkoapäin tulevalta lialta, kosteudelta jne.</a:t>
            </a:r>
          </a:p>
          <a:p>
            <a:pPr>
              <a:defRPr/>
            </a:pPr>
            <a:r>
              <a:rPr lang="fi-FI" dirty="0"/>
              <a:t>Paranemiselle optimaalisen tilan luominen (lämpötila, kosteus, happamuus)</a:t>
            </a:r>
          </a:p>
          <a:p>
            <a:pPr>
              <a:defRPr/>
            </a:pPr>
            <a:r>
              <a:rPr lang="fi-FI" dirty="0"/>
              <a:t>Haavan tukeminen</a:t>
            </a:r>
          </a:p>
          <a:p>
            <a:pPr>
              <a:defRPr/>
            </a:pPr>
            <a:r>
              <a:rPr lang="fi-FI" dirty="0"/>
              <a:t>Haavan lepo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/>
              <a:t>HAAVASIDOKSEN VALINTAAN VAIKUTTAVAT TEKIJÄT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haavan etiologia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pot. ja haavan ikä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haavan sijainti kehossa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haavan syvyys ja paranemisen vaihe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haava eritteet, niiden määrä ja haju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haavakipu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infektio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haavaympäristön kunto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/>
              <a:t>potilaan yleistila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/>
              <a:t>HAAVASIDOSTEN RYHMITTELY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/>
              <a:t>Passiiviset sidokset – </a:t>
            </a:r>
            <a:r>
              <a:rPr lang="fi-FI" sz="2800" dirty="0"/>
              <a:t>suojaavat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/>
              <a:t>	- Harsotaitokset, rasvaharsotaitokset, teipit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/>
              <a:t>Aktiiviset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b="1" dirty="0"/>
              <a:t>	</a:t>
            </a:r>
            <a:r>
              <a:rPr lang="fi-FI" sz="2800" dirty="0"/>
              <a:t>- Kasvutekijävalmisteet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/>
              <a:t>	</a:t>
            </a:r>
            <a:r>
              <a:rPr lang="fi-FI" sz="2800"/>
              <a:t>- Vaikuttavaa </a:t>
            </a:r>
            <a:r>
              <a:rPr lang="fi-FI" sz="2800" dirty="0"/>
              <a:t>ainetta sisältävät, esim. antibiootti, hopea, antiseptiset kompressit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/>
              <a:t>Interaktiiviset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b="1" dirty="0"/>
              <a:t>	</a:t>
            </a:r>
            <a:r>
              <a:rPr lang="fi-FI" sz="2800" dirty="0"/>
              <a:t>- Hydrokolloidit, -geelit, </a:t>
            </a:r>
            <a:r>
              <a:rPr lang="fi-FI" sz="2800" dirty="0" err="1"/>
              <a:t>alginaatit</a:t>
            </a:r>
            <a:r>
              <a:rPr lang="fi-FI" sz="2800" dirty="0"/>
              <a:t>, </a:t>
            </a:r>
            <a:r>
              <a:rPr lang="fi-FI" sz="2800" dirty="0" err="1"/>
              <a:t>foamit</a:t>
            </a:r>
            <a:r>
              <a:rPr lang="fi-FI" sz="2800" dirty="0"/>
              <a:t> jne.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/>
              <a:t>Haavan taustalla oleviin tekijöihin vaikuttavat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/>
              <a:t>	- Tukisidokset, painesidokset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Interaktiiviset sidokset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3000" dirty="0"/>
              <a:t>Ylläpitää haavalla kosteuden, lämmön, pH:n, sekä suojaa granuloivaa haavaa</a:t>
            </a:r>
          </a:p>
          <a:p>
            <a:pPr>
              <a:defRPr/>
            </a:pPr>
            <a:r>
              <a:rPr lang="fi-FI" sz="3000" dirty="0"/>
              <a:t>Pystyy haihduttamaan kosteutta. Happi ja kaasut pääsevät kulkeutumaan sidoksen läpi (ei kosteutta)</a:t>
            </a:r>
          </a:p>
          <a:p>
            <a:pPr>
              <a:defRPr/>
            </a:pPr>
            <a:r>
              <a:rPr lang="fi-FI" sz="3000" dirty="0"/>
              <a:t>Puhdistaa haavaa </a:t>
            </a:r>
            <a:r>
              <a:rPr lang="fi-FI" sz="3000" dirty="0" err="1"/>
              <a:t>autolyyttisesti</a:t>
            </a:r>
            <a:r>
              <a:rPr lang="fi-FI" sz="3000" dirty="0"/>
              <a:t> (elimistön oma </a:t>
            </a:r>
            <a:r>
              <a:rPr lang="fi-FI" sz="3000" dirty="0" err="1" smtClean="0"/>
              <a:t>proteolyysi</a:t>
            </a:r>
            <a:r>
              <a:rPr lang="fi-FI" sz="3000" dirty="0" smtClean="0"/>
              <a:t> eli valkuaisaineiden pilkkoutuminen)</a:t>
            </a:r>
            <a:endParaRPr lang="fi-FI" sz="3000" dirty="0"/>
          </a:p>
          <a:p>
            <a:pPr>
              <a:defRPr/>
            </a:pPr>
            <a:r>
              <a:rPr lang="fi-FI" sz="3000" dirty="0"/>
              <a:t>Kuivattaa haavalta liiallisen eritteen</a:t>
            </a:r>
          </a:p>
          <a:p>
            <a:pPr>
              <a:defRPr/>
            </a:pPr>
            <a:r>
              <a:rPr lang="fi-FI" sz="3000" dirty="0"/>
              <a:t>Imukyky/ sen nopeus vaihtelevat eri valmisteilla!</a:t>
            </a:r>
          </a:p>
          <a:p>
            <a:pPr>
              <a:defRPr/>
            </a:pPr>
            <a:endParaRPr lang="fi-FI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Hydrokolloidit ja haavakalvot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i-FI" dirty="0"/>
              <a:t>Kolloidit: </a:t>
            </a:r>
            <a:r>
              <a:rPr lang="fi-FI" dirty="0" err="1"/>
              <a:t>Epitelisoivalle</a:t>
            </a:r>
            <a:r>
              <a:rPr lang="fi-FI" dirty="0"/>
              <a:t> ja granuloivalle haavalle</a:t>
            </a:r>
          </a:p>
          <a:p>
            <a:pPr>
              <a:defRPr/>
            </a:pPr>
            <a:r>
              <a:rPr lang="fi-FI" dirty="0"/>
              <a:t>Sopivat myös kiinnitykseen</a:t>
            </a:r>
          </a:p>
          <a:p>
            <a:pPr>
              <a:defRPr/>
            </a:pPr>
            <a:r>
              <a:rPr lang="fi-FI" dirty="0"/>
              <a:t>Eivät vaadi toista sidosta, mutta alle voi laittaa imevän</a:t>
            </a:r>
          </a:p>
          <a:p>
            <a:pPr>
              <a:defRPr/>
            </a:pPr>
            <a:endParaRPr lang="fi-FI" dirty="0"/>
          </a:p>
          <a:p>
            <a:pPr>
              <a:buNone/>
              <a:defRPr/>
            </a:pPr>
            <a:r>
              <a:rPr lang="fi-FI" dirty="0"/>
              <a:t>Haavakalvot l. filmit</a:t>
            </a:r>
          </a:p>
          <a:p>
            <a:pPr>
              <a:defRPr/>
            </a:pPr>
            <a:r>
              <a:rPr lang="fi-FI" dirty="0"/>
              <a:t>Puhtaan haavan suojaamiseen</a:t>
            </a:r>
          </a:p>
          <a:p>
            <a:pPr>
              <a:defRPr/>
            </a:pPr>
            <a:r>
              <a:rPr lang="fi-FI" dirty="0"/>
              <a:t>Vaahtosidosten ja hydrokolloidien pinnalla</a:t>
            </a:r>
          </a:p>
          <a:p>
            <a:pPr>
              <a:defRPr/>
            </a:pPr>
            <a:r>
              <a:rPr lang="fi-FI" dirty="0"/>
              <a:t>Sidosten suojaamiseen ja kiinnittämiseen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58E78-9596-48B4-BB0A-7890800F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Haavan määritelmä ja haavatyypit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693152-4386-4A96-BC4C-7B850B231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Haavalla tarkoitetaan ehjän ihon tai sen alaisten kudosten rikkoutumista</a:t>
            </a:r>
          </a:p>
          <a:p>
            <a:pPr marL="514350" indent="-514350">
              <a:buAutoNum type="arabicParenR"/>
            </a:pPr>
            <a:r>
              <a:rPr lang="fi-FI" dirty="0"/>
              <a:t>Akuutti haava</a:t>
            </a:r>
          </a:p>
          <a:p>
            <a:pPr>
              <a:buFontTx/>
              <a:buChar char="-"/>
            </a:pPr>
            <a:r>
              <a:rPr lang="fi-FI" dirty="0"/>
              <a:t>Syntyy useimmiten jonkin äkillisen ulkoisen tekijän vaikutuksesta</a:t>
            </a:r>
          </a:p>
          <a:p>
            <a:pPr marL="0" indent="0">
              <a:buNone/>
            </a:pPr>
            <a:r>
              <a:rPr lang="fi-FI" dirty="0"/>
              <a:t>-&gt; pinnallinen traumaattinen haava (esim. ”</a:t>
            </a:r>
            <a:r>
              <a:rPr lang="fi-FI" dirty="0" smtClean="0"/>
              <a:t>asfaltti-ihottuma”)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-&gt; viiltohaava ja leikkaushaava</a:t>
            </a:r>
          </a:p>
          <a:p>
            <a:pPr marL="0" indent="0">
              <a:buNone/>
            </a:pPr>
            <a:r>
              <a:rPr lang="fi-FI" dirty="0"/>
              <a:t>-&gt; puremahaava</a:t>
            </a:r>
          </a:p>
          <a:p>
            <a:pPr marL="0" indent="0">
              <a:buNone/>
            </a:pPr>
            <a:r>
              <a:rPr lang="fi-FI" dirty="0"/>
              <a:t>-&gt; ruhjehaava</a:t>
            </a:r>
          </a:p>
          <a:p>
            <a:pPr marL="0" indent="0">
              <a:buNone/>
            </a:pPr>
            <a:r>
              <a:rPr lang="fi-FI" dirty="0"/>
              <a:t>-&gt; avomurtuma</a:t>
            </a:r>
          </a:p>
        </p:txBody>
      </p:sp>
    </p:spTree>
    <p:extLst>
      <p:ext uri="{BB962C8B-B14F-4D97-AF65-F5344CB8AC3E}">
        <p14:creationId xmlns:p14="http://schemas.microsoft.com/office/powerpoint/2010/main" val="3586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Vaahtosidokset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Polyuretaani/</a:t>
            </a:r>
            <a:r>
              <a:rPr lang="fi-FI" dirty="0" err="1"/>
              <a:t>hydrocellulaari</a:t>
            </a:r>
            <a:r>
              <a:rPr lang="fi-FI" dirty="0"/>
              <a:t>/polymeeri/ </a:t>
            </a:r>
            <a:r>
              <a:rPr lang="fi-FI" dirty="0" err="1"/>
              <a:t>Safetac</a:t>
            </a:r>
            <a:r>
              <a:rPr lang="fi-FI" dirty="0"/>
              <a:t>- teknologia vaahtosidokset</a:t>
            </a:r>
          </a:p>
          <a:p>
            <a:r>
              <a:rPr lang="fi-FI" dirty="0"/>
              <a:t>Värillinen ja kiiltävä puoli ulospäin</a:t>
            </a:r>
          </a:p>
          <a:p>
            <a:r>
              <a:rPr lang="fi-FI" dirty="0"/>
              <a:t>Useissa </a:t>
            </a:r>
            <a:r>
              <a:rPr lang="fi-FI" dirty="0" smtClean="0"/>
              <a:t>runsas </a:t>
            </a:r>
            <a:r>
              <a:rPr lang="fi-FI" dirty="0"/>
              <a:t>imukyky, ei kovin nopea</a:t>
            </a:r>
          </a:p>
          <a:p>
            <a:r>
              <a:rPr lang="fi-FI" dirty="0"/>
              <a:t>Levymäinen, ei syviin haavoihin</a:t>
            </a:r>
          </a:p>
          <a:p>
            <a:r>
              <a:rPr lang="fi-FI" dirty="0"/>
              <a:t>Ongelmana esim. nivelen kohdalla, irtoaa ihosta liikuteltaessa raajaa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Alginaatit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Ruskolevätuote, muotoutuu helposti	</a:t>
            </a:r>
          </a:p>
          <a:p>
            <a:r>
              <a:rPr lang="fi-FI" dirty="0"/>
              <a:t>Imukyky pieni, </a:t>
            </a:r>
            <a:r>
              <a:rPr lang="fi-FI" dirty="0" err="1"/>
              <a:t>geeliytyy</a:t>
            </a:r>
            <a:endParaRPr lang="fi-FI" dirty="0"/>
          </a:p>
          <a:p>
            <a:r>
              <a:rPr lang="fi-FI" dirty="0"/>
              <a:t>Sopii myös verta tihkuviin haavoihin esim. ottokohdan peitteeksi</a:t>
            </a:r>
          </a:p>
          <a:p>
            <a:r>
              <a:rPr lang="fi-FI" dirty="0"/>
              <a:t>Kuivuessa tarttuu tiukasti kiinni, voinolla useita vrk paikallaan/ hilsehtii irti tai liotetaan vedellä</a:t>
            </a:r>
          </a:p>
          <a:p>
            <a:r>
              <a:rPr lang="fi-FI" dirty="0"/>
              <a:t>”Nöyhtää” ei tarvitse nyppiä irti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Hydrofiber-tuotteet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Koostumukseltaan muistuttaa </a:t>
            </a:r>
            <a:r>
              <a:rPr lang="fi-FI" dirty="0" err="1"/>
              <a:t>alginaattilevyä</a:t>
            </a:r>
            <a:r>
              <a:rPr lang="fi-FI" dirty="0"/>
              <a:t> ja siinä on samoja aineosia, kuin hydrokolloidissa</a:t>
            </a:r>
          </a:p>
          <a:p>
            <a:r>
              <a:rPr lang="fi-FI" dirty="0"/>
              <a:t>Erittäin nopea imukyky, ei tartu</a:t>
            </a:r>
          </a:p>
          <a:p>
            <a:r>
              <a:rPr lang="fi-FI" dirty="0"/>
              <a:t>Myös hopeaa sisältävänä</a:t>
            </a:r>
          </a:p>
          <a:p>
            <a:r>
              <a:rPr lang="fi-FI" dirty="0"/>
              <a:t>Voi käyttää usean tuotteen alla sitomaan kosteutta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Hydrogeeli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Geelimäinen, kuivan nekroosin </a:t>
            </a:r>
            <a:r>
              <a:rPr lang="fi-FI" dirty="0" smtClean="0"/>
              <a:t>irrottaminen </a:t>
            </a:r>
            <a:r>
              <a:rPr lang="fi-FI" dirty="0"/>
              <a:t>ja luun &amp; jänteen kosteana pitäminen</a:t>
            </a:r>
          </a:p>
          <a:p>
            <a:r>
              <a:rPr lang="fi-FI" dirty="0"/>
              <a:t>Haava reunat vettyy helposti</a:t>
            </a:r>
          </a:p>
          <a:p>
            <a:r>
              <a:rPr lang="fi-FI" dirty="0"/>
              <a:t>Minimaalinen imukyky</a:t>
            </a:r>
          </a:p>
          <a:p>
            <a:r>
              <a:rPr lang="fi-FI" dirty="0"/>
              <a:t>Geeliä voi yhdistää esim. paikallisen antibiootin kanssa. Voi sisältää </a:t>
            </a:r>
            <a:r>
              <a:rPr lang="fi-FI" dirty="0" err="1"/>
              <a:t>alginaattia</a:t>
            </a:r>
            <a:r>
              <a:rPr lang="fi-FI" dirty="0"/>
              <a:t>, keittosuolaa.</a:t>
            </a:r>
          </a:p>
          <a:p>
            <a:r>
              <a:rPr lang="fi-FI" dirty="0"/>
              <a:t>Laita aina suoraan haavalle!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Haavahoidossa tärkeää!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Haavan paranemisvaiheiden tunnistaminen</a:t>
            </a:r>
          </a:p>
          <a:p>
            <a:r>
              <a:rPr lang="fi-FI" dirty="0"/>
              <a:t>Opettele avoimen haavan väriluokitus</a:t>
            </a:r>
          </a:p>
          <a:p>
            <a:r>
              <a:rPr lang="fi-FI" dirty="0"/>
              <a:t>Haavanhoidon periaatteet</a:t>
            </a:r>
          </a:p>
          <a:p>
            <a:r>
              <a:rPr lang="fi-FI" dirty="0"/>
              <a:t>Diagnoosin selvittäminen</a:t>
            </a:r>
          </a:p>
          <a:p>
            <a:r>
              <a:rPr lang="fi-FI" dirty="0"/>
              <a:t>Oikeiden tuotteiden valinta </a:t>
            </a:r>
            <a:r>
              <a:rPr lang="fi-FI" dirty="0">
                <a:sym typeface="Wingdings" pitchFamily="2" charset="2"/>
              </a:rPr>
              <a:t> oikea käyttö l. opettele valikoimasi tuotteet (hoitolaitoksissa tulisi olla tuote kaikista tuoteperheistä)</a:t>
            </a:r>
          </a:p>
          <a:p>
            <a:pPr>
              <a:buNone/>
            </a:pPr>
            <a:r>
              <a:rPr lang="fi-FI" dirty="0">
                <a:sym typeface="Wingdings" pitchFamily="2" charset="2"/>
              </a:rPr>
              <a:t>							</a:t>
            </a:r>
            <a:r>
              <a:rPr lang="fi-FI" sz="1400" dirty="0">
                <a:sym typeface="Wingdings" pitchFamily="2" charset="2"/>
              </a:rPr>
              <a:t>-</a:t>
            </a:r>
            <a:r>
              <a:rPr lang="fi-FI" sz="2000" dirty="0">
                <a:sym typeface="Wingdings" pitchFamily="2" charset="2"/>
              </a:rPr>
              <a:t> Ilmarinen S. 2012-</a:t>
            </a:r>
          </a:p>
          <a:p>
            <a:r>
              <a:rPr lang="fi-FI" dirty="0">
                <a:sym typeface="Wingdings" pitchFamily="2" charset="2"/>
              </a:rPr>
              <a:t>Valitse erilaisille haavoille tarkoitettuja tuotteita, jotka opettelet hyvin (n. 10)! 	</a:t>
            </a:r>
            <a:r>
              <a:rPr lang="fi-FI" sz="1800" dirty="0">
                <a:sym typeface="Wingdings" pitchFamily="2" charset="2"/>
              </a:rPr>
              <a:t>- Hietanen H. 2011-</a:t>
            </a:r>
            <a:endParaRPr lang="fi-FI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Kirjallisuutta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Anttila K. ym. 2015. Hoitamalla hyvää oloa. WSOY.</a:t>
            </a:r>
          </a:p>
          <a:p>
            <a:r>
              <a:rPr lang="fi-FI" dirty="0"/>
              <a:t>Anttila K. ym. 2014. Sairaanhoito ja huolenpito. WSOY.</a:t>
            </a:r>
          </a:p>
          <a:p>
            <a:r>
              <a:rPr lang="fi-FI" dirty="0" err="1"/>
              <a:t>European</a:t>
            </a:r>
            <a:r>
              <a:rPr lang="fi-FI" dirty="0"/>
              <a:t> </a:t>
            </a:r>
            <a:r>
              <a:rPr lang="fi-FI" dirty="0" err="1"/>
              <a:t>Wound</a:t>
            </a:r>
            <a:r>
              <a:rPr lang="fi-FI" dirty="0"/>
              <a:t> Management Association. 2004. </a:t>
            </a:r>
            <a:r>
              <a:rPr lang="en-US" dirty="0"/>
              <a:t>Wound bed preparation in practice. London;</a:t>
            </a:r>
            <a:r>
              <a:rPr lang="fi-FI" dirty="0"/>
              <a:t>MEP Ltd. </a:t>
            </a:r>
            <a:r>
              <a:rPr lang="fi-FI" dirty="0">
                <a:hlinkClick r:id="rId3"/>
              </a:rPr>
              <a:t>http://ewma.org/fileadmin/user_upload/EWMA/pdf/Position_Documents/2004/pos_doc_English_final_04.pdf</a:t>
            </a:r>
            <a:endParaRPr lang="fi-FI" dirty="0"/>
          </a:p>
          <a:p>
            <a:r>
              <a:rPr lang="fi-FI" dirty="0"/>
              <a:t>Haavanhoidon periaatteet. 2012. Juutilainen V. &amp; Hietanen H. (toim.) Sanoma Pro Oy.</a:t>
            </a:r>
          </a:p>
          <a:p>
            <a:r>
              <a:rPr lang="fi-FI" dirty="0"/>
              <a:t>Hietanen H. 2011. Haavanhoitotuotteet osana haavanhoitoa – käytännön vinkkejä tuotteiden valintaan. Luennot Kotkassa 10.11.2011.</a:t>
            </a:r>
          </a:p>
          <a:p>
            <a:r>
              <a:rPr lang="fi-FI" dirty="0"/>
              <a:t>Hovilainen-Kilpinen T. &amp; Oksanen H. 2013. Lähihoitajan käsikirja. Tammi.</a:t>
            </a:r>
          </a:p>
          <a:p>
            <a:r>
              <a:rPr lang="fi-FI" dirty="0"/>
              <a:t>Ilmarinen S. 2012. Älä stressaa haavahoitotuotteiden kanssa. Sairaanhoitaja 6-7 (vol.85), s. 23.</a:t>
            </a:r>
          </a:p>
          <a:p>
            <a:r>
              <a:rPr lang="fi-FI" dirty="0"/>
              <a:t>Juutilainen V. &amp; Niemi T. 2007. Uusia ajatuksia ja välineitä haavan hoitoon. Duodecim 123(8), s. 981-7.</a:t>
            </a:r>
          </a:p>
          <a:p>
            <a:r>
              <a:rPr lang="fi-FI" dirty="0"/>
              <a:t>Penttilä H. Haavanhoitotuotteet kirurgin kannalta. Luennot Kotkassa 10.11.2011.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E4612E-64FD-446A-9E16-E474FF59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2) Kroonisten haavojen syntyyn liittyy yleensä jokin sisäinen sairaustekijä (esim. DM, ASO), mutta usein myös jokin ulkoinen syy (paine, hankaus)</a:t>
            </a:r>
          </a:p>
          <a:p>
            <a:pPr>
              <a:buFontTx/>
              <a:buChar char="-"/>
            </a:pPr>
            <a:r>
              <a:rPr lang="fi-FI" dirty="0"/>
              <a:t>kroonisiksi haavoiksi määritellään yleensä haavat, jotka ovat olleet </a:t>
            </a:r>
            <a:r>
              <a:rPr lang="fi-FI" dirty="0" smtClean="0"/>
              <a:t>avoimina </a:t>
            </a:r>
            <a:r>
              <a:rPr lang="fi-FI" dirty="0"/>
              <a:t>vähintään kuukauden</a:t>
            </a:r>
          </a:p>
          <a:p>
            <a:pPr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aavan </a:t>
            </a:r>
            <a:r>
              <a:rPr lang="fi-FI" dirty="0"/>
              <a:t>kestosta riippumatta on johdonmukaisempaa määritellä kroonisiksi ne haavat, joiden ilmaantumiseen tai huonoon paranemiseen liittyy jonkin mahdollisesti ulkoisen ja tyypillisen tekijän lisäksi jokin elimistön sisäinen sairaustekijä</a:t>
            </a:r>
          </a:p>
        </p:txBody>
      </p:sp>
    </p:spTree>
    <p:extLst>
      <p:ext uri="{BB962C8B-B14F-4D97-AF65-F5344CB8AC3E}">
        <p14:creationId xmlns:p14="http://schemas.microsoft.com/office/powerpoint/2010/main" val="2958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153A25-586B-4618-B0C0-1E5B30D5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fi-FI" dirty="0"/>
              <a:t>Painehaavat (</a:t>
            </a:r>
            <a:r>
              <a:rPr lang="fi-FI" dirty="0" err="1"/>
              <a:t>decubitus</a:t>
            </a:r>
            <a:r>
              <a:rPr lang="fi-FI" dirty="0"/>
              <a:t>) ja diabeetikon neuropaattiset jalkahaavat on hyvä luokitella kroonisiksi haavoiksi tuoreeltaan, koska niiden syntyyn vaikuttavat sekä ulkoiset että sisäiset tekijät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218B6F-C6C9-4DCA-822B-EF1318C5B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1048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Krooniselle haavalle on tyypillistä, että sen paranemisaikaa on vaikea arvioida ja haava voi uusiutua samaan paikkaan herkästi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3518123" cy="19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i-FI" dirty="0"/>
              <a:t>Haavojen luokittelua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450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/>
              <a:t>Avoimen haavan väriluokitus (VPK-M)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Vaaleanpunainen haava – </a:t>
            </a:r>
            <a:r>
              <a:rPr lang="fi-F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epitelisaatio</a:t>
            </a:r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SUOJAA!</a:t>
            </a:r>
          </a:p>
          <a:p>
            <a:r>
              <a:rPr lang="fi-FI" dirty="0">
                <a:solidFill>
                  <a:srgbClr val="FF0000"/>
                </a:solidFill>
              </a:rPr>
              <a:t>Punainen haava – </a:t>
            </a:r>
            <a:r>
              <a:rPr lang="fi-FI" dirty="0" err="1">
                <a:solidFill>
                  <a:srgbClr val="FF0000"/>
                </a:solidFill>
              </a:rPr>
              <a:t>granulaatio</a:t>
            </a:r>
            <a:r>
              <a:rPr lang="fi-FI" dirty="0">
                <a:solidFill>
                  <a:srgbClr val="FF0000"/>
                </a:solidFill>
              </a:rPr>
              <a:t> - SUOJAA! (sidos joka pitää haavan kosteana)</a:t>
            </a:r>
          </a:p>
          <a:p>
            <a:r>
              <a:rPr lang="fi-FI" dirty="0">
                <a:solidFill>
                  <a:srgbClr val="FFFF00"/>
                </a:solidFill>
              </a:rPr>
              <a:t>Keltainen haava – fibriinikate - PUHDISTA! (sidos tukee elimistön omaa kykyä puhdistaa haavaa)</a:t>
            </a:r>
          </a:p>
          <a:p>
            <a:r>
              <a:rPr lang="fi-FI" dirty="0"/>
              <a:t>Musta haava – nekroosi – POISTA! (paitsi kuivat valtimoperäiset, diabeetikon; sidos kuten ed.)</a:t>
            </a:r>
          </a:p>
          <a:p>
            <a:pPr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2241</Words>
  <Application>Microsoft Office PowerPoint</Application>
  <PresentationFormat>Näytössä katseltava diaesitys (4:3)</PresentationFormat>
  <Paragraphs>310</Paragraphs>
  <Slides>45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50" baseType="lpstr">
      <vt:lpstr>Aharoni</vt:lpstr>
      <vt:lpstr>Arial</vt:lpstr>
      <vt:lpstr>Calibri</vt:lpstr>
      <vt:lpstr>Wingdings</vt:lpstr>
      <vt:lpstr>Office-teema</vt:lpstr>
      <vt:lpstr>Haavan luokittelu ja paraneminen Haavahoidon periaatteet ja erilaiset sidokset </vt:lpstr>
      <vt:lpstr>Erilaiset haavat</vt:lpstr>
      <vt:lpstr>PowerPoint-esitys</vt:lpstr>
      <vt:lpstr>Haavan määritelmä ja haavatyypit</vt:lpstr>
      <vt:lpstr>PowerPoint-esitys</vt:lpstr>
      <vt:lpstr>PowerPoint-esitys</vt:lpstr>
      <vt:lpstr>PowerPoint-esitys</vt:lpstr>
      <vt:lpstr>Haavojen luokittelua</vt:lpstr>
      <vt:lpstr>Avoimen haavan väriluokitus (VPK-M)</vt:lpstr>
      <vt:lpstr>PowerPoint-esitys</vt:lpstr>
      <vt:lpstr>PowerPoint-esitys</vt:lpstr>
      <vt:lpstr>PowerPoint-esitys</vt:lpstr>
      <vt:lpstr>PowerPoint-esitys</vt:lpstr>
      <vt:lpstr>Akuutin haavan paranemisprosessi</vt:lpstr>
      <vt:lpstr>PowerPoint-esitys</vt:lpstr>
      <vt:lpstr>PowerPoint-esitys</vt:lpstr>
      <vt:lpstr>PowerPoint-esitys</vt:lpstr>
      <vt:lpstr>PowerPoint-esitys</vt:lpstr>
      <vt:lpstr>Haavan paranemiseen vaikuttavat tekijät</vt:lpstr>
      <vt:lpstr>Wound Bed Preparation l. haavapohjan hoito</vt:lpstr>
      <vt:lpstr>1. Haavan puhdistaminen</vt:lpstr>
      <vt:lpstr>PowerPoint-esitys</vt:lpstr>
      <vt:lpstr>PowerPoint-esitys</vt:lpstr>
      <vt:lpstr>PowerPoint-esitys</vt:lpstr>
      <vt:lpstr>PowerPoint-esitys</vt:lpstr>
      <vt:lpstr>PowerPoint-esitys</vt:lpstr>
      <vt:lpstr>Tekniset apuvälineet haavanhoidossa</vt:lpstr>
      <vt:lpstr>PowerPoint-esitys</vt:lpstr>
      <vt:lpstr>2. Haavan bakteeritasapainosta huolehtiminen</vt:lpstr>
      <vt:lpstr>3. Haavapohjan kosteustasapainon säilyttäminen</vt:lpstr>
      <vt:lpstr>4.Epitelisaation tukeminen</vt:lpstr>
      <vt:lpstr>PowerPoint-esitys</vt:lpstr>
      <vt:lpstr>PowerPoint-esitys</vt:lpstr>
      <vt:lpstr>PowerPoint-esitys</vt:lpstr>
      <vt:lpstr>SIDOKSISTA</vt:lpstr>
      <vt:lpstr>HAAVASIDOKSEN VALINTAAN VAIKUTTAVAT TEKIJÄT</vt:lpstr>
      <vt:lpstr>HAAVASIDOSTEN RYHMITTELY</vt:lpstr>
      <vt:lpstr>Interaktiiviset sidokset</vt:lpstr>
      <vt:lpstr>Hydrokolloidit ja haavakalvot</vt:lpstr>
      <vt:lpstr>Vaahtosidokset</vt:lpstr>
      <vt:lpstr>Alginaatit</vt:lpstr>
      <vt:lpstr>Hydrofiber-tuotteet</vt:lpstr>
      <vt:lpstr>Hydrogeeli</vt:lpstr>
      <vt:lpstr>Haavahoidossa tärkeää!</vt:lpstr>
      <vt:lpstr>Kirjallisuutta</vt:lpstr>
    </vt:vector>
  </TitlesOfParts>
  <Company>Pohjois-Kymen Tieto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Haavan luokittelu ja paraneminen Haavahoidon periaatteet ja erilaiset sidokset</dc:title>
  <dc:creator>Your User Name</dc:creator>
  <cp:lastModifiedBy>Puttonen Johanna</cp:lastModifiedBy>
  <cp:revision>35</cp:revision>
  <dcterms:created xsi:type="dcterms:W3CDTF">2012-09-28T11:51:17Z</dcterms:created>
  <dcterms:modified xsi:type="dcterms:W3CDTF">2017-09-27T08:38:50Z</dcterms:modified>
</cp:coreProperties>
</file>