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5" r:id="rId4"/>
    <p:sldId id="277" r:id="rId5"/>
    <p:sldId id="278" r:id="rId6"/>
    <p:sldId id="279" r:id="rId7"/>
    <p:sldId id="280" r:id="rId8"/>
    <p:sldId id="260" r:id="rId9"/>
    <p:sldId id="261" r:id="rId10"/>
    <p:sldId id="263" r:id="rId11"/>
    <p:sldId id="264" r:id="rId12"/>
    <p:sldId id="291" r:id="rId13"/>
    <p:sldId id="292" r:id="rId14"/>
    <p:sldId id="272" r:id="rId15"/>
    <p:sldId id="298" r:id="rId16"/>
    <p:sldId id="293" r:id="rId17"/>
    <p:sldId id="274" r:id="rId18"/>
    <p:sldId id="276" r:id="rId19"/>
    <p:sldId id="270" r:id="rId20"/>
    <p:sldId id="271" r:id="rId21"/>
    <p:sldId id="290" r:id="rId22"/>
    <p:sldId id="294" r:id="rId23"/>
    <p:sldId id="295" r:id="rId24"/>
    <p:sldId id="296" r:id="rId25"/>
    <p:sldId id="25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62" r:id="rId3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786" autoAdjust="0"/>
  </p:normalViewPr>
  <p:slideViewPr>
    <p:cSldViewPr>
      <p:cViewPr varScale="1">
        <p:scale>
          <a:sx n="77" d="100"/>
          <a:sy n="77" d="100"/>
        </p:scale>
        <p:origin x="26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42E53-6801-456C-B6A7-6BF0304E4898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FC00A-8ACD-469B-BE8A-734B941DBA2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50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Likaset</a:t>
            </a:r>
            <a:r>
              <a:rPr lang="fi-FI" baseline="0" dirty="0" smtClean="0"/>
              <a:t> haavat: Ulkona sattuneet, yli 6t vanhat, eläinten puremat, raaka liha, infektiot</a:t>
            </a:r>
          </a:p>
          <a:p>
            <a:endParaRPr lang="fi-FI" baseline="0" dirty="0" smtClean="0"/>
          </a:p>
          <a:p>
            <a:r>
              <a:rPr lang="fi-FI" baseline="0" dirty="0" smtClean="0"/>
              <a:t>Esim. painehaavat ja diabeetikon jalkahaavat syytä luokitella heti kroonisiksi, koska niiden syntyyn vaikuttavat sekä ulkoiset, </a:t>
            </a:r>
            <a:r>
              <a:rPr lang="fi-FI" baseline="0" dirty="0" err="1" smtClean="0"/>
              <a:t>etä</a:t>
            </a:r>
            <a:r>
              <a:rPr lang="fi-FI" baseline="0" dirty="0" smtClean="0"/>
              <a:t> sisäiset tekijät ja paranemisprosessi muistuttaa biologisesti kroonisen haavan paranemisprosessia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418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ANTIBAKTEERISET VALMISTEET! </a:t>
            </a:r>
            <a:r>
              <a:rPr lang="fi-FI" dirty="0" smtClean="0">
                <a:sym typeface="Wingdings" pitchFamily="2" charset="2"/>
              </a:rPr>
              <a:t> KS </a:t>
            </a:r>
            <a:r>
              <a:rPr lang="fi-FI" smtClean="0">
                <a:sym typeface="Wingdings" pitchFamily="2" charset="2"/>
              </a:rPr>
              <a:t>jUUTILAINEN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589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Aina puuttuminen haavan aiheuttajaan</a:t>
            </a:r>
            <a:r>
              <a:rPr lang="fi-FI" baseline="0" dirty="0" smtClean="0"/>
              <a:t> </a:t>
            </a:r>
            <a:r>
              <a:rPr lang="fi-FI" baseline="0" dirty="0" smtClean="0">
                <a:sym typeface="Wingdings" pitchFamily="2" charset="2"/>
              </a:rPr>
              <a:t> turvotuksen hoito, sopimaton </a:t>
            </a:r>
            <a:r>
              <a:rPr lang="fi-FI" baseline="0" dirty="0" err="1" smtClean="0">
                <a:sym typeface="Wingdings" pitchFamily="2" charset="2"/>
              </a:rPr>
              <a:t>jalkinen</a:t>
            </a:r>
            <a:r>
              <a:rPr lang="fi-FI" baseline="0" dirty="0" smtClean="0">
                <a:sym typeface="Wingdings" pitchFamily="2" charset="2"/>
              </a:rPr>
              <a:t>, </a:t>
            </a:r>
            <a:r>
              <a:rPr lang="fi-FI" baseline="0" dirty="0" err="1" smtClean="0">
                <a:sym typeface="Wingdings" pitchFamily="2" charset="2"/>
              </a:rPr>
              <a:t>inkontinessi</a:t>
            </a:r>
            <a:endParaRPr lang="fi-FI" baseline="0" dirty="0" smtClean="0">
              <a:sym typeface="Wingdings" pitchFamily="2" charset="2"/>
            </a:endParaRPr>
          </a:p>
          <a:p>
            <a:endParaRPr lang="fi-FI" baseline="0" dirty="0" smtClean="0">
              <a:sym typeface="Wingdings" pitchFamily="2" charset="2"/>
            </a:endParaRPr>
          </a:p>
          <a:p>
            <a:r>
              <a:rPr lang="fi-FI" baseline="0" dirty="0" smtClean="0">
                <a:sym typeface="Wingdings" pitchFamily="2" charset="2"/>
              </a:rPr>
              <a:t>Verenkierron tilaa (opettele tunnistamaan pulssit)</a:t>
            </a:r>
          </a:p>
          <a:p>
            <a:endParaRPr lang="fi-FI" baseline="0" dirty="0" smtClean="0">
              <a:sym typeface="Wingdings" pitchFamily="2" charset="2"/>
            </a:endParaRPr>
          </a:p>
          <a:p>
            <a:r>
              <a:rPr lang="fi-FI" baseline="0" dirty="0" smtClean="0">
                <a:sym typeface="Wingdings" pitchFamily="2" charset="2"/>
              </a:rPr>
              <a:t>Kuuntele potilasta, </a:t>
            </a:r>
            <a:r>
              <a:rPr lang="fi-FI" baseline="0" dirty="0" err="1" smtClean="0">
                <a:sym typeface="Wingdings" pitchFamily="2" charset="2"/>
              </a:rPr>
              <a:t>kotso</a:t>
            </a:r>
            <a:r>
              <a:rPr lang="fi-FI" baseline="0" dirty="0" smtClean="0">
                <a:sym typeface="Wingdings" pitchFamily="2" charset="2"/>
              </a:rPr>
              <a:t> muutakin kuin haavaa ja tuotetta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134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Muista</a:t>
            </a:r>
            <a:r>
              <a:rPr lang="fi-FI" baseline="0" dirty="0" smtClean="0"/>
              <a:t> sitoessasi katsoa koko raajaa!! Turvotukset, varvasvälit –Z sidoksen kireys!</a:t>
            </a:r>
          </a:p>
          <a:p>
            <a:endParaRPr lang="fi-FI" baseline="0" dirty="0" smtClean="0"/>
          </a:p>
          <a:p>
            <a:r>
              <a:rPr lang="fi-FI" baseline="0" dirty="0" smtClean="0"/>
              <a:t>Aina katsottava kokonaisuus  mikä aiheuttaa haavan!</a:t>
            </a:r>
          </a:p>
          <a:p>
            <a:r>
              <a:rPr lang="fi-FI" baseline="0" dirty="0" smtClean="0"/>
              <a:t> Mietittävä mihin tarkoitukseen sidos valitaan!!</a:t>
            </a:r>
          </a:p>
          <a:p>
            <a:endParaRPr lang="fi-FI" baseline="0" dirty="0" smtClean="0"/>
          </a:p>
          <a:p>
            <a:r>
              <a:rPr lang="fi-FI" baseline="0" dirty="0" smtClean="0"/>
              <a:t>Hallitse </a:t>
            </a:r>
            <a:r>
              <a:rPr lang="fi-FI" baseline="0" dirty="0" err="1" smtClean="0"/>
              <a:t>geneerinen</a:t>
            </a:r>
            <a:r>
              <a:rPr lang="fi-FI" baseline="0" dirty="0" smtClean="0"/>
              <a:t> nimi &amp; tuotteiden vastaavuudet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627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AINA JOS REUNOILLA MASERAATIOITA</a:t>
            </a:r>
            <a:r>
              <a:rPr lang="fi-FI" baseline="0" dirty="0" smtClean="0"/>
              <a:t> EI HYDROKOLLOIDIA!! ( pasta, taipuisa haavalevy </a:t>
            </a:r>
            <a:r>
              <a:rPr lang="fi-FI" baseline="0" dirty="0" smtClean="0">
                <a:sym typeface="Wingdings" pitchFamily="2" charset="2"/>
              </a:rPr>
              <a:t> muuttuu geelimäiseksi, </a:t>
            </a:r>
            <a:r>
              <a:rPr lang="fi-FI" baseline="0" dirty="0" err="1" smtClean="0">
                <a:sym typeface="Wingdings" pitchFamily="2" charset="2"/>
              </a:rPr>
              <a:t>Duoderm</a:t>
            </a:r>
            <a:r>
              <a:rPr lang="fi-FI" baseline="0" dirty="0" smtClean="0">
                <a:sym typeface="Wingdings" pitchFamily="2" charset="2"/>
              </a:rPr>
              <a:t> </a:t>
            </a:r>
            <a:r>
              <a:rPr lang="fi-FI" baseline="0" dirty="0" err="1" smtClean="0">
                <a:sym typeface="Wingdings" pitchFamily="2" charset="2"/>
              </a:rPr>
              <a:t>extra</a:t>
            </a:r>
            <a:r>
              <a:rPr lang="fi-FI" baseline="0" dirty="0" smtClean="0">
                <a:sym typeface="Wingdings" pitchFamily="2" charset="2"/>
              </a:rPr>
              <a:t> </a:t>
            </a:r>
            <a:r>
              <a:rPr lang="fi-FI" baseline="0" dirty="0" err="1" smtClean="0">
                <a:sym typeface="Wingdings" pitchFamily="2" charset="2"/>
              </a:rPr>
              <a:t>thin</a:t>
            </a:r>
            <a:r>
              <a:rPr lang="fi-FI" baseline="0" dirty="0" smtClean="0">
                <a:sym typeface="Wingdings" pitchFamily="2" charset="2"/>
              </a:rPr>
              <a:t>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805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Jos haava kuoppainen,</a:t>
            </a:r>
            <a:r>
              <a:rPr lang="fi-FI" baseline="0" dirty="0" smtClean="0"/>
              <a:t> sidoksen tulee osua pohjaan asti </a:t>
            </a:r>
            <a:r>
              <a:rPr lang="fi-FI" baseline="0" dirty="0" smtClean="0">
                <a:sym typeface="Wingdings" pitchFamily="2" charset="2"/>
              </a:rPr>
              <a:t>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0875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Maseroituminen</a:t>
            </a:r>
            <a:r>
              <a:rPr lang="fi-FI" dirty="0" smtClean="0"/>
              <a:t> joskus seurausta</a:t>
            </a:r>
            <a:r>
              <a:rPr lang="fi-FI" baseline="0" dirty="0" smtClean="0"/>
              <a:t> tästä</a:t>
            </a:r>
          </a:p>
          <a:p>
            <a:endParaRPr lang="fi-FI" baseline="0" dirty="0" smtClean="0"/>
          </a:p>
          <a:p>
            <a:r>
              <a:rPr lang="fi-FI" baseline="0" dirty="0" smtClean="0"/>
              <a:t>Geelin päälle rasvataitos, geeli pysyy kohdallaan </a:t>
            </a:r>
            <a:r>
              <a:rPr lang="fi-FI" baseline="0" dirty="0" smtClean="0">
                <a:sym typeface="Wingdings" pitchFamily="2" charset="2"/>
              </a:rPr>
              <a:t> ei </a:t>
            </a:r>
            <a:r>
              <a:rPr lang="fi-FI" baseline="0" dirty="0" err="1" smtClean="0">
                <a:sym typeface="Wingdings" pitchFamily="2" charset="2"/>
              </a:rPr>
              <a:t>hörsyttelyä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91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Vaaleanpunaista kuin pikkupossun nahka, kasvaa</a:t>
            </a:r>
            <a:r>
              <a:rPr lang="fi-FI" baseline="0" dirty="0" smtClean="0"/>
              <a:t> haavan reunoilta JA karvatuppien juuresta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62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KALVO</a:t>
            </a:r>
            <a:r>
              <a:rPr lang="fi-FI" baseline="0" dirty="0" smtClean="0"/>
              <a:t> + KIRJAT ESIIN!</a:t>
            </a:r>
          </a:p>
          <a:p>
            <a:endParaRPr lang="fi-FI" baseline="0" dirty="0" smtClean="0"/>
          </a:p>
          <a:p>
            <a:r>
              <a:rPr lang="fi-FI" b="1" baseline="0" dirty="0" smtClean="0">
                <a:solidFill>
                  <a:srgbClr val="FF0000"/>
                </a:solidFill>
              </a:rPr>
              <a:t>Tulehdusvaiheen merkit punoitus (</a:t>
            </a:r>
            <a:r>
              <a:rPr lang="fi-FI" b="1" baseline="0" dirty="0" err="1" smtClean="0">
                <a:solidFill>
                  <a:srgbClr val="FF0000"/>
                </a:solidFill>
              </a:rPr>
              <a:t>rubor</a:t>
            </a:r>
            <a:r>
              <a:rPr lang="fi-FI" b="1" baseline="0" dirty="0" smtClean="0">
                <a:solidFill>
                  <a:srgbClr val="FF0000"/>
                </a:solidFill>
              </a:rPr>
              <a:t>) turvotus (</a:t>
            </a:r>
            <a:r>
              <a:rPr lang="fi-FI" b="1" baseline="0" dirty="0" err="1" smtClean="0">
                <a:solidFill>
                  <a:srgbClr val="FF0000"/>
                </a:solidFill>
              </a:rPr>
              <a:t>tumor</a:t>
            </a:r>
            <a:r>
              <a:rPr lang="fi-FI" b="1" baseline="0" dirty="0" smtClean="0">
                <a:solidFill>
                  <a:srgbClr val="FF0000"/>
                </a:solidFill>
              </a:rPr>
              <a:t>) kumotus (</a:t>
            </a:r>
            <a:r>
              <a:rPr lang="fi-FI" b="1" baseline="0" dirty="0" err="1" smtClean="0">
                <a:solidFill>
                  <a:srgbClr val="FF0000"/>
                </a:solidFill>
              </a:rPr>
              <a:t>calor</a:t>
            </a:r>
            <a:r>
              <a:rPr lang="fi-FI" b="1" baseline="0" dirty="0" smtClean="0">
                <a:solidFill>
                  <a:srgbClr val="FF0000"/>
                </a:solidFill>
              </a:rPr>
              <a:t>) kipu (</a:t>
            </a:r>
            <a:r>
              <a:rPr lang="fi-FI" b="1" baseline="0" dirty="0" err="1" smtClean="0">
                <a:solidFill>
                  <a:srgbClr val="FF0000"/>
                </a:solidFill>
              </a:rPr>
              <a:t>dolor</a:t>
            </a:r>
            <a:r>
              <a:rPr lang="fi-FI" b="1" baseline="0" dirty="0" smtClean="0">
                <a:solidFill>
                  <a:srgbClr val="FF0000"/>
                </a:solidFill>
              </a:rPr>
              <a:t>) toiminnan vajaus (</a:t>
            </a:r>
            <a:r>
              <a:rPr lang="fi-FI" b="1" baseline="0" dirty="0" err="1" smtClean="0">
                <a:solidFill>
                  <a:srgbClr val="FF0000"/>
                </a:solidFill>
              </a:rPr>
              <a:t>functio</a:t>
            </a:r>
            <a:r>
              <a:rPr lang="fi-FI" b="1" baseline="0" dirty="0" smtClean="0">
                <a:solidFill>
                  <a:srgbClr val="FF0000"/>
                </a:solidFill>
              </a:rPr>
              <a:t> </a:t>
            </a:r>
            <a:r>
              <a:rPr lang="fi-FI" b="1" baseline="0" dirty="0" err="1" smtClean="0">
                <a:solidFill>
                  <a:srgbClr val="FF0000"/>
                </a:solidFill>
              </a:rPr>
              <a:t>laesa</a:t>
            </a:r>
            <a:r>
              <a:rPr lang="fi-FI" b="1" baseline="0" dirty="0" smtClean="0">
                <a:solidFill>
                  <a:srgbClr val="FF0000"/>
                </a:solidFill>
              </a:rPr>
              <a:t>)</a:t>
            </a:r>
          </a:p>
          <a:p>
            <a:endParaRPr lang="fi-FI" baseline="0" dirty="0" smtClean="0"/>
          </a:p>
          <a:p>
            <a:r>
              <a:rPr lang="fi-FI" dirty="0" smtClean="0"/>
              <a:t>Verenkierto :happi &amp;ravinteet,</a:t>
            </a:r>
            <a:r>
              <a:rPr lang="fi-FI" baseline="0" dirty="0" smtClean="0"/>
              <a:t> kuolleen kudoksen poistuminen, lämpö, kosteus, happamuus ja ravitsemustila! L</a:t>
            </a:r>
          </a:p>
          <a:p>
            <a:endParaRPr lang="fi-FI" baseline="0" dirty="0" smtClean="0"/>
          </a:p>
          <a:p>
            <a:r>
              <a:rPr lang="fi-FI" baseline="0" dirty="0" smtClean="0"/>
              <a:t>Tavallisimmat häiriötekijät mm.: infektio, kortisonit, </a:t>
            </a:r>
            <a:r>
              <a:rPr lang="fi-FI" baseline="0" dirty="0" err="1" smtClean="0"/>
              <a:t>huoneo</a:t>
            </a:r>
            <a:r>
              <a:rPr lang="fi-FI" baseline="0" dirty="0" smtClean="0"/>
              <a:t> ravitsemustila / sinkin puute (lika, verenvuoto, vierasesineet, muut sairaudet)</a:t>
            </a:r>
          </a:p>
          <a:p>
            <a:endParaRPr lang="fi-FI" baseline="0" dirty="0" smtClean="0"/>
          </a:p>
          <a:p>
            <a:r>
              <a:rPr lang="fi-FI" baseline="0" dirty="0" smtClean="0"/>
              <a:t>HYPERGRANULAATIO TULLUT UUDEKSI ONGELMAKSI: estää </a:t>
            </a:r>
            <a:r>
              <a:rPr lang="fi-FI" baseline="0" dirty="0" err="1" smtClean="0"/>
              <a:t>granulaation</a:t>
            </a:r>
            <a:r>
              <a:rPr lang="fi-FI" baseline="0" dirty="0" smtClean="0"/>
              <a:t> muodostumisen, karkeampaa, kuin mätiä. Poistamisen jälkeen </a:t>
            </a:r>
            <a:r>
              <a:rPr lang="fi-FI" b="1" baseline="0" dirty="0" smtClean="0"/>
              <a:t>kuiva sidos + vähän kompressiota. </a:t>
            </a:r>
            <a:r>
              <a:rPr lang="fi-FI" b="1" baseline="0" dirty="0" err="1" smtClean="0"/>
              <a:t>Laapistaminen</a:t>
            </a:r>
            <a:r>
              <a:rPr lang="fi-FI" b="1" baseline="0" dirty="0" smtClean="0"/>
              <a:t>.</a:t>
            </a:r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565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Elämäntavat</a:t>
            </a:r>
            <a:r>
              <a:rPr lang="fi-FI" baseline="0" dirty="0" smtClean="0"/>
              <a:t> </a:t>
            </a:r>
            <a:r>
              <a:rPr lang="fi-FI" baseline="0" dirty="0" smtClean="0">
                <a:sym typeface="Wingdings" pitchFamily="2" charset="2"/>
              </a:rPr>
              <a:t> tupakointi  nikotiini supistaa vuonia, vaikuttaa kudoksen happipitoisuuteen. Liikunta lisää verenkiertoa! Riittävästi nesteitä, haihtuu </a:t>
            </a:r>
            <a:r>
              <a:rPr lang="fi-FI" baseline="0" dirty="0" err="1" smtClean="0">
                <a:sym typeface="Wingdings" pitchFamily="2" charset="2"/>
              </a:rPr>
              <a:t>evoimelta</a:t>
            </a:r>
            <a:r>
              <a:rPr lang="fi-FI" baseline="0" dirty="0" smtClean="0">
                <a:sym typeface="Wingdings" pitchFamily="2" charset="2"/>
              </a:rPr>
              <a:t> haavalta/ verenkierron riittävyys (2-3l, huomioiden perussairaus),</a:t>
            </a:r>
          </a:p>
          <a:p>
            <a:endParaRPr lang="fi-FI" baseline="0" dirty="0" smtClean="0">
              <a:sym typeface="Wingdings" pitchFamily="2" charset="2"/>
            </a:endParaRPr>
          </a:p>
          <a:p>
            <a:r>
              <a:rPr lang="fi-FI" baseline="0" dirty="0" smtClean="0">
                <a:sym typeface="Wingdings" pitchFamily="2" charset="2"/>
              </a:rPr>
              <a:t>lisäravinteet!!  RAVINNON VALKUAISAINEPITOISUUS, SINKKI JA C-VITAMIINI  </a:t>
            </a:r>
            <a:r>
              <a:rPr lang="fi-FI" b="1" baseline="0" dirty="0" smtClean="0">
                <a:sym typeface="Wingdings" pitchFamily="2" charset="2"/>
              </a:rPr>
              <a:t>ARTIKKELI</a:t>
            </a:r>
          </a:p>
          <a:p>
            <a:endParaRPr lang="fi-FI" b="1" baseline="0" dirty="0" smtClean="0">
              <a:sym typeface="Wingdings" pitchFamily="2" charset="2"/>
            </a:endParaRPr>
          </a:p>
          <a:p>
            <a:r>
              <a:rPr lang="fi-FI" b="1" baseline="0" dirty="0" smtClean="0">
                <a:sym typeface="Wingdings" pitchFamily="2" charset="2"/>
              </a:rPr>
              <a:t>CAKE-B s.43 </a:t>
            </a:r>
            <a:r>
              <a:rPr lang="fi-FI" b="1" baseline="0" dirty="0" err="1" smtClean="0">
                <a:sym typeface="Wingdings" pitchFamily="2" charset="2"/>
              </a:rPr>
              <a:t>hietanen</a:t>
            </a:r>
            <a:endParaRPr lang="fi-FI" b="1" baseline="0" dirty="0" smtClean="0">
              <a:sym typeface="Wingdings" pitchFamily="2" charset="2"/>
            </a:endParaRPr>
          </a:p>
          <a:p>
            <a:endParaRPr lang="fi-FI" baseline="0" dirty="0" smtClean="0">
              <a:sym typeface="Wingdings" pitchFamily="2" charset="2"/>
            </a:endParaRPr>
          </a:p>
          <a:p>
            <a:r>
              <a:rPr lang="fi-FI" baseline="0" dirty="0" smtClean="0">
                <a:sym typeface="Wingdings" pitchFamily="2" charset="2"/>
              </a:rPr>
              <a:t>Happipitoisuus mahdollistaa solujen </a:t>
            </a:r>
            <a:r>
              <a:rPr lang="fi-FI" baseline="0" dirty="0" err="1" smtClean="0">
                <a:sym typeface="Wingdings" pitchFamily="2" charset="2"/>
              </a:rPr>
              <a:t>aineenvaihdunnan</a:t>
            </a:r>
            <a:r>
              <a:rPr lang="fi-FI" baseline="0" dirty="0" smtClean="0">
                <a:sym typeface="Wingdings" pitchFamily="2" charset="2"/>
              </a:rPr>
              <a:t> kollageenin ja kasvutekijöiden tuotanto) , TURVOTUKSEN EHKÄISY JA HYVÄ </a:t>
            </a:r>
            <a:r>
              <a:rPr lang="fi-FI" baseline="0" dirty="0" err="1" smtClean="0">
                <a:sym typeface="Wingdings" pitchFamily="2" charset="2"/>
              </a:rPr>
              <a:t>Hb</a:t>
            </a:r>
            <a:r>
              <a:rPr lang="fi-FI" baseline="0" dirty="0" smtClean="0">
                <a:sym typeface="Wingdings" pitchFamily="2" charset="2"/>
              </a:rPr>
              <a:t>. (ylipainehappihoito </a:t>
            </a:r>
            <a:r>
              <a:rPr lang="fi-FI" baseline="0" dirty="0" err="1" smtClean="0">
                <a:sym typeface="Wingdings" pitchFamily="2" charset="2"/>
              </a:rPr>
              <a:t>diapeettisiin</a:t>
            </a:r>
            <a:r>
              <a:rPr lang="fi-FI" baseline="0" dirty="0" smtClean="0">
                <a:sym typeface="Wingdings" pitchFamily="2" charset="2"/>
              </a:rPr>
              <a:t> jalkahaavoihin)</a:t>
            </a:r>
          </a:p>
          <a:p>
            <a:endParaRPr lang="fi-FI" baseline="0" dirty="0" smtClean="0">
              <a:sym typeface="Wingdings" pitchFamily="2" charset="2"/>
            </a:endParaRPr>
          </a:p>
          <a:p>
            <a:r>
              <a:rPr lang="fi-FI" baseline="0" dirty="0" smtClean="0">
                <a:sym typeface="Wingdings" pitchFamily="2" charset="2"/>
              </a:rPr>
              <a:t>Kudosneste sisältää kasvutekijöitä ja ravintoaineita  liika kosteus pahasta  sopivan tuotteen valinta (</a:t>
            </a:r>
            <a:r>
              <a:rPr lang="fi-FI" baseline="0" dirty="0" err="1" smtClean="0">
                <a:sym typeface="Wingdings" pitchFamily="2" charset="2"/>
              </a:rPr>
              <a:t>kudsnestettä</a:t>
            </a:r>
            <a:r>
              <a:rPr lang="fi-FI" baseline="0" dirty="0" smtClean="0">
                <a:sym typeface="Wingdings" pitchFamily="2" charset="2"/>
              </a:rPr>
              <a:t> tulehdusvaiheessa, ei saa sekoittaa infektioon.</a:t>
            </a:r>
          </a:p>
          <a:p>
            <a:endParaRPr lang="fi-FI" baseline="0" dirty="0" smtClean="0">
              <a:sym typeface="Wingdings" pitchFamily="2" charset="2"/>
            </a:endParaRPr>
          </a:p>
          <a:p>
            <a:r>
              <a:rPr lang="fi-FI" baseline="0" dirty="0" smtClean="0">
                <a:sym typeface="Wingdings" pitchFamily="2" charset="2"/>
              </a:rPr>
              <a:t>Tulot: </a:t>
            </a:r>
            <a:r>
              <a:rPr lang="fi-FI" baseline="0" dirty="0" err="1" smtClean="0">
                <a:sym typeface="Wingdings" pitchFamily="2" charset="2"/>
              </a:rPr>
              <a:t>ekat</a:t>
            </a:r>
            <a:r>
              <a:rPr lang="fi-FI" baseline="0" dirty="0" smtClean="0">
                <a:sym typeface="Wingdings" pitchFamily="2" charset="2"/>
              </a:rPr>
              <a:t> 3kk itse maksettava, </a:t>
            </a:r>
          </a:p>
          <a:p>
            <a:endParaRPr lang="fi-FI" baseline="0" dirty="0" smtClean="0">
              <a:sym typeface="Wingdings" pitchFamily="2" charset="2"/>
            </a:endParaRPr>
          </a:p>
          <a:p>
            <a:r>
              <a:rPr lang="fi-FI" baseline="0" dirty="0" smtClean="0">
                <a:sym typeface="Wingdings" pitchFamily="2" charset="2"/>
              </a:rPr>
              <a:t>Lämpötila: </a:t>
            </a:r>
            <a:r>
              <a:rPr lang="fi-FI" baseline="0" dirty="0" err="1" smtClean="0">
                <a:sym typeface="Wingdings" pitchFamily="2" charset="2"/>
              </a:rPr>
              <a:t>Huom</a:t>
            </a:r>
            <a:r>
              <a:rPr lang="fi-FI" baseline="0" dirty="0" smtClean="0">
                <a:sym typeface="Wingdings" pitchFamily="2" charset="2"/>
              </a:rPr>
              <a:t>! sidosten aukaisu ja auki jättäminen!!! </a:t>
            </a:r>
            <a:r>
              <a:rPr lang="fi-FI" baseline="0" dirty="0" err="1" smtClean="0">
                <a:sym typeface="Wingdings" pitchFamily="2" charset="2"/>
              </a:rPr>
              <a:t>Norm</a:t>
            </a:r>
            <a:r>
              <a:rPr lang="fi-FI" baseline="0" dirty="0" smtClean="0">
                <a:sym typeface="Wingdings" pitchFamily="2" charset="2"/>
              </a:rPr>
              <a:t>. Lämpötila solujen toiminnan kannalta ihanteellinen, Jos lämpötila laskee alle 28 C, aineenvaihdunta hidastuu ja paraneminen pysähtyy –&gt; </a:t>
            </a:r>
            <a:r>
              <a:rPr lang="fi-FI" baseline="0" dirty="0" err="1" smtClean="0">
                <a:sym typeface="Wingdings" pitchFamily="2" charset="2"/>
              </a:rPr>
              <a:t>Huom</a:t>
            </a:r>
            <a:r>
              <a:rPr lang="fi-FI" baseline="0" dirty="0" smtClean="0">
                <a:sym typeface="Wingdings" pitchFamily="2" charset="2"/>
              </a:rPr>
              <a:t>! Viileä suihkuvesi pysäyttää paranemisen tunneiksi ja jääkaappikylmä aavahoitoaine jopa 6t!!! Tavoite kehon EI periferian lämpötila!!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90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TOUKAT: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Steriilisti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viljellyt kärpäsen toukat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Lucilia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sericata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50-300 kpl, </a:t>
            </a:r>
            <a:r>
              <a:rPr lang="fi-FI" dirty="0" err="1" smtClean="0"/>
              <a:t>mayojen</a:t>
            </a:r>
            <a:r>
              <a:rPr lang="fi-FI" dirty="0" smtClean="0"/>
              <a:t> kehittämä hoitotapa, Ranskaan 1500- luvulla,</a:t>
            </a:r>
            <a:r>
              <a:rPr lang="fi-FI" baseline="0" dirty="0" smtClean="0"/>
              <a:t> </a:t>
            </a:r>
            <a:r>
              <a:rPr lang="fi-FI" dirty="0" smtClean="0"/>
              <a:t>toukkien kasvatus steriileissä laboratorioissa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 smtClean="0"/>
              <a:t>toukat syövät nekroottisen kudoksen (erittävät entsyymejä, joka pilkkoo kuolleen kudoksen, sen jälkeen syövät sen) ja tappavat bakteerit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 smtClean="0"/>
              <a:t>haavassa n. 72h.,</a:t>
            </a:r>
            <a:r>
              <a:rPr lang="fi-FI" baseline="0" dirty="0" smtClean="0"/>
              <a:t> </a:t>
            </a:r>
            <a:r>
              <a:rPr lang="fi-FI" dirty="0" smtClean="0"/>
              <a:t>sopii myös MRSA haavoille, </a:t>
            </a:r>
            <a:r>
              <a:rPr lang="fi-FI" sz="1200" dirty="0" smtClean="0"/>
              <a:t>teho nopeampaa kuin </a:t>
            </a:r>
            <a:r>
              <a:rPr lang="fi-FI" sz="1200" dirty="0" err="1" smtClean="0"/>
              <a:t>hydrogeelisidoksilla,hoitoannos</a:t>
            </a:r>
            <a:r>
              <a:rPr lang="fi-FI" sz="1200" dirty="0" smtClean="0"/>
              <a:t> kestää n. 2-3 päivää.</a:t>
            </a:r>
            <a:r>
              <a:rPr lang="fi-FI" sz="1200" baseline="0" dirty="0" smtClean="0"/>
              <a:t> </a:t>
            </a:r>
            <a:r>
              <a:rPr lang="fi-FI" sz="1200" dirty="0" smtClean="0"/>
              <a:t>taloudellinen säästö,</a:t>
            </a:r>
            <a:r>
              <a:rPr lang="fi-FI" sz="1200" baseline="0" dirty="0" smtClean="0"/>
              <a:t> </a:t>
            </a:r>
            <a:r>
              <a:rPr lang="fi-FI" sz="1200" dirty="0" smtClean="0"/>
              <a:t>haavahoitoon kuluva aika lyhenee,</a:t>
            </a:r>
            <a:r>
              <a:rPr lang="fi-FI" sz="1200" baseline="0" dirty="0" smtClean="0"/>
              <a:t> </a:t>
            </a:r>
            <a:r>
              <a:rPr lang="fi-FI" sz="1200" dirty="0" smtClean="0"/>
              <a:t>vähentää haavan hajua.</a:t>
            </a:r>
            <a:r>
              <a:rPr lang="fi-FI" sz="1200" baseline="0" dirty="0" smtClean="0"/>
              <a:t> </a:t>
            </a:r>
            <a:r>
              <a:rPr lang="fi-FI" sz="1200" dirty="0" smtClean="0"/>
              <a:t>kivuttomampi kuin haavasidosten vaihto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1200" dirty="0" smtClean="0"/>
              <a:t>kipu ja toukkien liikkuminen ikävä tunne.</a:t>
            </a:r>
            <a:r>
              <a:rPr lang="fi-FI" sz="1200" baseline="0" dirty="0" smtClean="0"/>
              <a:t> </a:t>
            </a:r>
            <a:r>
              <a:rPr lang="fi-FI" sz="1200" dirty="0" smtClean="0"/>
              <a:t>ammoniakkimyrkytys (ei yli 1000 toukkaa).</a:t>
            </a:r>
            <a:r>
              <a:rPr lang="fi-FI" sz="1200" baseline="0" dirty="0" smtClean="0"/>
              <a:t> </a:t>
            </a:r>
            <a:r>
              <a:rPr lang="fi-FI" sz="1200" dirty="0" smtClean="0"/>
              <a:t>mahd. verenvuoto,</a:t>
            </a:r>
            <a:r>
              <a:rPr lang="fi-FI" sz="1200" baseline="0" dirty="0" smtClean="0"/>
              <a:t> </a:t>
            </a:r>
            <a:r>
              <a:rPr lang="fi-FI" sz="1200" dirty="0" smtClean="0"/>
              <a:t>Lääkelaitoksen erikoislupa, pikakuljetus Saksasta. </a:t>
            </a:r>
          </a:p>
          <a:p>
            <a:pPr eaLnBrk="1" hangingPunct="1">
              <a:lnSpc>
                <a:spcPct val="90000"/>
              </a:lnSpc>
              <a:defRPr/>
            </a:pPr>
            <a:endParaRPr lang="fi-FI" sz="1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i-FI" sz="1200" dirty="0" smtClean="0"/>
              <a:t>PIHKA:</a:t>
            </a:r>
          </a:p>
          <a:p>
            <a:pPr eaLnBrk="1" hangingPunct="1">
              <a:lnSpc>
                <a:spcPct val="90000"/>
              </a:lnSpc>
              <a:defRPr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44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64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Kerro </a:t>
            </a:r>
            <a:r>
              <a:rPr lang="fi-FI" dirty="0" err="1" smtClean="0"/>
              <a:t>Vac-</a:t>
            </a:r>
            <a:r>
              <a:rPr lang="fi-FI" baseline="0" dirty="0" smtClean="0"/>
              <a:t> hoidosta seuraavan kuvan kohdalla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040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Haava on kontaminoitunut, jos siinä on bakteereita, jotka eivät lisäänny eivätkä aiheuta kudosvauriota tai hidasta haavan paranemista. </a:t>
            </a:r>
            <a:r>
              <a:rPr lang="fi-FI" dirty="0" err="1" smtClean="0"/>
              <a:t>Kolonisoitunut</a:t>
            </a:r>
            <a:r>
              <a:rPr lang="fi-FI" dirty="0" smtClean="0"/>
              <a:t> haava sisältää lisääntyviä mikrobeja, jotka eivät kuitenkaan aiheuta kudosvauriota tai hidasta haavan paranemista. Tärkeää</a:t>
            </a:r>
            <a:r>
              <a:rPr lang="fi-FI" baseline="0" dirty="0" smtClean="0"/>
              <a:t> erottaa infektiosta!!</a:t>
            </a:r>
          </a:p>
          <a:p>
            <a:endParaRPr lang="fi-FI" baseline="0" dirty="0" smtClean="0"/>
          </a:p>
          <a:p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Vetyperoksikdi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kuohautukset harkiten, pitkäaikaisessa käytössä toksinen 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rektio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 </a:t>
            </a:r>
            <a:r>
              <a:rPr lang="fi-FI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Hyvä </a:t>
            </a:r>
            <a:r>
              <a:rPr lang="fi-FI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hematooman</a:t>
            </a:r>
            <a:r>
              <a:rPr lang="fi-FI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irroittaja</a:t>
            </a:r>
            <a:r>
              <a:rPr lang="fi-FI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Puhtaassa haavassa ei tarvitse huuhdella jos tarkoitus tyrehdyttää tihkuvuotoa, muuten aina huuhdeltava. Ei yhtä aikaa </a:t>
            </a:r>
            <a:r>
              <a:rPr lang="fi-FI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haavanpuhistus</a:t>
            </a:r>
            <a:r>
              <a:rPr lang="fi-FI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aineiden kanssa.</a:t>
            </a:r>
          </a:p>
          <a:p>
            <a:endParaRPr lang="fi-FI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Paikallisesti käytettävistä 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antiseptisista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aineista mainittakoon 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klooriheksidiini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jodi erilaisissa yhdistelmissä, natriumhypokloriitti,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etikkahappo ja hopeanitraatti eli laapis. Monet näistä ovat kuitenkin kudostoksisia, mikä rajoittaa niiden käyttöä haavanhoidossa.</a:t>
            </a:r>
          </a:p>
          <a:p>
            <a:endParaRPr lang="fi-FI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Viimevuosina uusien hopeaa sisältävien haavasidosten käyttö on lisääntynyt nopeasti. Niiden antimikrobinen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vaikutus perustuu ionimuodossa olevaan hopeaan, joka tehoaa myös yleisimpiin antibiooteille resistentteihin bakteereihin 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allergisoituminen &amp; resistenssin kehittyminen lähes 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mahdotuonta</a:t>
            </a:r>
            <a:endParaRPr lang="fi-FI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endParaRPr lang="fi-FI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ESITTEET PIHKAVOITEISTA </a:t>
            </a:r>
          </a:p>
          <a:p>
            <a:endParaRPr lang="fi-FI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Hunaja muodostaa haavan paranemista edistävän kostean ympäristön ja toimii antibakteerisena ,anti-inflammatorisena ja hajua poistavana aineena. Sen antimikrobinen vaikutus perustuu heikkoon vetyperoksidivaikutukseen, 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fytokemialliseen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vaikutukseen sekä lisääntyneeseen lymfosyytti- ja fagosyyttiaktiivisuuteen. Haavan pieni pH ja hunajan sokeripitoisuus tukevat 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makrofagitoimintaa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Hunaja tehoaa myös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antibioottiresistentteihin bakteerikantoihin, 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kutenpseudomonakseen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 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MRSA:han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 Pihkalla on ilmeisesti samantapaisia suotuisia vaikutuksia haavanparanemiseen kuin hunajalla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98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Kollageenisynteesi ja </a:t>
            </a:r>
            <a:r>
              <a:rPr lang="fi-FI" dirty="0" err="1" smtClean="0"/>
              <a:t>granulaatiokudoksen</a:t>
            </a:r>
            <a:r>
              <a:rPr lang="fi-FI" dirty="0" smtClean="0"/>
              <a:t>  muodostuminen on tehokkaampaa kuin kosteus säilyy</a:t>
            </a:r>
          </a:p>
          <a:p>
            <a:endParaRPr lang="fi-FI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Kroonisten haavojen eritteen on todettu sisältävänhaavan paranemista hidastavia aineita jotka voivat hajottaa tärkeitä solunulkoisia 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kudosrakenteitaja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estää kasvutekijöiden vaikutusta. </a:t>
            </a:r>
            <a:r>
              <a:rPr lang="fi-FI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Lisäksi runsas 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haavaerite voi aiheuttaa haavaa ympäröivän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ihon ärtymistä, </a:t>
            </a:r>
            <a:r>
              <a:rPr lang="fi-FI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maseroitumista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FC00A-8ACD-469B-BE8A-734B941DBA26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21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68C8-7D38-4AAA-9AC1-B1100894F57E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68C8-7D38-4AAA-9AC1-B1100894F57E}" type="datetimeFigureOut">
              <a:rPr lang="fi-FI" smtClean="0"/>
              <a:pPr/>
              <a:t>25.9.2018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8E18-1BF2-4649-9E6A-575521C5187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ewma.org/fileadmin/user_upload/EWMA/pdf/Position_Documents/2004/pos_doc_English_final_0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i-FI" dirty="0" smtClean="0"/>
              <a:t>Haavan luokittelu ja paraneminen</a:t>
            </a:r>
            <a:br>
              <a:rPr lang="fi-FI" dirty="0" smtClean="0"/>
            </a:br>
            <a:r>
              <a:rPr lang="fi-FI" dirty="0" smtClean="0"/>
              <a:t>Haavahoidon periaatteet ja erilaiset sidokset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800" dirty="0" smtClean="0"/>
              <a:t>KSAO</a:t>
            </a:r>
          </a:p>
          <a:p>
            <a:r>
              <a:rPr lang="fi-FI" sz="2800" dirty="0" smtClean="0"/>
              <a:t> Kaisa-Leea </a:t>
            </a:r>
            <a:r>
              <a:rPr lang="fi-FI" sz="2800" dirty="0" err="1" smtClean="0"/>
              <a:t>Kurko</a:t>
            </a: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4000" dirty="0" err="1" smtClean="0"/>
              <a:t>Wound</a:t>
            </a:r>
            <a:r>
              <a:rPr lang="fi-FI" sz="4000" dirty="0" smtClean="0"/>
              <a:t> </a:t>
            </a:r>
            <a:r>
              <a:rPr lang="fi-FI" sz="4000" dirty="0" err="1" smtClean="0"/>
              <a:t>Bed</a:t>
            </a:r>
            <a:r>
              <a:rPr lang="fi-FI" sz="4000" dirty="0" smtClean="0"/>
              <a:t> </a:t>
            </a:r>
            <a:r>
              <a:rPr lang="fi-FI" sz="4000" dirty="0" err="1" smtClean="0"/>
              <a:t>Preparation</a:t>
            </a:r>
            <a:r>
              <a:rPr lang="fi-FI" sz="4000" dirty="0" smtClean="0"/>
              <a:t> l. haavapohjan hoito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5029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fi-FI" sz="2800" b="1" dirty="0" smtClean="0"/>
              <a:t>Haavan puhdistaminen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fi-FI" sz="2800" b="1" dirty="0" smtClean="0"/>
              <a:t>Haavan bakteeritasapainon saavuttaminen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fi-FI" sz="2800" b="1" dirty="0" smtClean="0"/>
              <a:t>Haavan kosteustasapainon saavuttaminen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fi-FI" sz="2800" b="1" dirty="0" err="1" smtClean="0"/>
              <a:t>Epitelisaation</a:t>
            </a:r>
            <a:r>
              <a:rPr lang="fi-FI" sz="2800" b="1" dirty="0" smtClean="0"/>
              <a:t> tukeminen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fi-FI" sz="2800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fi-FI" sz="2800" dirty="0" smtClean="0"/>
              <a:t>ennen </a:t>
            </a:r>
            <a:r>
              <a:rPr lang="fi-FI" sz="2800" dirty="0" err="1" smtClean="0"/>
              <a:t>WBP:n</a:t>
            </a:r>
            <a:r>
              <a:rPr lang="fi-FI" sz="2800" dirty="0" smtClean="0"/>
              <a:t> aloitusta huomioitava haavadiagnoosi, potilaaseen liittyvien muiden tekijöiden (ravitsemus)  ja haavaan liittyvien tekijöiden kartoittaminen (etiologia)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fi-FI" sz="2800" dirty="0" smtClean="0"/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i-FI" sz="2800" dirty="0" smtClean="0"/>
              <a:t>HAAVAN PARANEMISEEN LIITTYVIEN ESTEIDEN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fi-FI" sz="2800" dirty="0" smtClean="0"/>
              <a:t>POISTAMINEN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fi-FI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fi-FI" smtClean="0"/>
              <a:t>1. Haavan puhdistaminen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sz="2800" dirty="0" smtClean="0"/>
              <a:t>Kaikki nekroottinen ja muu materiaali pois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u="sng" dirty="0" smtClean="0"/>
              <a:t>Suihkutus </a:t>
            </a:r>
            <a:r>
              <a:rPr lang="fi-FI" sz="2800" dirty="0" smtClean="0"/>
              <a:t>korkeintaan 3 min.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i="1" dirty="0" smtClean="0"/>
              <a:t>Revisio</a:t>
            </a:r>
            <a:r>
              <a:rPr lang="fi-FI" sz="2800" dirty="0" smtClean="0"/>
              <a:t> </a:t>
            </a:r>
            <a:r>
              <a:rPr lang="fi-FI" sz="2800" dirty="0" err="1" smtClean="0"/>
              <a:t>l.</a:t>
            </a:r>
            <a:r>
              <a:rPr lang="fi-FI" sz="2800" b="1" dirty="0" err="1" smtClean="0"/>
              <a:t>kirurginen</a:t>
            </a:r>
            <a:r>
              <a:rPr lang="fi-FI" sz="2800" b="1" dirty="0" smtClean="0"/>
              <a:t> puhdistus</a:t>
            </a:r>
            <a:r>
              <a:rPr lang="fi-FI" sz="2800" dirty="0" smtClean="0"/>
              <a:t>, </a:t>
            </a:r>
            <a:r>
              <a:rPr lang="fi-FI" sz="2800" i="1" dirty="0" err="1" smtClean="0"/>
              <a:t>excisio</a:t>
            </a:r>
            <a:r>
              <a:rPr lang="fi-FI" sz="2800" dirty="0" smtClean="0"/>
              <a:t> l. haava poisto </a:t>
            </a:r>
            <a:r>
              <a:rPr lang="fi-FI" sz="2800" dirty="0" smtClean="0">
                <a:sym typeface="Wingdings" pitchFamily="2" charset="2"/>
              </a:rPr>
              <a:t></a:t>
            </a:r>
            <a:r>
              <a:rPr lang="fi-FI" sz="2800" dirty="0" smtClean="0"/>
              <a:t> kroonisesta akuutiksi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b="1" dirty="0" smtClean="0"/>
              <a:t>Mekaaninen puhdistus</a:t>
            </a:r>
            <a:r>
              <a:rPr lang="fi-FI" sz="2800" dirty="0" smtClean="0"/>
              <a:t> instrumenteilla (kauhalla, atuloilla, saksilla, veitsellä, </a:t>
            </a:r>
            <a:r>
              <a:rPr lang="fi-FI" sz="2800" dirty="0" err="1" smtClean="0"/>
              <a:t>kyretillä</a:t>
            </a:r>
            <a:r>
              <a:rPr lang="fi-FI" sz="2800" dirty="0" smtClean="0"/>
              <a:t>), sienellä tai taitoksella hankaaminen, kylvetys/suihkutus, painepesuri</a:t>
            </a:r>
          </a:p>
          <a:p>
            <a:r>
              <a:rPr lang="fi-FI" sz="2800" b="1" dirty="0" err="1" smtClean="0"/>
              <a:t>Autolyyttinen</a:t>
            </a:r>
            <a:r>
              <a:rPr lang="fi-FI" sz="2800" dirty="0" smtClean="0"/>
              <a:t> puhdistus (elimistön omat entsyymit, runsasta kosteutta ylläpitävät tuotteet</a:t>
            </a:r>
          </a:p>
          <a:p>
            <a:r>
              <a:rPr lang="fi-FI" sz="2800" b="1" dirty="0" err="1" smtClean="0"/>
              <a:t>Entsymaattinen</a:t>
            </a:r>
            <a:r>
              <a:rPr lang="fi-FI" sz="2800" dirty="0" smtClean="0"/>
              <a:t> puhdistus (salvamainen haavanhoitotuote</a:t>
            </a:r>
            <a:r>
              <a:rPr lang="fi-FI" sz="2800" i="1" dirty="0" smtClean="0"/>
              <a:t>, </a:t>
            </a:r>
            <a:r>
              <a:rPr lang="fi-FI" sz="2800" i="1" dirty="0" err="1" smtClean="0"/>
              <a:t>Iruxol</a:t>
            </a:r>
            <a:r>
              <a:rPr lang="fi-FI" sz="2800" i="1" dirty="0" smtClean="0"/>
              <a:t> mono, </a:t>
            </a:r>
            <a:r>
              <a:rPr lang="fi-FI" sz="2800" i="1" dirty="0" err="1" smtClean="0"/>
              <a:t>Varidase</a:t>
            </a:r>
            <a:r>
              <a:rPr lang="fi-FI" sz="2800" dirty="0" smtClean="0"/>
              <a:t>)</a:t>
            </a:r>
          </a:p>
          <a:p>
            <a:r>
              <a:rPr lang="fi-FI" sz="2800" b="1" dirty="0" smtClean="0"/>
              <a:t>Biologinen</a:t>
            </a:r>
            <a:r>
              <a:rPr lang="fi-FI" sz="2800" dirty="0" smtClean="0"/>
              <a:t> puhdistus</a:t>
            </a:r>
          </a:p>
          <a:p>
            <a:pPr eaLnBrk="1" hangingPunct="1">
              <a:lnSpc>
                <a:spcPct val="90000"/>
              </a:lnSpc>
              <a:defRPr/>
            </a:pPr>
            <a:endParaRPr lang="fi-FI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Ellipsi 4"/>
          <p:cNvSpPr/>
          <p:nvPr/>
        </p:nvSpPr>
        <p:spPr>
          <a:xfrm>
            <a:off x="5868144" y="4509120"/>
            <a:ext cx="281865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Revisio </a:t>
            </a:r>
            <a:r>
              <a:rPr lang="fi-FI" sz="3200" b="1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kyretillä</a:t>
            </a:r>
            <a:endParaRPr lang="fi-FI" sz="32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81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llipsi 2"/>
          <p:cNvSpPr/>
          <p:nvPr/>
        </p:nvSpPr>
        <p:spPr>
          <a:xfrm>
            <a:off x="6084168" y="476672"/>
            <a:ext cx="288032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Revisio pinsetillä ja </a:t>
            </a:r>
            <a:r>
              <a:rPr lang="fi-FI" sz="32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saksilla</a:t>
            </a:r>
            <a:endParaRPr lang="fi-FI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6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i 3"/>
          <p:cNvSpPr/>
          <p:nvPr/>
        </p:nvSpPr>
        <p:spPr>
          <a:xfrm>
            <a:off x="5436096" y="274638"/>
            <a:ext cx="3096344" cy="1714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Revisio veitsellä</a:t>
            </a:r>
            <a:endParaRPr lang="fi-FI" sz="3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355976" cy="674136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0"/>
            <a:ext cx="4932040" cy="6741368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2339752" y="548680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err="1" smtClean="0">
                <a:solidFill>
                  <a:schemeClr val="tx1"/>
                </a:solidFill>
              </a:rPr>
              <a:t>Excisio</a:t>
            </a:r>
            <a:endParaRPr lang="fi-FI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98962"/>
              </p:ext>
            </p:extLst>
          </p:nvPr>
        </p:nvGraphicFramePr>
        <p:xfrm>
          <a:off x="0" y="2"/>
          <a:ext cx="9143999" cy="7902217"/>
        </p:xfrm>
        <a:graphic>
          <a:graphicData uri="http://schemas.openxmlformats.org/drawingml/2006/table">
            <a:tbl>
              <a:tblPr/>
              <a:tblGrid>
                <a:gridCol w="2915816"/>
                <a:gridCol w="6228183"/>
              </a:tblGrid>
              <a:tr h="248295">
                <a:tc>
                  <a:txBody>
                    <a:bodyPr/>
                    <a:lstStyle/>
                    <a:p>
                      <a:r>
                        <a:rPr lang="fi-FI" sz="1600"/>
                        <a:t>Vaihtoehdot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Tarkempi määrittely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4918">
                <a:tc>
                  <a:txBody>
                    <a:bodyPr/>
                    <a:lstStyle/>
                    <a:p>
                      <a:r>
                        <a:rPr lang="fi-FI" sz="1600" dirty="0"/>
                        <a:t>Mekaaninen puhdistus eli revisio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Mekaaninen puhdistus on </a:t>
                      </a:r>
                      <a:r>
                        <a:rPr lang="fi-FI" sz="1600" i="1" dirty="0"/>
                        <a:t>ensisijainen</a:t>
                      </a:r>
                      <a:r>
                        <a:rPr lang="fi-FI" sz="1600" dirty="0"/>
                        <a:t> menetelmä paksukatteisen haavan puhdistukseen.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Kate irrotetaan haavasta terävästi veitsen, saksien, pinsettien tai </a:t>
                      </a:r>
                      <a:r>
                        <a:rPr lang="fi-FI" sz="1600" dirty="0" err="1"/>
                        <a:t>kyretin</a:t>
                      </a:r>
                      <a:r>
                        <a:rPr lang="fi-FI" sz="1600" dirty="0"/>
                        <a:t> avulla.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Nekroosin poistoon voidaan käyttää myös hiilidioksidilaseria </a:t>
                      </a:r>
                      <a:r>
                        <a:rPr lang="fi-FI" sz="1600" dirty="0" smtClean="0"/>
                        <a:t>Menetelmä </a:t>
                      </a:r>
                      <a:r>
                        <a:rPr lang="fi-FI" sz="1600" dirty="0"/>
                        <a:t>on tehokas.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Toimenpide saattaa vaatia paikallispuudutusta</a:t>
                      </a:r>
                      <a:r>
                        <a:rPr lang="fi-FI" sz="1600" dirty="0" smtClean="0"/>
                        <a:t>.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4062">
                <a:tc>
                  <a:txBody>
                    <a:bodyPr/>
                    <a:lstStyle/>
                    <a:p>
                      <a:r>
                        <a:rPr lang="fi-FI" sz="1600"/>
                        <a:t>Entsymaattinen puhdistus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Menetelmää käytetään tarvittaessa mekaanisen puhdistuksen tukena, ei ainoana puhdistuskeinona.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Jotta puhdistus olisi tehokas, haavan tulee pysyä kosteana.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err="1"/>
                        <a:t>Kollagenaasivalmiste</a:t>
                      </a:r>
                      <a:r>
                        <a:rPr lang="fi-FI" sz="1600" dirty="0"/>
                        <a:t> pilkkoo kollageenia, joka pitää kuollutta kudosta kiinni terveessä kudoksessa.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338">
                <a:tc>
                  <a:txBody>
                    <a:bodyPr/>
                    <a:lstStyle/>
                    <a:p>
                      <a:r>
                        <a:rPr lang="fi-FI" sz="1600" dirty="0" err="1"/>
                        <a:t>Autolyyttinen</a:t>
                      </a:r>
                      <a:r>
                        <a:rPr lang="fi-FI" sz="1600" dirty="0"/>
                        <a:t> puhdistus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Menetelmää käytetään tarvittaessa mekaanisen puhdistuksen tukena, ei ainoana puhdistuskeinona.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Kosteassa haavaympäristössä okkluusion alla kudos hajoaa luonnollisesti.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Hydrogeeli edistää autolyyttistä hajoamista.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Menetelmä sopii parhaiten fibriinikatteisten haavojen puhdistukseen.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Menetelmä on kivuton ja helppo.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Haittoina ovat menetelmän hitaus ja haavaympäristön hautuminen.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947">
                <a:tc>
                  <a:txBody>
                    <a:bodyPr/>
                    <a:lstStyle/>
                    <a:p>
                      <a:r>
                        <a:rPr lang="fi-FI" sz="1600"/>
                        <a:t>Biologinen puhdistus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Kärpäsentoukat erittävät entsyymejä, jotka hajottavat ja pehmittävät katetta sekä syövät hajonneen kudoksen </a:t>
                      </a:r>
                      <a:r>
                        <a:rPr lang="fi-FI" sz="1600" dirty="0" smtClean="0"/>
                        <a:t>Haittana </a:t>
                      </a:r>
                      <a:r>
                        <a:rPr lang="fi-FI" sz="1600" dirty="0"/>
                        <a:t>on, että hoito saattaa olla kivulias, haava on tarkistettava päivittäin ja toukat on tilattava etukäteen. </a:t>
                      </a:r>
                    </a:p>
                  </a:txBody>
                  <a:tcPr marL="28112" marR="28112" marT="14056" marB="140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2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i-FI" dirty="0" smtClean="0"/>
              <a:t>Tekniset apuvälineet haavanhoidossa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 smtClean="0"/>
              <a:t>HAAVAA PUHDISTAVAT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2564904"/>
            <a:ext cx="4040188" cy="3951288"/>
          </a:xfrm>
        </p:spPr>
        <p:txBody>
          <a:bodyPr/>
          <a:lstStyle/>
          <a:p>
            <a:r>
              <a:rPr lang="fi-FI" dirty="0" smtClean="0"/>
              <a:t>Vesiterapiahoidot</a:t>
            </a:r>
          </a:p>
          <a:p>
            <a:r>
              <a:rPr lang="fi-FI" dirty="0" err="1" smtClean="0"/>
              <a:t>Ultraäänitehosteinen</a:t>
            </a:r>
            <a:r>
              <a:rPr lang="fi-FI" dirty="0" smtClean="0"/>
              <a:t> haavan puhdistus</a:t>
            </a:r>
          </a:p>
          <a:p>
            <a:r>
              <a:rPr lang="fi-FI" dirty="0" smtClean="0"/>
              <a:t> Laser (leikkaava)</a:t>
            </a:r>
          </a:p>
          <a:p>
            <a:r>
              <a:rPr lang="fi-FI" dirty="0" smtClean="0"/>
              <a:t> Alipaineimuhoito (VAC</a:t>
            </a:r>
            <a:r>
              <a:rPr lang="fi-FI" dirty="0" smtClean="0"/>
              <a:t>®, PICO®)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 smtClean="0"/>
              <a:t>HAAVAA STIMULOIVAT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951288"/>
          </a:xfrm>
        </p:spPr>
        <p:txBody>
          <a:bodyPr/>
          <a:lstStyle/>
          <a:p>
            <a:r>
              <a:rPr lang="fi-FI" dirty="0" smtClean="0"/>
              <a:t>Terapeuttinen ultraääni</a:t>
            </a:r>
          </a:p>
          <a:p>
            <a:r>
              <a:rPr lang="fi-FI" dirty="0" smtClean="0"/>
              <a:t> Laser (matalaenerginen)</a:t>
            </a:r>
          </a:p>
          <a:p>
            <a:r>
              <a:rPr lang="fi-FI" dirty="0" smtClean="0"/>
              <a:t>Sähköstimulaatio</a:t>
            </a:r>
          </a:p>
          <a:p>
            <a:r>
              <a:rPr lang="fi-FI" dirty="0" smtClean="0"/>
              <a:t> </a:t>
            </a:r>
            <a:r>
              <a:rPr lang="fi-FI" dirty="0" err="1" smtClean="0"/>
              <a:t>Hyperbaarinen</a:t>
            </a:r>
            <a:r>
              <a:rPr lang="fi-FI" dirty="0" smtClean="0"/>
              <a:t> happihoito</a:t>
            </a:r>
          </a:p>
          <a:p>
            <a:r>
              <a:rPr lang="fi-FI" dirty="0" smtClean="0"/>
              <a:t>Alipaineimuhoito (VAC®)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cdmc.ucdavis.edu/cppn/resources/clinical_skills_refresher/wound_vac_dressing_change/images/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4000" dirty="0" smtClean="0"/>
              <a:t>2. Haavan bakteeritasapainosta huolehtiminen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Kliinisessä haavainfektiossa tulehdus oireet + haju, erite</a:t>
            </a:r>
          </a:p>
          <a:p>
            <a:pPr eaLnBrk="1" hangingPunct="1">
              <a:defRPr/>
            </a:pPr>
            <a:r>
              <a:rPr lang="fi-FI" dirty="0" smtClean="0"/>
              <a:t>Huono verenkierto vaikuttaa huonontavasti</a:t>
            </a:r>
          </a:p>
          <a:p>
            <a:pPr eaLnBrk="1" hangingPunct="1">
              <a:defRPr/>
            </a:pPr>
            <a:r>
              <a:rPr lang="fi-FI" dirty="0" smtClean="0"/>
              <a:t>Kontaminaatio &amp; kolonisaatio </a:t>
            </a:r>
            <a:r>
              <a:rPr lang="fi-FI" dirty="0" smtClean="0">
                <a:sym typeface="Wingdings" pitchFamily="2" charset="2"/>
              </a:rPr>
              <a:t> ei tule hoitaa antibiooteilla, ellei kliinisen tulehduksen oireita</a:t>
            </a:r>
            <a:endParaRPr lang="fi-FI" dirty="0" smtClean="0"/>
          </a:p>
          <a:p>
            <a:pPr eaLnBrk="1" hangingPunct="1">
              <a:defRPr/>
            </a:pPr>
            <a:r>
              <a:rPr lang="fi-FI" dirty="0" smtClean="0"/>
              <a:t>Sopivien haavahoitotuotteiden käyttäminen</a:t>
            </a:r>
          </a:p>
          <a:p>
            <a:pPr eaLnBrk="1" hangingPunct="1">
              <a:defRPr/>
            </a:pPr>
            <a:r>
              <a:rPr lang="fi-FI" dirty="0" smtClean="0"/>
              <a:t>Esim. hunaja, pihka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Haavojen luokittelua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defRPr/>
            </a:pPr>
            <a:r>
              <a:rPr lang="fi-FI" b="1" dirty="0" smtClean="0"/>
              <a:t>Akuutti</a:t>
            </a:r>
            <a:r>
              <a:rPr lang="fi-FI" dirty="0" smtClean="0"/>
              <a:t>  (puhdas – likainen </a:t>
            </a:r>
            <a:r>
              <a:rPr lang="fi-FI" dirty="0" smtClean="0">
                <a:sym typeface="Wingdings" pitchFamily="2" charset="2"/>
              </a:rPr>
              <a:t> tetanus) , alle 6t tai </a:t>
            </a:r>
            <a:r>
              <a:rPr lang="fi-FI" dirty="0" err="1" smtClean="0">
                <a:sym typeface="Wingdings" pitchFamily="2" charset="2"/>
              </a:rPr>
              <a:t>revidointi</a:t>
            </a:r>
            <a:endParaRPr lang="fi-FI" dirty="0" smtClean="0">
              <a:sym typeface="Wingdings" pitchFamily="2" charset="2"/>
            </a:endParaRPr>
          </a:p>
          <a:p>
            <a:pPr marL="609600" indent="-609600">
              <a:defRPr/>
            </a:pPr>
            <a:r>
              <a:rPr lang="fi-FI" dirty="0" smtClean="0"/>
              <a:t>/ </a:t>
            </a:r>
            <a:r>
              <a:rPr lang="fi-FI" b="1" dirty="0" smtClean="0"/>
              <a:t>krooninen</a:t>
            </a:r>
            <a:r>
              <a:rPr lang="fi-FI" dirty="0" smtClean="0"/>
              <a:t> haava </a:t>
            </a:r>
            <a:r>
              <a:rPr lang="fi-FI" dirty="0" smtClean="0">
                <a:sym typeface="Wingdings" pitchFamily="2" charset="2"/>
              </a:rPr>
              <a:t> </a:t>
            </a:r>
            <a:r>
              <a:rPr lang="fi-FI" dirty="0" err="1" smtClean="0">
                <a:sym typeface="Wingdings" pitchFamily="2" charset="2"/>
              </a:rPr>
              <a:t>yl</a:t>
            </a:r>
            <a:r>
              <a:rPr lang="fi-FI" dirty="0" smtClean="0">
                <a:sym typeface="Wingdings" pitchFamily="2" charset="2"/>
              </a:rPr>
              <a:t>. puhdas (Huom. perussairauden huolellinen hoito!) Ajallinen luokittelu keinotekoinen (yli 1kk avoin).</a:t>
            </a:r>
          </a:p>
          <a:p>
            <a:pPr marL="609600" indent="-609600">
              <a:buNone/>
              <a:defRPr/>
            </a:pPr>
            <a:endParaRPr lang="fi-FI" dirty="0" smtClean="0"/>
          </a:p>
          <a:p>
            <a:pPr marL="609600" indent="-609600">
              <a:defRPr/>
            </a:pPr>
            <a:r>
              <a:rPr lang="fi-FI" b="1" dirty="0" smtClean="0"/>
              <a:t>Avoimena paraneva</a:t>
            </a:r>
            <a:r>
              <a:rPr lang="fi-FI" dirty="0" smtClean="0"/>
              <a:t> (</a:t>
            </a:r>
            <a:r>
              <a:rPr lang="fi-FI" dirty="0" err="1" smtClean="0"/>
              <a:t>yl</a:t>
            </a:r>
            <a:r>
              <a:rPr lang="fi-FI" dirty="0" smtClean="0"/>
              <a:t>. kroonisia): haavaontelo täytyy </a:t>
            </a:r>
            <a:r>
              <a:rPr lang="fi-FI" dirty="0" err="1" smtClean="0"/>
              <a:t>granulaatiolla</a:t>
            </a:r>
            <a:r>
              <a:rPr lang="fi-FI" dirty="0" smtClean="0"/>
              <a:t>, epiteeli levittyy reunoilta, täytyy sidekudoksella (hidasta)</a:t>
            </a:r>
          </a:p>
          <a:p>
            <a:pPr marL="609600" indent="-609600">
              <a:defRPr/>
            </a:pPr>
            <a:r>
              <a:rPr lang="fi-FI" dirty="0" smtClean="0"/>
              <a:t>/</a:t>
            </a:r>
            <a:r>
              <a:rPr lang="fi-FI" b="1" dirty="0" smtClean="0"/>
              <a:t>suljettuna paraneva</a:t>
            </a:r>
            <a:r>
              <a:rPr lang="fi-FI" dirty="0" smtClean="0"/>
              <a:t> haava (teippi, ompeleet, liima, hakaset l. </a:t>
            </a:r>
            <a:r>
              <a:rPr lang="fi-FI" i="1" dirty="0" err="1" smtClean="0"/>
              <a:t>agraffi</a:t>
            </a:r>
            <a:r>
              <a:rPr lang="fi-FI" dirty="0" smtClean="0"/>
              <a:t>)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4000" dirty="0" smtClean="0"/>
              <a:t>3. Haavapohjan kosteustasapainon säilyttäminen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dirty="0" smtClean="0"/>
              <a:t>Optimaalinen paraneminen edellyttää sopivaa kosteutta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b="1" dirty="0" smtClean="0"/>
              <a:t>”Vanha” periaate = kuivaan haavan kosteat sidokset, erittävään kuivat!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b="1" dirty="0" smtClean="0"/>
              <a:t>Hydrogeelit &amp; kolloidit </a:t>
            </a:r>
            <a:r>
              <a:rPr lang="fi-FI" dirty="0" smtClean="0">
                <a:sym typeface="Wingdings" pitchFamily="2" charset="2"/>
              </a:rPr>
              <a:t> lisäävät kosteutta / ylläpitävät sitä</a:t>
            </a:r>
          </a:p>
          <a:p>
            <a:r>
              <a:rPr lang="fi-FI" b="1" dirty="0" err="1" smtClean="0"/>
              <a:t>Hydrofibersidokset</a:t>
            </a:r>
            <a:r>
              <a:rPr lang="fi-FI" b="1" dirty="0" smtClean="0"/>
              <a:t>, </a:t>
            </a:r>
            <a:r>
              <a:rPr lang="fi-FI" b="1" dirty="0" err="1" smtClean="0"/>
              <a:t>alginaatit</a:t>
            </a:r>
            <a:r>
              <a:rPr lang="fi-FI" b="1" dirty="0" smtClean="0"/>
              <a:t> ja erilaiset polyuretaanivaahtosidokset </a:t>
            </a:r>
            <a:r>
              <a:rPr lang="fi-FI" dirty="0" smtClean="0">
                <a:sym typeface="Wingdings" pitchFamily="2" charset="2"/>
              </a:rPr>
              <a:t> runsaasti erittäviin haavoihin, imukyky voimakas</a:t>
            </a:r>
          </a:p>
          <a:p>
            <a:r>
              <a:rPr lang="fi-FI" dirty="0" smtClean="0">
                <a:sym typeface="Wingdings" pitchFamily="2" charset="2"/>
              </a:rPr>
              <a:t>Turvotuksen hoito  koho &amp; kompressio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fi-FI" dirty="0" smtClean="0"/>
              <a:t>4.Epitelisaation tukeminen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à"/>
            </a:pPr>
            <a:r>
              <a:rPr lang="fi-FI" dirty="0" smtClean="0">
                <a:sym typeface="Wingdings" pitchFamily="2" charset="2"/>
              </a:rPr>
              <a:t>Korjataan uudisihon kasvun paikalliset esteet</a:t>
            </a:r>
          </a:p>
          <a:p>
            <a:r>
              <a:rPr lang="fi-FI" dirty="0" smtClean="0"/>
              <a:t>haavan reunan </a:t>
            </a:r>
            <a:r>
              <a:rPr lang="fi-FI" i="1" dirty="0" err="1" smtClean="0"/>
              <a:t>hyperkeratoottinen</a:t>
            </a:r>
            <a:r>
              <a:rPr lang="fi-FI" i="1" dirty="0" smtClean="0"/>
              <a:t> </a:t>
            </a:r>
            <a:r>
              <a:rPr lang="fi-FI" i="1" dirty="0" err="1" smtClean="0"/>
              <a:t>kallus</a:t>
            </a:r>
            <a:r>
              <a:rPr lang="fi-FI" i="1" dirty="0" smtClean="0"/>
              <a:t> </a:t>
            </a:r>
          </a:p>
          <a:p>
            <a:r>
              <a:rPr lang="fi-FI" dirty="0" smtClean="0"/>
              <a:t>haavapohjan nekroosit poistetaan</a:t>
            </a:r>
          </a:p>
          <a:p>
            <a:r>
              <a:rPr lang="fi-FI" dirty="0" smtClean="0"/>
              <a:t>kosteus- ja bakteeritasapainosta huolehditaan</a:t>
            </a:r>
          </a:p>
          <a:p>
            <a:r>
              <a:rPr lang="fi-FI" dirty="0" smtClean="0"/>
              <a:t>haava-alueen riittävä verenkierto</a:t>
            </a:r>
          </a:p>
          <a:p>
            <a:endParaRPr lang="fi-FI" dirty="0" smtClean="0"/>
          </a:p>
          <a:p>
            <a:pPr>
              <a:buNone/>
            </a:pPr>
            <a:r>
              <a:rPr lang="fi-FI" dirty="0" smtClean="0"/>
              <a:t>	Uudiskudos vaurioituu herkästi </a:t>
            </a:r>
            <a:r>
              <a:rPr lang="fi-FI" dirty="0" smtClean="0">
                <a:sym typeface="Wingdings" pitchFamily="2" charset="2"/>
              </a:rPr>
              <a:t> tarttumattomat, kosteutta ylläpitävät sidokset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0"/>
            <a:ext cx="915590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Haavahoidossa tärkeää!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Haavan paranemisvaiheiden tunnistaminen</a:t>
            </a:r>
          </a:p>
          <a:p>
            <a:r>
              <a:rPr lang="fi-FI" dirty="0" smtClean="0"/>
              <a:t>Opettele avoimen haavan väriluokitus</a:t>
            </a:r>
          </a:p>
          <a:p>
            <a:r>
              <a:rPr lang="fi-FI" dirty="0" smtClean="0"/>
              <a:t>Haavanhoidon periaatteet</a:t>
            </a:r>
          </a:p>
          <a:p>
            <a:r>
              <a:rPr lang="fi-FI" dirty="0" smtClean="0"/>
              <a:t>Diagnoosin selvittäminen</a:t>
            </a:r>
          </a:p>
          <a:p>
            <a:r>
              <a:rPr lang="fi-FI" dirty="0" smtClean="0"/>
              <a:t>Oikeiden tuotteiden valinta </a:t>
            </a:r>
            <a:r>
              <a:rPr lang="fi-FI" dirty="0" smtClean="0">
                <a:sym typeface="Wingdings" pitchFamily="2" charset="2"/>
              </a:rPr>
              <a:t> oikea käyttö l. opettele valikoimasi tuotteet (hoitolaitoksissa tulisi olla tuote kaikista tuoteperheistä)</a:t>
            </a:r>
          </a:p>
          <a:p>
            <a:pPr>
              <a:buNone/>
            </a:pPr>
            <a:r>
              <a:rPr lang="fi-FI" dirty="0" smtClean="0">
                <a:sym typeface="Wingdings" pitchFamily="2" charset="2"/>
              </a:rPr>
              <a:t>							</a:t>
            </a:r>
            <a:r>
              <a:rPr lang="fi-FI" sz="1400" dirty="0" smtClean="0">
                <a:sym typeface="Wingdings" pitchFamily="2" charset="2"/>
              </a:rPr>
              <a:t>-</a:t>
            </a:r>
            <a:r>
              <a:rPr lang="fi-FI" sz="2000" dirty="0" smtClean="0">
                <a:sym typeface="Wingdings" pitchFamily="2" charset="2"/>
              </a:rPr>
              <a:t> Ilmarinen S. 2012-</a:t>
            </a:r>
          </a:p>
          <a:p>
            <a:r>
              <a:rPr lang="fi-FI" dirty="0" smtClean="0">
                <a:sym typeface="Wingdings" pitchFamily="2" charset="2"/>
              </a:rPr>
              <a:t>Valitse erilaisille haavoille tarkoitettuja tuotteita, jotka opettelet hyvin (n. 10)! 	</a:t>
            </a:r>
            <a:r>
              <a:rPr lang="fi-FI" sz="1800" dirty="0" smtClean="0">
                <a:sym typeface="Wingdings" pitchFamily="2" charset="2"/>
              </a:rPr>
              <a:t>- Hietanen H. 2011-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SIDOKSISTA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TEHTÄVÄT:</a:t>
            </a:r>
          </a:p>
          <a:p>
            <a:pPr>
              <a:defRPr/>
            </a:pPr>
            <a:r>
              <a:rPr lang="fi-FI" dirty="0" smtClean="0"/>
              <a:t>Suojaaminen ulkoapäin tulevalta lialta, kosteudelta jne.</a:t>
            </a:r>
          </a:p>
          <a:p>
            <a:pPr>
              <a:defRPr/>
            </a:pPr>
            <a:r>
              <a:rPr lang="fi-FI" dirty="0" smtClean="0"/>
              <a:t>Paranemiselle optimaalisen tilan luominen (lämpötila, kosteus, happamuus)</a:t>
            </a:r>
          </a:p>
          <a:p>
            <a:pPr>
              <a:defRPr/>
            </a:pPr>
            <a:r>
              <a:rPr lang="fi-FI" dirty="0" smtClean="0"/>
              <a:t>Haavan tukeminen</a:t>
            </a:r>
          </a:p>
          <a:p>
            <a:pPr>
              <a:defRPr/>
            </a:pPr>
            <a:r>
              <a:rPr lang="fi-FI" dirty="0" smtClean="0"/>
              <a:t>Haavan lepo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4000" dirty="0" smtClean="0"/>
              <a:t>HAAVASIDOKSEN VALINTAAN VAIKUTTAVAT TEKIJÄT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sz="2800" dirty="0" smtClean="0"/>
              <a:t>haavan etiologia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 smtClean="0"/>
              <a:t>pot. ja haavan ikä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 smtClean="0"/>
              <a:t>haavan sijainti kehossa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 smtClean="0"/>
              <a:t>haavan syvyys ja paranemisen vaihe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 smtClean="0"/>
              <a:t>haava eritteet, niiden määrä ja haju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 smtClean="0"/>
              <a:t>haavakipu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 smtClean="0"/>
              <a:t>infektio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 smtClean="0"/>
              <a:t>haavaympäristön kunto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dirty="0" smtClean="0"/>
              <a:t>potilaan yleistila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HAAVASIDOSTEN RYHMITTELY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fi-FI" sz="2800" b="1" dirty="0" smtClean="0"/>
              <a:t>Passiiviset sidokset – </a:t>
            </a:r>
            <a:r>
              <a:rPr lang="fi-FI" sz="2800" dirty="0" smtClean="0"/>
              <a:t>suojaavat sidokset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 smtClean="0"/>
              <a:t>	- Harsotaitokset, rasvaharsotaitokset, teipit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fi-FI" sz="2800" b="1" dirty="0" smtClean="0"/>
              <a:t>Aktiiviset sidokset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b="1" dirty="0" smtClean="0"/>
              <a:t>	</a:t>
            </a:r>
            <a:r>
              <a:rPr lang="fi-FI" sz="2800" dirty="0" smtClean="0"/>
              <a:t>- Kasvutekijävalmisteet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 smtClean="0"/>
              <a:t>	</a:t>
            </a:r>
            <a:r>
              <a:rPr lang="fi-FI" sz="2800" smtClean="0"/>
              <a:t>- Vaikuttavaa </a:t>
            </a:r>
            <a:r>
              <a:rPr lang="fi-FI" sz="2800" dirty="0" smtClean="0"/>
              <a:t>ainetta sisältävät, esim. antibiootti, hopea, antiseptiset kompressit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fi-FI" sz="2800" b="1" dirty="0" smtClean="0"/>
              <a:t>Interaktiiviset sidokset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b="1" dirty="0" smtClean="0"/>
              <a:t>	</a:t>
            </a:r>
            <a:r>
              <a:rPr lang="fi-FI" sz="2800" dirty="0" smtClean="0"/>
              <a:t>- Hydrokolloidit, -geelit, </a:t>
            </a:r>
            <a:r>
              <a:rPr lang="fi-FI" sz="2800" dirty="0" err="1" smtClean="0"/>
              <a:t>alginaatit</a:t>
            </a:r>
            <a:r>
              <a:rPr lang="fi-FI" sz="2800" dirty="0" smtClean="0"/>
              <a:t>, </a:t>
            </a:r>
            <a:r>
              <a:rPr lang="fi-FI" sz="2800" dirty="0" err="1" smtClean="0"/>
              <a:t>foamit</a:t>
            </a:r>
            <a:r>
              <a:rPr lang="fi-FI" sz="2800" dirty="0" smtClean="0"/>
              <a:t> jne.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fi-FI" sz="2800" b="1" dirty="0" smtClean="0"/>
              <a:t>Haavan taustalla oleviin tekijöihin vaikuttavat sidokset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fi-FI" sz="2800" dirty="0" smtClean="0"/>
              <a:t>	- Tukisidokset, painesidokset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smtClean="0"/>
              <a:t>Interaktiiviset sidokset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3000" dirty="0" smtClean="0"/>
              <a:t>Ylläpitää haavalla kosteuden, lämmön, pH:n, sekä suojaa granuloivaa haavaa</a:t>
            </a:r>
          </a:p>
          <a:p>
            <a:pPr>
              <a:defRPr/>
            </a:pPr>
            <a:r>
              <a:rPr lang="fi-FI" sz="3000" dirty="0" smtClean="0"/>
              <a:t>Pystyy haihduttamaan kosteutta. Happi ja kaasut pääsevät kulkeutumaan sidoksen läpi (ei kosteutta)</a:t>
            </a:r>
          </a:p>
          <a:p>
            <a:pPr>
              <a:defRPr/>
            </a:pPr>
            <a:r>
              <a:rPr lang="fi-FI" sz="3000" dirty="0" smtClean="0"/>
              <a:t>Puhdistaa haavaa </a:t>
            </a:r>
            <a:r>
              <a:rPr lang="fi-FI" sz="3000" dirty="0" err="1" smtClean="0"/>
              <a:t>autolyyttisesti</a:t>
            </a:r>
            <a:r>
              <a:rPr lang="fi-FI" sz="3000" dirty="0" smtClean="0"/>
              <a:t> (elimistön oma </a:t>
            </a:r>
            <a:r>
              <a:rPr lang="fi-FI" sz="3000" dirty="0" err="1" smtClean="0"/>
              <a:t>proteolyysi</a:t>
            </a:r>
            <a:r>
              <a:rPr lang="fi-FI" sz="3000" dirty="0" smtClean="0"/>
              <a:t>)</a:t>
            </a:r>
          </a:p>
          <a:p>
            <a:pPr>
              <a:defRPr/>
            </a:pPr>
            <a:r>
              <a:rPr lang="fi-FI" sz="3000" dirty="0" smtClean="0"/>
              <a:t>Kuivattaa haavalta liiallisen eritteen</a:t>
            </a:r>
          </a:p>
          <a:p>
            <a:pPr>
              <a:defRPr/>
            </a:pPr>
            <a:r>
              <a:rPr lang="fi-FI" sz="3000" dirty="0" smtClean="0"/>
              <a:t>Imukyky/ sen nopeus vaihtelevat eri valmisteilla!</a:t>
            </a:r>
          </a:p>
          <a:p>
            <a:pPr>
              <a:defRPr/>
            </a:pPr>
            <a:endParaRPr lang="fi-FI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i-FI" dirty="0" smtClean="0"/>
              <a:t>Avoimen haavan väriluokitus (VPK-M)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  <a:solidFill>
            <a:schemeClr val="accent4">
              <a:lumMod val="75000"/>
            </a:schemeClr>
          </a:solidFill>
        </p:spPr>
        <p:txBody>
          <a:bodyPr>
            <a:normAutofit fontScale="92500"/>
          </a:bodyPr>
          <a:lstStyle/>
          <a:p>
            <a:r>
              <a:rPr lang="fi-F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Vaaleanpunainen haava – </a:t>
            </a:r>
            <a:r>
              <a:rPr lang="fi-FI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epitelisaatio</a:t>
            </a:r>
            <a:r>
              <a:rPr lang="fi-F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- SUOJAA!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Punainen haava – </a:t>
            </a:r>
            <a:r>
              <a:rPr lang="fi-FI" dirty="0" err="1" smtClean="0">
                <a:solidFill>
                  <a:srgbClr val="FF0000"/>
                </a:solidFill>
              </a:rPr>
              <a:t>granulaatio</a:t>
            </a:r>
            <a:r>
              <a:rPr lang="fi-FI" dirty="0" smtClean="0">
                <a:solidFill>
                  <a:srgbClr val="FF0000"/>
                </a:solidFill>
              </a:rPr>
              <a:t> - SUOJAA! (sidos joka pitää haavan kosteana)</a:t>
            </a:r>
          </a:p>
          <a:p>
            <a:r>
              <a:rPr lang="fi-FI" dirty="0" smtClean="0">
                <a:solidFill>
                  <a:srgbClr val="FFFF00"/>
                </a:solidFill>
              </a:rPr>
              <a:t>Keltainen haava – fibriinikate - PUHDISTA! (sidos tukee elimistön omaa kykyä puhdistaa haavaa)</a:t>
            </a:r>
          </a:p>
          <a:p>
            <a:r>
              <a:rPr lang="fi-FI" dirty="0" smtClean="0"/>
              <a:t>Musta haava – nekroosi – POISTA! (paitsi kuivat valtimoperäiset, </a:t>
            </a:r>
            <a:r>
              <a:rPr lang="fi-FI" dirty="0" err="1" smtClean="0"/>
              <a:t>diapeetikon</a:t>
            </a:r>
            <a:r>
              <a:rPr lang="fi-FI" dirty="0" smtClean="0"/>
              <a:t>) (sidos kuin ed.)</a:t>
            </a:r>
          </a:p>
          <a:p>
            <a:pPr>
              <a:buNone/>
            </a:pP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smtClean="0"/>
              <a:t>Hydrokolloidit ja haavakalvot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i-FI" dirty="0" smtClean="0"/>
              <a:t>Kolloidit: </a:t>
            </a:r>
            <a:r>
              <a:rPr lang="fi-FI" dirty="0" err="1" smtClean="0"/>
              <a:t>Epitelisoivalle</a:t>
            </a:r>
            <a:r>
              <a:rPr lang="fi-FI" dirty="0" smtClean="0"/>
              <a:t> ja granuloivalle haavalle</a:t>
            </a:r>
          </a:p>
          <a:p>
            <a:pPr>
              <a:defRPr/>
            </a:pPr>
            <a:r>
              <a:rPr lang="fi-FI" dirty="0" smtClean="0"/>
              <a:t>Sopivat myös kiinnitykseen</a:t>
            </a:r>
          </a:p>
          <a:p>
            <a:pPr>
              <a:defRPr/>
            </a:pPr>
            <a:r>
              <a:rPr lang="fi-FI" dirty="0" smtClean="0"/>
              <a:t>Eivät vaadi toista sidosta, mutta alle voi laittaa imevän</a:t>
            </a:r>
          </a:p>
          <a:p>
            <a:pPr>
              <a:defRPr/>
            </a:pPr>
            <a:endParaRPr lang="fi-FI" dirty="0" smtClean="0"/>
          </a:p>
          <a:p>
            <a:pPr>
              <a:buNone/>
              <a:defRPr/>
            </a:pPr>
            <a:r>
              <a:rPr lang="fi-FI" dirty="0" smtClean="0"/>
              <a:t>Haavakalvot l. filmit</a:t>
            </a:r>
          </a:p>
          <a:p>
            <a:pPr>
              <a:defRPr/>
            </a:pPr>
            <a:r>
              <a:rPr lang="fi-FI" dirty="0" smtClean="0"/>
              <a:t>Puhtaan haavan suojaamiseen</a:t>
            </a:r>
          </a:p>
          <a:p>
            <a:pPr>
              <a:defRPr/>
            </a:pPr>
            <a:r>
              <a:rPr lang="fi-FI" dirty="0" smtClean="0"/>
              <a:t>Vaahtosidosten ja hydrokolloidien pinnalla</a:t>
            </a:r>
          </a:p>
          <a:p>
            <a:pPr>
              <a:defRPr/>
            </a:pPr>
            <a:r>
              <a:rPr lang="fi-FI" dirty="0" smtClean="0"/>
              <a:t>Sidosten suojaamiseen ja kiinnittämiseen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Vaahtosidokset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Polyuretaani/</a:t>
            </a:r>
            <a:r>
              <a:rPr lang="fi-FI" dirty="0" err="1" smtClean="0"/>
              <a:t>hydrocellulaari</a:t>
            </a:r>
            <a:r>
              <a:rPr lang="fi-FI" dirty="0" smtClean="0"/>
              <a:t>/polymeeri/ </a:t>
            </a:r>
            <a:r>
              <a:rPr lang="fi-FI" dirty="0" err="1" smtClean="0"/>
              <a:t>Safetac</a:t>
            </a:r>
            <a:r>
              <a:rPr lang="fi-FI" dirty="0" smtClean="0"/>
              <a:t>- teknologia vaahtosidokset</a:t>
            </a:r>
          </a:p>
          <a:p>
            <a:r>
              <a:rPr lang="fi-FI" dirty="0" smtClean="0"/>
              <a:t>Värillinen ja kiiltävä puoli ulospäin</a:t>
            </a:r>
          </a:p>
          <a:p>
            <a:r>
              <a:rPr lang="fi-FI" dirty="0" smtClean="0"/>
              <a:t>Useissa </a:t>
            </a:r>
            <a:r>
              <a:rPr lang="fi-FI" dirty="0" err="1" smtClean="0"/>
              <a:t>runsan</a:t>
            </a:r>
            <a:r>
              <a:rPr lang="fi-FI" dirty="0" smtClean="0"/>
              <a:t> imukyky, ei kovin nopea</a:t>
            </a:r>
          </a:p>
          <a:p>
            <a:r>
              <a:rPr lang="fi-FI" dirty="0" smtClean="0"/>
              <a:t>Levymäinen, ei syviin haavoihin</a:t>
            </a:r>
          </a:p>
          <a:p>
            <a:r>
              <a:rPr lang="fi-FI" dirty="0" smtClean="0"/>
              <a:t>Ongelmana esim. nivelen kohdalla, irtoaa ihosta liikuteltaessa raajaa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Alginaatit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Ruskolevätuote, muotoutuu helposti	</a:t>
            </a:r>
          </a:p>
          <a:p>
            <a:r>
              <a:rPr lang="fi-FI" dirty="0" smtClean="0"/>
              <a:t>Imukyky pieni, </a:t>
            </a:r>
            <a:r>
              <a:rPr lang="fi-FI" dirty="0" err="1" smtClean="0"/>
              <a:t>geeliytyy</a:t>
            </a:r>
            <a:endParaRPr lang="fi-FI" dirty="0" smtClean="0"/>
          </a:p>
          <a:p>
            <a:r>
              <a:rPr lang="fi-FI" dirty="0" smtClean="0"/>
              <a:t>Sopii myös verta tihkuviin haavoihin esim. ottokohdan peitteeksi</a:t>
            </a:r>
          </a:p>
          <a:p>
            <a:r>
              <a:rPr lang="fi-FI" dirty="0" smtClean="0"/>
              <a:t>Kuivuessa tarttuu tiukasti kiinni, voinolla useita vrk paikallaan/ hilsehtii irti tai liotetaan vedellä</a:t>
            </a:r>
          </a:p>
          <a:p>
            <a:r>
              <a:rPr lang="fi-FI" dirty="0" smtClean="0"/>
              <a:t>”Nöyhtää” ei tarvitse nyppiä irti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Hydrofiber-tuotteet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Koostumukseltaan muistuttaa </a:t>
            </a:r>
            <a:r>
              <a:rPr lang="fi-FI" dirty="0" err="1" smtClean="0"/>
              <a:t>alginaattilevyä</a:t>
            </a:r>
            <a:r>
              <a:rPr lang="fi-FI" dirty="0" smtClean="0"/>
              <a:t> ja siinä on samoja aineosia, kuin hydrokolloidissa</a:t>
            </a:r>
          </a:p>
          <a:p>
            <a:r>
              <a:rPr lang="fi-FI" dirty="0" smtClean="0"/>
              <a:t>Erittäin nopea imukyky, ei tartu</a:t>
            </a:r>
          </a:p>
          <a:p>
            <a:r>
              <a:rPr lang="fi-FI" dirty="0" smtClean="0"/>
              <a:t>Myös hopeaa sisältävänä</a:t>
            </a:r>
          </a:p>
          <a:p>
            <a:r>
              <a:rPr lang="fi-FI" dirty="0" smtClean="0"/>
              <a:t>Voi käyttää usean tuotteen alla sitomaan kosteutta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Hydrogeeli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Geelimäinen, kuivan nekroosin </a:t>
            </a:r>
            <a:r>
              <a:rPr lang="fi-FI" dirty="0" err="1" smtClean="0"/>
              <a:t>irroittaminen</a:t>
            </a:r>
            <a:r>
              <a:rPr lang="fi-FI" dirty="0" smtClean="0"/>
              <a:t> ja luun &amp; jänteen kosteana pitäminen</a:t>
            </a:r>
          </a:p>
          <a:p>
            <a:r>
              <a:rPr lang="fi-FI" dirty="0" smtClean="0"/>
              <a:t>Haava reunat vettyy helposti</a:t>
            </a:r>
          </a:p>
          <a:p>
            <a:r>
              <a:rPr lang="fi-FI" dirty="0" smtClean="0"/>
              <a:t>Minimaalinen imukyky</a:t>
            </a:r>
          </a:p>
          <a:p>
            <a:r>
              <a:rPr lang="fi-FI" dirty="0" smtClean="0"/>
              <a:t>Geeliä voi yhdistää esim. paikallisen antibiootin kanssa. Voi sisältää </a:t>
            </a:r>
            <a:r>
              <a:rPr lang="fi-FI" dirty="0" err="1" smtClean="0"/>
              <a:t>alginaattia</a:t>
            </a:r>
            <a:r>
              <a:rPr lang="fi-FI" dirty="0" smtClean="0"/>
              <a:t>, keittosuolaa.</a:t>
            </a:r>
          </a:p>
          <a:p>
            <a:r>
              <a:rPr lang="fi-FI" dirty="0" smtClean="0"/>
              <a:t>Laita aina suoraan haavalle!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Kirjallisuutta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 fontScale="62500" lnSpcReduction="20000"/>
          </a:bodyPr>
          <a:lstStyle/>
          <a:p>
            <a:r>
              <a:rPr lang="fi-FI" dirty="0" smtClean="0"/>
              <a:t>Anttila K. ym. 2015. Hoitamalla hyvää oloa. WSOY.</a:t>
            </a:r>
          </a:p>
          <a:p>
            <a:r>
              <a:rPr lang="fi-FI" dirty="0" smtClean="0"/>
              <a:t>Anttila K. ym. 2014. Sairaanhoito ja huolenpito. WSOY.</a:t>
            </a:r>
          </a:p>
          <a:p>
            <a:r>
              <a:rPr lang="fi-FI" dirty="0" err="1" smtClean="0"/>
              <a:t>European</a:t>
            </a:r>
            <a:r>
              <a:rPr lang="fi-FI" dirty="0" smtClean="0"/>
              <a:t> </a:t>
            </a:r>
            <a:r>
              <a:rPr lang="fi-FI" dirty="0" err="1" smtClean="0"/>
              <a:t>Wound</a:t>
            </a:r>
            <a:r>
              <a:rPr lang="fi-FI" dirty="0" smtClean="0"/>
              <a:t> Management Association. 2004. </a:t>
            </a:r>
            <a:r>
              <a:rPr lang="en-US" dirty="0" smtClean="0"/>
              <a:t>Wound bed preparation in practice. London;</a:t>
            </a:r>
            <a:r>
              <a:rPr lang="fi-FI" dirty="0" smtClean="0"/>
              <a:t>MEP Ltd. </a:t>
            </a:r>
            <a:r>
              <a:rPr lang="fi-FI" dirty="0" smtClean="0">
                <a:hlinkClick r:id="rId2"/>
              </a:rPr>
              <a:t>http://ewma.org/fileadmin/user_upload/EWMA/pdf/Position_Documents/2004/pos_doc_English_final_04.pdf</a:t>
            </a:r>
            <a:endParaRPr lang="fi-FI" dirty="0" smtClean="0"/>
          </a:p>
          <a:p>
            <a:r>
              <a:rPr lang="fi-FI" dirty="0" smtClean="0"/>
              <a:t>Haavanhoidon periaatteet. 2012. Juutilainen V. &amp; Hietanen H. (toim.) Sanoma Pro Oy.</a:t>
            </a:r>
          </a:p>
          <a:p>
            <a:r>
              <a:rPr lang="fi-FI" dirty="0" smtClean="0"/>
              <a:t>Hietanen H. 2011. Haavanhoitotuotteet osana haavanhoitoa – käytännön vinkkejä tuotteiden valintaan. Luennot Kotkassa 10.11.2011.</a:t>
            </a:r>
          </a:p>
          <a:p>
            <a:r>
              <a:rPr lang="fi-FI" dirty="0" smtClean="0"/>
              <a:t>Hovilainen-Kilpinen T. &amp; Oksanen H. </a:t>
            </a:r>
            <a:r>
              <a:rPr lang="fi-FI" smtClean="0"/>
              <a:t>2013. </a:t>
            </a:r>
            <a:r>
              <a:rPr lang="fi-FI" dirty="0" smtClean="0"/>
              <a:t>Lähihoitajan käsikirja. Tammi.</a:t>
            </a:r>
          </a:p>
          <a:p>
            <a:r>
              <a:rPr lang="fi-FI" dirty="0" smtClean="0"/>
              <a:t>Ilmarinen S. 2012. Älä stressaa haavahoitotuotteiden kanssa. Sairaanhoitaja 6-7 (vol.85), s. 23.</a:t>
            </a:r>
          </a:p>
          <a:p>
            <a:r>
              <a:rPr lang="fi-FI" dirty="0" smtClean="0"/>
              <a:t>Juutilainen V. &amp; Niemi T. 2007. Uusia ajatuksia ja välineitä haavan hoitoon. Duodecim 123(8), s. 981-7.</a:t>
            </a:r>
          </a:p>
          <a:p>
            <a:r>
              <a:rPr lang="fi-FI" dirty="0" smtClean="0"/>
              <a:t>Penttilä H. Haavanhoitotuotteet kirurgin kannalta. Luennot Kotkassa 10.11.2011.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5842" name="Picture 2" descr="musta.jpg (32106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eltainen.jpg (31658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punainen1.jpg (3331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aaleanpunainen1.jpg (47754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Haavan paranemisprosessi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88840"/>
            <a:ext cx="8229600" cy="506916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fi-FI" dirty="0" smtClean="0"/>
              <a:t>1. Verenvuodon hyytymisvaihe (</a:t>
            </a:r>
            <a:r>
              <a:rPr lang="fi-FI" i="1" dirty="0" smtClean="0">
                <a:solidFill>
                  <a:srgbClr val="C00000"/>
                </a:solidFill>
              </a:rPr>
              <a:t>koagulaatio</a:t>
            </a:r>
            <a:r>
              <a:rPr lang="fi-FI" dirty="0" smtClean="0"/>
              <a:t>)</a:t>
            </a:r>
          </a:p>
          <a:p>
            <a:pPr eaLnBrk="1" hangingPunct="1">
              <a:buNone/>
              <a:defRPr/>
            </a:pPr>
            <a:r>
              <a:rPr lang="fi-FI" dirty="0" smtClean="0"/>
              <a:t>2. Tulehdus vaihe (</a:t>
            </a:r>
            <a:r>
              <a:rPr lang="fi-FI" i="1" dirty="0" smtClean="0">
                <a:solidFill>
                  <a:srgbClr val="C00000"/>
                </a:solidFill>
              </a:rPr>
              <a:t>inflammaatio</a:t>
            </a:r>
            <a:r>
              <a:rPr lang="fi-FI" dirty="0" smtClean="0"/>
              <a:t>) </a:t>
            </a:r>
          </a:p>
          <a:p>
            <a:pPr eaLnBrk="1" hangingPunct="1">
              <a:buNone/>
              <a:defRPr/>
            </a:pPr>
            <a:r>
              <a:rPr lang="fi-FI" dirty="0" smtClean="0"/>
              <a:t>3. Solujen lisääntyminen (</a:t>
            </a:r>
            <a:r>
              <a:rPr lang="fi-FI" i="1" dirty="0" err="1" smtClean="0">
                <a:solidFill>
                  <a:srgbClr val="C00000"/>
                </a:solidFill>
              </a:rPr>
              <a:t>proliferaatio</a:t>
            </a:r>
            <a:r>
              <a:rPr lang="fi-FI" i="1" dirty="0" smtClean="0">
                <a:solidFill>
                  <a:srgbClr val="C00000"/>
                </a:solidFill>
              </a:rPr>
              <a:t>, </a:t>
            </a:r>
            <a:r>
              <a:rPr lang="fi-FI" i="1" dirty="0" err="1" smtClean="0">
                <a:solidFill>
                  <a:srgbClr val="C00000"/>
                </a:solidFill>
              </a:rPr>
              <a:t>granulaatio</a:t>
            </a:r>
            <a:r>
              <a:rPr lang="fi-FI" dirty="0" smtClean="0"/>
              <a:t>)</a:t>
            </a:r>
          </a:p>
          <a:p>
            <a:pPr eaLnBrk="1" hangingPunct="1">
              <a:buNone/>
              <a:defRPr/>
            </a:pPr>
            <a:r>
              <a:rPr lang="fi-FI" dirty="0" smtClean="0"/>
              <a:t>4. Kypsymisvaihe </a:t>
            </a:r>
            <a:r>
              <a:rPr lang="fi-FI" i="1" dirty="0" smtClean="0">
                <a:solidFill>
                  <a:srgbClr val="C00000"/>
                </a:solidFill>
              </a:rPr>
              <a:t>(</a:t>
            </a:r>
            <a:r>
              <a:rPr lang="fi-FI" i="1" dirty="0" err="1" smtClean="0">
                <a:solidFill>
                  <a:srgbClr val="C00000"/>
                </a:solidFill>
              </a:rPr>
              <a:t>maturaatio</a:t>
            </a:r>
            <a:r>
              <a:rPr lang="fi-FI" dirty="0" smtClean="0"/>
              <a:t>)</a:t>
            </a:r>
          </a:p>
          <a:p>
            <a:pPr eaLnBrk="1" hangingPunct="1"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Paranemiseen vaikuttavien tekijöiden huomiointi!</a:t>
            </a:r>
          </a:p>
          <a:p>
            <a:pPr>
              <a:defRPr/>
            </a:pPr>
            <a:r>
              <a:rPr lang="fi-FI" b="1" dirty="0" smtClean="0"/>
              <a:t>Häiriötekijöiden tunnistaminen</a:t>
            </a:r>
            <a:r>
              <a:rPr lang="fi-FI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Haavan paranemiseen vaikuttavat 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b="1" dirty="0" smtClean="0"/>
              <a:t>Haavasta johtuvat</a:t>
            </a:r>
            <a:r>
              <a:rPr lang="fi-FI" dirty="0" smtClean="0"/>
              <a:t>: etiologia, syvyys, laajuus, ikä, puhtaus</a:t>
            </a:r>
          </a:p>
          <a:p>
            <a:r>
              <a:rPr lang="fi-FI" b="1" dirty="0" smtClean="0"/>
              <a:t>Haavan paikallistekijät</a:t>
            </a:r>
            <a:r>
              <a:rPr lang="fi-FI" dirty="0" smtClean="0"/>
              <a:t>: happi, lämpötila, kosteus, turvotus, pH, infektio </a:t>
            </a:r>
            <a:r>
              <a:rPr lang="fi-FI" dirty="0" smtClean="0">
                <a:sym typeface="Wingdings" pitchFamily="2" charset="2"/>
              </a:rPr>
              <a:t> </a:t>
            </a:r>
            <a:r>
              <a:rPr lang="fi-FI" i="1" dirty="0" smtClean="0">
                <a:sym typeface="Wingdings" pitchFamily="2" charset="2"/>
              </a:rPr>
              <a:t>erityisesti näihin pyrimme vaikuttamaan</a:t>
            </a:r>
            <a:endParaRPr lang="fi-FI" i="1" dirty="0" smtClean="0"/>
          </a:p>
          <a:p>
            <a:pPr>
              <a:defRPr/>
            </a:pPr>
            <a:r>
              <a:rPr lang="fi-FI" b="1" dirty="0" smtClean="0"/>
              <a:t>Potilaasta johtuvat tekijät</a:t>
            </a:r>
            <a:r>
              <a:rPr lang="fi-FI" dirty="0" smtClean="0"/>
              <a:t>: Ikä, muut sairaudet, lääketieteellinen hoito, elämäntavat, käytettävissä olevat tulot, potilaan minäkuvaan ja </a:t>
            </a:r>
            <a:r>
              <a:rPr lang="fi-FI" dirty="0" err="1" smtClean="0"/>
              <a:t>psyykeeseen</a:t>
            </a:r>
            <a:r>
              <a:rPr lang="fi-FI" dirty="0" smtClean="0"/>
              <a:t> vaikuttavat tekijät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1888</Words>
  <Application>Microsoft Office PowerPoint</Application>
  <PresentationFormat>Näytössä katseltava diaesitys (4:3)</PresentationFormat>
  <Paragraphs>267</Paragraphs>
  <Slides>35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40" baseType="lpstr">
      <vt:lpstr>Aharoni</vt:lpstr>
      <vt:lpstr>Arial</vt:lpstr>
      <vt:lpstr>Calibri</vt:lpstr>
      <vt:lpstr>Wingdings</vt:lpstr>
      <vt:lpstr>Office-teema</vt:lpstr>
      <vt:lpstr>Haavan luokittelu ja paraneminen Haavahoidon periaatteet ja erilaiset sidokset </vt:lpstr>
      <vt:lpstr>Haavojen luokittelua</vt:lpstr>
      <vt:lpstr>Avoimen haavan väriluokitus (VPK-M)</vt:lpstr>
      <vt:lpstr>PowerPoint-esitys</vt:lpstr>
      <vt:lpstr>PowerPoint-esitys</vt:lpstr>
      <vt:lpstr>PowerPoint-esitys</vt:lpstr>
      <vt:lpstr>PowerPoint-esitys</vt:lpstr>
      <vt:lpstr>Haavan paranemisprosessi</vt:lpstr>
      <vt:lpstr>Haavan paranemiseen vaikuttavat tekijät</vt:lpstr>
      <vt:lpstr>Wound Bed Preparation l. haavapohjan hoito</vt:lpstr>
      <vt:lpstr>1. Haavan puhdistaminen</vt:lpstr>
      <vt:lpstr>PowerPoint-esitys</vt:lpstr>
      <vt:lpstr>PowerPoint-esitys</vt:lpstr>
      <vt:lpstr>PowerPoint-esitys</vt:lpstr>
      <vt:lpstr>PowerPoint-esitys</vt:lpstr>
      <vt:lpstr>PowerPoint-esitys</vt:lpstr>
      <vt:lpstr>Tekniset apuvälineet haavanhoidossa</vt:lpstr>
      <vt:lpstr>PowerPoint-esitys</vt:lpstr>
      <vt:lpstr>2. Haavan bakteeritasapainosta huolehtiminen</vt:lpstr>
      <vt:lpstr>3. Haavapohjan kosteustasapainon säilyttäminen</vt:lpstr>
      <vt:lpstr>4.Epitelisaation tukeminen</vt:lpstr>
      <vt:lpstr>PowerPoint-esitys</vt:lpstr>
      <vt:lpstr>PowerPoint-esitys</vt:lpstr>
      <vt:lpstr>PowerPoint-esitys</vt:lpstr>
      <vt:lpstr>Haavahoidossa tärkeää!</vt:lpstr>
      <vt:lpstr>SIDOKSISTA</vt:lpstr>
      <vt:lpstr>HAAVASIDOKSEN VALINTAAN VAIKUTTAVAT TEKIJÄT</vt:lpstr>
      <vt:lpstr>HAAVASIDOSTEN RYHMITTELY</vt:lpstr>
      <vt:lpstr>Interaktiiviset sidokset</vt:lpstr>
      <vt:lpstr>Hydrokolloidit ja haavakalvot</vt:lpstr>
      <vt:lpstr>Vaahtosidokset</vt:lpstr>
      <vt:lpstr>Alginaatit</vt:lpstr>
      <vt:lpstr>Hydrofiber-tuotteet</vt:lpstr>
      <vt:lpstr>Hydrogeeli</vt:lpstr>
      <vt:lpstr>Kirjallisuutta</vt:lpstr>
    </vt:vector>
  </TitlesOfParts>
  <Company>Pohjois-Kymen Tieto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Haavan luokittelu ja paraneminen Haavahoidon periaatteet ja erilaiset sidokset</dc:title>
  <dc:creator>Your User Name</dc:creator>
  <cp:lastModifiedBy>Kurko Kaisa-Leea</cp:lastModifiedBy>
  <cp:revision>17</cp:revision>
  <dcterms:created xsi:type="dcterms:W3CDTF">2012-09-28T11:51:17Z</dcterms:created>
  <dcterms:modified xsi:type="dcterms:W3CDTF">2018-09-25T06:48:24Z</dcterms:modified>
</cp:coreProperties>
</file>