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57" r:id="rId4"/>
    <p:sldId id="258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219487-D8B6-43BC-BC45-980C016DFC94}" type="datetimeFigureOut">
              <a:rPr lang="fi-FI" smtClean="0"/>
              <a:t>4.10.2017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A94557-A789-4CEF-82A8-187594B56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4899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8185B-D4B5-490A-A939-40E332A13ED8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40455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Tyypin 1 diabeetikon </a:t>
            </a:r>
            <a:r>
              <a:rPr lang="fi-FI" b="1" dirty="0" smtClean="0">
                <a:effectLst/>
              </a:rPr>
              <a:t>silmänpohjat pitäisi kuvata joka toinen vuosi</a:t>
            </a:r>
            <a:r>
              <a:rPr lang="fi-FI" dirty="0" smtClean="0"/>
              <a:t>, kun diabetes on kestänyt yli kymmenen vuotta.</a:t>
            </a:r>
          </a:p>
          <a:p>
            <a:endParaRPr lang="fi-FI" dirty="0" smtClean="0"/>
          </a:p>
          <a:p>
            <a:r>
              <a:rPr lang="fi-FI" dirty="0" err="1" smtClean="0"/>
              <a:t>Nefrop</a:t>
            </a:r>
            <a:r>
              <a:rPr lang="fi-FI" dirty="0" smtClean="0"/>
              <a:t>.</a:t>
            </a:r>
            <a:r>
              <a:rPr lang="fi-FI" baseline="0" dirty="0" smtClean="0"/>
              <a:t> = hyvä sokeritasapaino ja </a:t>
            </a:r>
            <a:r>
              <a:rPr lang="fi-FI" baseline="0" dirty="0" err="1" smtClean="0"/>
              <a:t>RR-seuranta</a:t>
            </a:r>
            <a:r>
              <a:rPr lang="fi-FI" baseline="0" dirty="0" smtClean="0"/>
              <a:t>!!</a:t>
            </a:r>
          </a:p>
          <a:p>
            <a:endParaRPr lang="fi-FI" baseline="0" dirty="0" smtClean="0"/>
          </a:p>
          <a:p>
            <a:r>
              <a:rPr lang="fi-FI" b="1" dirty="0" smtClean="0">
                <a:effectLst/>
              </a:rPr>
              <a:t>Liikunta parantaa verenkiertoa ja edistää hermostomuutosten paranemista.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8185B-D4B5-490A-A939-40E332A13ED8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4538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rveysportti.fi/xmedia/hoi/hoi50056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diabetes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177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20271"/>
          </a:xfrm>
          <a:solidFill>
            <a:schemeClr val="accent5">
              <a:lumMod val="75000"/>
            </a:schemeClr>
          </a:solidFill>
        </p:spPr>
        <p:txBody>
          <a:bodyPr/>
          <a:lstStyle/>
          <a:p>
            <a:r>
              <a:rPr lang="fi-FI" dirty="0" err="1" smtClean="0"/>
              <a:t>Hyperglykemia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2008096"/>
            <a:ext cx="9601200" cy="4410634"/>
          </a:xfrm>
        </p:spPr>
        <p:txBody>
          <a:bodyPr>
            <a:normAutofit fontScale="92500" lnSpcReduction="10000"/>
          </a:bodyPr>
          <a:lstStyle/>
          <a:p>
            <a:r>
              <a:rPr lang="fi-FI" sz="2800" dirty="0" err="1" smtClean="0"/>
              <a:t>Vs</a:t>
            </a:r>
            <a:r>
              <a:rPr lang="fi-FI" sz="2800" dirty="0" smtClean="0"/>
              <a:t> koholla (yli tavoitearvojen)</a:t>
            </a:r>
          </a:p>
          <a:p>
            <a:r>
              <a:rPr lang="fi-FI" sz="2800" dirty="0" smtClean="0"/>
              <a:t>Tulehdus, stressi, sairastaminen, KORTISONI, </a:t>
            </a:r>
            <a:r>
              <a:rPr lang="fi-FI" sz="2800" dirty="0" err="1" smtClean="0"/>
              <a:t>inska</a:t>
            </a:r>
            <a:r>
              <a:rPr lang="fi-FI" sz="2800" dirty="0" smtClean="0"/>
              <a:t> pilalla, pumppu rikki, katetri tukossa..)</a:t>
            </a:r>
          </a:p>
          <a:p>
            <a:r>
              <a:rPr lang="fi-FI" sz="2800" dirty="0" smtClean="0"/>
              <a:t>Hoitamattomana/ juuri puhjennut T1DM </a:t>
            </a:r>
            <a:r>
              <a:rPr lang="fi-FI" sz="2800" dirty="0" smtClean="0">
                <a:sym typeface="Wingdings" panose="05000000000000000000" pitchFamily="2" charset="2"/>
              </a:rPr>
              <a:t></a:t>
            </a:r>
          </a:p>
          <a:p>
            <a:pPr marL="0" indent="0">
              <a:buNone/>
            </a:pPr>
            <a:endParaRPr lang="fi-FI" sz="2800" dirty="0" smtClean="0">
              <a:sym typeface="Wingdings" panose="05000000000000000000" pitchFamily="2" charset="2"/>
            </a:endParaRPr>
          </a:p>
          <a:p>
            <a:r>
              <a:rPr lang="fi-FI" sz="2800" dirty="0" smtClean="0">
                <a:sym typeface="Wingdings" panose="05000000000000000000" pitchFamily="2" charset="2"/>
              </a:rPr>
              <a:t>KETOASIDOOSI = rasvahappojen hapettumistuotteet kertyvät elimistöön (HE-</a:t>
            </a:r>
            <a:r>
              <a:rPr lang="fi-FI" sz="2800" dirty="0" err="1" smtClean="0">
                <a:sym typeface="Wingdings" panose="05000000000000000000" pitchFamily="2" charset="2"/>
              </a:rPr>
              <a:t>tase.häiriö</a:t>
            </a:r>
            <a:r>
              <a:rPr lang="fi-FI" sz="2800" dirty="0" smtClean="0">
                <a:sym typeface="Wingdings" panose="05000000000000000000" pitchFamily="2" charset="2"/>
              </a:rPr>
              <a:t>)  </a:t>
            </a:r>
            <a:r>
              <a:rPr lang="fi-FI" sz="2800" b="1" dirty="0" smtClean="0">
                <a:effectLst/>
              </a:rPr>
              <a:t>Hapot kannattaa mitata aina, kun verensokeri on toistuvasti yli 15 </a:t>
            </a:r>
            <a:r>
              <a:rPr lang="fi-FI" sz="2800" b="1" dirty="0" err="1" smtClean="0">
                <a:effectLst/>
              </a:rPr>
              <a:t>mmol</a:t>
            </a:r>
            <a:r>
              <a:rPr lang="fi-FI" sz="2800" b="1" dirty="0" smtClean="0">
                <a:effectLst/>
              </a:rPr>
              <a:t>/l tai kun on sairas. </a:t>
            </a:r>
            <a:r>
              <a:rPr lang="fi-FI" sz="2800" dirty="0" smtClean="0">
                <a:effectLst/>
              </a:rPr>
              <a:t>(VS ei aina ole kovin korkea, </a:t>
            </a:r>
            <a:r>
              <a:rPr lang="fi-FI" sz="2800" dirty="0" err="1" smtClean="0">
                <a:effectLst/>
              </a:rPr>
              <a:t>yl</a:t>
            </a:r>
            <a:r>
              <a:rPr lang="fi-FI" sz="2800" dirty="0" smtClean="0">
                <a:effectLst/>
              </a:rPr>
              <a:t>. kuitenkin yli 15mmol/l.</a:t>
            </a:r>
            <a:endParaRPr lang="fi-FI" sz="2800" dirty="0" smtClean="0">
              <a:sym typeface="Wingdings" panose="05000000000000000000" pitchFamily="2" charset="2"/>
            </a:endParaRPr>
          </a:p>
          <a:p>
            <a:r>
              <a:rPr lang="fi-FI" sz="2800" dirty="0" err="1" smtClean="0">
                <a:sym typeface="Wingdings" panose="05000000000000000000" pitchFamily="2" charset="2"/>
              </a:rPr>
              <a:t>Dehydraatio</a:t>
            </a:r>
            <a:r>
              <a:rPr lang="fi-FI" sz="2800" dirty="0" smtClean="0">
                <a:sym typeface="Wingdings" panose="05000000000000000000" pitchFamily="2" charset="2"/>
              </a:rPr>
              <a:t> l. kuivuminen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569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62635" y="381000"/>
            <a:ext cx="9601200" cy="981635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/>
              <a:t>Hyperglykemian hoidon tavoitteet: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1667435"/>
            <a:ext cx="9601200" cy="4733365"/>
          </a:xfrm>
        </p:spPr>
        <p:txBody>
          <a:bodyPr>
            <a:normAutofit/>
          </a:bodyPr>
          <a:lstStyle/>
          <a:p>
            <a:r>
              <a:rPr lang="fi-FI" sz="2800" dirty="0" smtClean="0"/>
              <a:t>Estää </a:t>
            </a:r>
            <a:r>
              <a:rPr lang="fi-FI" sz="2800" dirty="0" err="1" smtClean="0"/>
              <a:t>ketoasidoosi</a:t>
            </a:r>
            <a:r>
              <a:rPr lang="fi-FI" sz="2800" dirty="0" smtClean="0"/>
              <a:t> ja kuolemat insuliininpuutos diabeetikoilla</a:t>
            </a:r>
          </a:p>
          <a:p>
            <a:r>
              <a:rPr lang="fi-FI" sz="2800" dirty="0" smtClean="0"/>
              <a:t>Ehkäistä </a:t>
            </a:r>
            <a:r>
              <a:rPr lang="fi-FI" sz="2800" dirty="0" err="1" smtClean="0"/>
              <a:t>mikrovaskulaarikomplikaatioilta</a:t>
            </a:r>
            <a:endParaRPr lang="fi-FI" sz="2800" dirty="0" smtClean="0"/>
          </a:p>
          <a:p>
            <a:r>
              <a:rPr lang="fi-FI" sz="2800" dirty="0" smtClean="0"/>
              <a:t>Parantaa hyperglykemian oireet</a:t>
            </a:r>
          </a:p>
          <a:p>
            <a:r>
              <a:rPr lang="fi-FI" sz="2800" dirty="0" err="1" smtClean="0"/>
              <a:t>Makrovaskulaarikomplikaatiot</a:t>
            </a:r>
            <a:r>
              <a:rPr lang="fi-FI" sz="2800" dirty="0" smtClean="0"/>
              <a:t> tärkein kuoleman ja sairastuvuuden syy – kokonaisvaltainen riskitekijöiden hoito! (Rasvat, RR, tupakointi, VS)</a:t>
            </a:r>
          </a:p>
          <a:p>
            <a:r>
              <a:rPr lang="fi-FI" sz="2800" dirty="0" smtClean="0"/>
              <a:t>Elämäntapahoito keskeistä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46269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09918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smtClean="0"/>
              <a:t>Ruokavalio diabeteksen hoidossa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1864659"/>
            <a:ext cx="9601200" cy="4993341"/>
          </a:xfrm>
        </p:spPr>
        <p:txBody>
          <a:bodyPr>
            <a:normAutofit fontScale="70000" lnSpcReduction="20000"/>
          </a:bodyPr>
          <a:lstStyle/>
          <a:p>
            <a:r>
              <a:rPr lang="fi-FI" sz="4000" dirty="0" smtClean="0"/>
              <a:t>T1 diabeetikoilla korostuu ruuan, liikunnan ja insuliinin yhteensovittaminen!</a:t>
            </a:r>
          </a:p>
          <a:p>
            <a:r>
              <a:rPr lang="fi-FI" sz="4000" dirty="0" smtClean="0"/>
              <a:t>Tyypin 2 diabeetikoilla keskeistä </a:t>
            </a:r>
            <a:r>
              <a:rPr lang="fi-FI" sz="4000" b="1" dirty="0" smtClean="0"/>
              <a:t>painonhallinta</a:t>
            </a:r>
            <a:r>
              <a:rPr lang="fi-FI" sz="4000" dirty="0" smtClean="0"/>
              <a:t> (ravitsemus ja liikunta)</a:t>
            </a:r>
          </a:p>
          <a:p>
            <a:r>
              <a:rPr lang="fi-FI" sz="4000" dirty="0" smtClean="0"/>
              <a:t>Valtimosairauksien riski </a:t>
            </a:r>
            <a:r>
              <a:rPr lang="fi-FI" sz="4000" dirty="0" smtClean="0">
                <a:sym typeface="Wingdings" panose="05000000000000000000" pitchFamily="2" charset="2"/>
              </a:rPr>
              <a:t> rasvat ja suolan määrä.</a:t>
            </a:r>
          </a:p>
          <a:p>
            <a:r>
              <a:rPr lang="fi-FI" sz="4000" dirty="0" smtClean="0">
                <a:sym typeface="Wingdings" panose="05000000000000000000" pitchFamily="2" charset="2"/>
              </a:rPr>
              <a:t>Insuliinihoidossa HH määrien arviointi (+ huomioiden rasitus)</a:t>
            </a:r>
          </a:p>
          <a:p>
            <a:r>
              <a:rPr lang="fi-FI" sz="4000" dirty="0" smtClean="0">
                <a:sym typeface="Wingdings" panose="05000000000000000000" pitchFamily="2" charset="2"/>
              </a:rPr>
              <a:t>Insuliinin eritystä lisäävien lääkkeiden kanssa HH jakaminen tasaisesti.</a:t>
            </a:r>
          </a:p>
          <a:p>
            <a:r>
              <a:rPr lang="fi-FI" sz="4000" dirty="0" err="1" smtClean="0">
                <a:sym typeface="Wingdings" panose="05000000000000000000" pitchFamily="2" charset="2"/>
              </a:rPr>
              <a:t>Glinidejä</a:t>
            </a:r>
            <a:r>
              <a:rPr lang="fi-FI" sz="4000" dirty="0" smtClean="0">
                <a:sym typeface="Wingdings" panose="05000000000000000000" pitchFamily="2" charset="2"/>
              </a:rPr>
              <a:t> käytettäessä annoksen muuttaminen HH määrän perusteella</a:t>
            </a:r>
            <a:endParaRPr lang="fi-FI" sz="2800" dirty="0" smtClean="0">
              <a:sym typeface="Wingdings" panose="05000000000000000000" pitchFamily="2" charset="2"/>
            </a:endParaRPr>
          </a:p>
          <a:p>
            <a:r>
              <a:rPr lang="fi-FI" dirty="0" smtClean="0">
                <a:sym typeface="Wingdings" panose="05000000000000000000" pitchFamily="2" charset="2"/>
                <a:hlinkClick r:id="rId2"/>
              </a:rPr>
              <a:t>Käypähoito s. 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821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891988"/>
          </a:xfrm>
          <a:solidFill>
            <a:srgbClr val="FFFF00"/>
          </a:solidFill>
        </p:spPr>
        <p:txBody>
          <a:bodyPr/>
          <a:lstStyle/>
          <a:p>
            <a:r>
              <a:rPr lang="fi-FI" dirty="0" smtClean="0"/>
              <a:t>Albuminuria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Mikroalbuminuria= levon jälkeen </a:t>
            </a:r>
            <a:r>
              <a:rPr lang="fi-FI" sz="2800" dirty="0" err="1" smtClean="0"/>
              <a:t>U-prot</a:t>
            </a:r>
            <a:r>
              <a:rPr lang="fi-FI" sz="2800" dirty="0" smtClean="0"/>
              <a:t> hieman lisääntynyt (Voi </a:t>
            </a:r>
            <a:r>
              <a:rPr lang="fi-FI" sz="2800" dirty="0" err="1" smtClean="0"/>
              <a:t>aih</a:t>
            </a:r>
            <a:r>
              <a:rPr lang="fi-FI" sz="2800" dirty="0" smtClean="0"/>
              <a:t>. RR nousua)</a:t>
            </a:r>
          </a:p>
          <a:p>
            <a:r>
              <a:rPr lang="fi-FI" sz="2800" dirty="0" smtClean="0"/>
              <a:t>Munuaistauti myötävaikutta monien komplikaatioiden syntyyn.</a:t>
            </a:r>
          </a:p>
          <a:p>
            <a:r>
              <a:rPr lang="fi-FI" sz="2800" dirty="0" smtClean="0"/>
              <a:t>1/3 kehittää munuaistaudin</a:t>
            </a:r>
          </a:p>
          <a:p>
            <a:r>
              <a:rPr lang="fi-FI" sz="2800" dirty="0" smtClean="0"/>
              <a:t>Myös T2DM sairastavilla (jos mikro </a:t>
            </a:r>
            <a:r>
              <a:rPr lang="fi-FI" sz="2800" dirty="0" smtClean="0">
                <a:sym typeface="Wingdings" panose="05000000000000000000" pitchFamily="2" charset="2"/>
              </a:rPr>
              <a:t></a:t>
            </a:r>
            <a:r>
              <a:rPr lang="fi-FI" sz="2800" dirty="0" smtClean="0"/>
              <a:t> 30% </a:t>
            </a:r>
            <a:r>
              <a:rPr lang="fi-FI" sz="2800" dirty="0" err="1" smtClean="0"/>
              <a:t>nefropatian</a:t>
            </a:r>
            <a:r>
              <a:rPr lang="fi-FI" sz="2800" dirty="0" smtClean="0"/>
              <a:t>)</a:t>
            </a:r>
          </a:p>
          <a:p>
            <a:r>
              <a:rPr lang="fi-FI" sz="2800" dirty="0"/>
              <a:t>T</a:t>
            </a:r>
            <a:r>
              <a:rPr lang="fi-FI" sz="2800" dirty="0" smtClean="0"/>
              <a:t>ulee seuloa vuosittain.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888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91988"/>
          </a:xfrm>
          <a:solidFill>
            <a:schemeClr val="accent2"/>
          </a:solidFill>
        </p:spPr>
        <p:txBody>
          <a:bodyPr/>
          <a:lstStyle/>
          <a:p>
            <a:r>
              <a:rPr lang="fi-FI" dirty="0" smtClean="0"/>
              <a:t>Lisäsairaudet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222376"/>
          </a:xfrm>
        </p:spPr>
        <p:txBody>
          <a:bodyPr>
            <a:normAutofit/>
          </a:bodyPr>
          <a:lstStyle/>
          <a:p>
            <a:r>
              <a:rPr lang="fi-FI" sz="2800" b="1" dirty="0"/>
              <a:t>V</a:t>
            </a:r>
            <a:r>
              <a:rPr lang="fi-FI" sz="2800" b="1" dirty="0" smtClean="0">
                <a:effectLst/>
              </a:rPr>
              <a:t>eren suuri sokeripitoisuus vahingoittaa pieniä ja suuria verisuonia, sydäntä ja hermostoa</a:t>
            </a:r>
            <a:endParaRPr lang="fi-FI" sz="2800" dirty="0" smtClean="0"/>
          </a:p>
          <a:p>
            <a:r>
              <a:rPr lang="fi-FI" sz="2800" dirty="0" err="1" smtClean="0"/>
              <a:t>Nefropatia</a:t>
            </a:r>
            <a:r>
              <a:rPr lang="fi-FI" sz="2800" dirty="0" smtClean="0"/>
              <a:t> </a:t>
            </a:r>
            <a:r>
              <a:rPr lang="fi-FI" sz="2800" dirty="0" smtClean="0">
                <a:sym typeface="Wingdings" panose="05000000000000000000" pitchFamily="2" charset="2"/>
              </a:rPr>
              <a:t> Vaurioita munuaisten hiussuonissa ja </a:t>
            </a:r>
            <a:r>
              <a:rPr lang="fi-FI" sz="2800" dirty="0" err="1" smtClean="0">
                <a:sym typeface="Wingdings" panose="05000000000000000000" pitchFamily="2" charset="2"/>
              </a:rPr>
              <a:t>glomeruluksissa</a:t>
            </a:r>
            <a:r>
              <a:rPr lang="fi-FI" sz="2800" dirty="0" smtClean="0">
                <a:sym typeface="Wingdings" panose="05000000000000000000" pitchFamily="2" charset="2"/>
              </a:rPr>
              <a:t>  Virtsassa glukoosia ja valkuaisaineita s.32 </a:t>
            </a:r>
          </a:p>
          <a:p>
            <a:r>
              <a:rPr lang="fi-FI" sz="2800" dirty="0" err="1" smtClean="0">
                <a:sym typeface="Wingdings" panose="05000000000000000000" pitchFamily="2" charset="2"/>
              </a:rPr>
              <a:t>Retinopatia</a:t>
            </a:r>
            <a:r>
              <a:rPr lang="fi-FI" sz="2800" dirty="0" smtClean="0">
                <a:sym typeface="Wingdings" panose="05000000000000000000" pitchFamily="2" charset="2"/>
              </a:rPr>
              <a:t>  verkkokalvomuutos (eri tyypit)</a:t>
            </a:r>
          </a:p>
          <a:p>
            <a:r>
              <a:rPr lang="fi-FI" sz="2800" dirty="0" smtClean="0">
                <a:sym typeface="Wingdings" panose="05000000000000000000" pitchFamily="2" charset="2"/>
              </a:rPr>
              <a:t>CV-sairaudet  jos mikroalbuminuria 4X riski</a:t>
            </a:r>
          </a:p>
          <a:p>
            <a:r>
              <a:rPr lang="fi-FI" sz="2800" dirty="0" err="1" smtClean="0">
                <a:sym typeface="Wingdings" panose="05000000000000000000" pitchFamily="2" charset="2"/>
              </a:rPr>
              <a:t>Neuropatia</a:t>
            </a:r>
            <a:r>
              <a:rPr lang="fi-FI" sz="2800" dirty="0" smtClean="0">
                <a:sym typeface="Wingdings" panose="05000000000000000000" pitchFamily="2" charset="2"/>
              </a:rPr>
              <a:t>  hermostovauriot  jalat!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84826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63706"/>
          </a:xfrm>
          <a:solidFill>
            <a:schemeClr val="accent2"/>
          </a:solidFill>
        </p:spPr>
        <p:txBody>
          <a:bodyPr/>
          <a:lstStyle/>
          <a:p>
            <a:r>
              <a:rPr lang="fi-FI" dirty="0" smtClean="0"/>
              <a:t>HbA1c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007224"/>
          </a:xfrm>
        </p:spPr>
        <p:txBody>
          <a:bodyPr>
            <a:normAutofit lnSpcReduction="10000"/>
          </a:bodyPr>
          <a:lstStyle/>
          <a:p>
            <a:r>
              <a:rPr lang="fi-FI" sz="2800" dirty="0" smtClean="0"/>
              <a:t>HbA1c-arvo kertoo, </a:t>
            </a:r>
            <a:r>
              <a:rPr lang="fi-FI" sz="2800" b="1" dirty="0" smtClean="0">
                <a:effectLst/>
              </a:rPr>
              <a:t>kuinka paljon </a:t>
            </a:r>
            <a:r>
              <a:rPr lang="fi-FI" sz="2800" dirty="0" smtClean="0"/>
              <a:t>glukoosia eli </a:t>
            </a:r>
            <a:r>
              <a:rPr lang="fi-FI" sz="2800" b="1" dirty="0" smtClean="0">
                <a:effectLst/>
              </a:rPr>
              <a:t>sokeria</a:t>
            </a:r>
            <a:r>
              <a:rPr lang="fi-FI" sz="2800" dirty="0" smtClean="0"/>
              <a:t> veren punasolujen </a:t>
            </a:r>
            <a:r>
              <a:rPr lang="fi-FI" sz="2800" b="1" dirty="0" smtClean="0">
                <a:effectLst/>
              </a:rPr>
              <a:t>hemoglobiiniin on tarttunut</a:t>
            </a:r>
            <a:r>
              <a:rPr lang="fi-FI" sz="2800" dirty="0" smtClean="0"/>
              <a:t> mittausta edeltävinä viikkoina</a:t>
            </a:r>
          </a:p>
          <a:p>
            <a:r>
              <a:rPr lang="fi-FI" sz="2800" dirty="0" smtClean="0"/>
              <a:t>Yleensä tavoite alle 53 </a:t>
            </a:r>
            <a:r>
              <a:rPr lang="fi-FI" sz="2800" dirty="0" err="1" smtClean="0"/>
              <a:t>mmol</a:t>
            </a:r>
            <a:r>
              <a:rPr lang="fi-FI" sz="2800" smtClean="0"/>
              <a:t>/l </a:t>
            </a:r>
            <a:r>
              <a:rPr lang="fi-FI" sz="2800" dirty="0" smtClean="0"/>
              <a:t>(7%).</a:t>
            </a:r>
            <a:br>
              <a:rPr lang="fi-FI" sz="2800" dirty="0" smtClean="0"/>
            </a:b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/>
              <a:t>(Jos ei esiinny matalan verensokerin ongelmia, voi olla</a:t>
            </a:r>
            <a:r>
              <a:rPr lang="fi-FI" sz="2800" b="1" dirty="0"/>
              <a:t> </a:t>
            </a:r>
            <a:r>
              <a:rPr lang="fi-FI" sz="2800" dirty="0"/>
              <a:t>matalampikin eli alle 47 </a:t>
            </a:r>
            <a:r>
              <a:rPr lang="fi-FI" sz="2800" dirty="0" err="1"/>
              <a:t>mmol</a:t>
            </a:r>
            <a:r>
              <a:rPr lang="fi-FI" sz="2800" dirty="0"/>
              <a:t>/l (alle 6.5</a:t>
            </a:r>
            <a:r>
              <a:rPr lang="fi-FI" sz="2800" dirty="0" smtClean="0"/>
              <a:t>%)</a:t>
            </a:r>
            <a:endParaRPr lang="fi-FI" sz="2800" dirty="0"/>
          </a:p>
          <a:p>
            <a:r>
              <a:rPr lang="fi-FI" sz="2800" dirty="0"/>
              <a:t>40% kustannuksista voisi laskea, jos KA HbA1c laskisi 9</a:t>
            </a:r>
            <a:r>
              <a:rPr lang="fi-FI" sz="2800" dirty="0" smtClean="0"/>
              <a:t>% </a:t>
            </a:r>
            <a:r>
              <a:rPr lang="fi-FI" sz="2800" dirty="0" smtClean="0">
                <a:sym typeface="Wingdings" panose="05000000000000000000" pitchFamily="2" charset="2"/>
              </a:rPr>
              <a:t> </a:t>
            </a:r>
            <a:r>
              <a:rPr lang="fi-FI" sz="2800" dirty="0" smtClean="0"/>
              <a:t> 8</a:t>
            </a:r>
            <a:r>
              <a:rPr lang="fi-FI" sz="2800" dirty="0"/>
              <a:t>%!!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0489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45776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fi-FI" dirty="0" smtClean="0"/>
              <a:t>Lääkehoito (T2DM)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4025153"/>
          </a:xfrm>
        </p:spPr>
        <p:txBody>
          <a:bodyPr>
            <a:normAutofit lnSpcReduction="10000"/>
          </a:bodyPr>
          <a:lstStyle/>
          <a:p>
            <a:r>
              <a:rPr lang="fi-FI" sz="2800" dirty="0" smtClean="0"/>
              <a:t>INKRETIINITEHOSTAJAT (GLP-analogit ja </a:t>
            </a:r>
            <a:r>
              <a:rPr lang="fi-FI" sz="2800" dirty="0" err="1" smtClean="0"/>
              <a:t>gliptiinit</a:t>
            </a:r>
            <a:r>
              <a:rPr lang="fi-FI" sz="2800" dirty="0" smtClean="0"/>
              <a:t>)</a:t>
            </a:r>
          </a:p>
          <a:p>
            <a:r>
              <a:rPr lang="fi-FI" sz="2800" dirty="0" smtClean="0"/>
              <a:t>METFORMIINI = vasta-aiheinen munuaisvikaisilla!</a:t>
            </a:r>
          </a:p>
          <a:p>
            <a:r>
              <a:rPr lang="fi-FI" sz="2800" dirty="0" smtClean="0"/>
              <a:t>INSULIININ ERITYSTÄ LISÄÄVÄT (</a:t>
            </a:r>
            <a:r>
              <a:rPr lang="fi-FI" sz="2800" dirty="0" err="1" smtClean="0"/>
              <a:t>sulfonyyliureat</a:t>
            </a:r>
            <a:r>
              <a:rPr lang="fi-FI" sz="2800" dirty="0"/>
              <a:t> </a:t>
            </a:r>
            <a:r>
              <a:rPr lang="fi-FI" sz="2800" dirty="0" smtClean="0"/>
              <a:t>ja </a:t>
            </a:r>
            <a:r>
              <a:rPr lang="fi-FI" sz="2800" dirty="0" err="1" smtClean="0"/>
              <a:t>glinidit</a:t>
            </a:r>
            <a:r>
              <a:rPr lang="fi-FI" sz="2800" dirty="0" smtClean="0"/>
              <a:t>)</a:t>
            </a:r>
          </a:p>
          <a:p>
            <a:r>
              <a:rPr lang="fi-FI" sz="2800" dirty="0" smtClean="0"/>
              <a:t>INSULIINIHERKISTÄJÄT (</a:t>
            </a:r>
            <a:r>
              <a:rPr lang="fi-FI" sz="2800" dirty="0" err="1" smtClean="0"/>
              <a:t>glitatsonit</a:t>
            </a:r>
            <a:r>
              <a:rPr lang="fi-FI" sz="2800" dirty="0" smtClean="0"/>
              <a:t>)</a:t>
            </a:r>
          </a:p>
          <a:p>
            <a:r>
              <a:rPr lang="fi-FI" sz="2800" dirty="0" smtClean="0"/>
              <a:t>Uusi DABAGLIFLOTSIINI </a:t>
            </a:r>
            <a:r>
              <a:rPr lang="fi-FI" sz="2800" dirty="0" smtClean="0">
                <a:sym typeface="Wingdings" panose="05000000000000000000" pitchFamily="2" charset="2"/>
              </a:rPr>
              <a:t> sokeria virtsan mukana  lisää osmoottista </a:t>
            </a:r>
            <a:r>
              <a:rPr lang="fi-FI" sz="2800" dirty="0" err="1" smtClean="0">
                <a:sym typeface="Wingdings" panose="05000000000000000000" pitchFamily="2" charset="2"/>
              </a:rPr>
              <a:t>diureesia</a:t>
            </a:r>
            <a:r>
              <a:rPr lang="fi-FI" sz="2800" dirty="0" smtClean="0">
                <a:sym typeface="Wingdings" panose="05000000000000000000" pitchFamily="2" charset="2"/>
              </a:rPr>
              <a:t> + paino laskee</a:t>
            </a:r>
          </a:p>
          <a:p>
            <a:pPr marL="0" indent="0">
              <a:buNone/>
            </a:pPr>
            <a:r>
              <a:rPr lang="fi-FI" sz="2800" dirty="0" smtClean="0">
                <a:sym typeface="Wingdings" panose="05000000000000000000" pitchFamily="2" charset="2"/>
              </a:rPr>
              <a:t>HV: VTI, genitaalialueen infektiot, </a:t>
            </a:r>
            <a:r>
              <a:rPr lang="fi-FI" sz="2800" dirty="0" err="1" smtClean="0">
                <a:sym typeface="Wingdings" panose="05000000000000000000" pitchFamily="2" charset="2"/>
              </a:rPr>
              <a:t>dehydraatio</a:t>
            </a:r>
            <a:r>
              <a:rPr lang="fi-FI" sz="2800" dirty="0" smtClean="0">
                <a:sym typeface="Wingdings" panose="05000000000000000000" pitchFamily="2" charset="2"/>
              </a:rPr>
              <a:t> (ei yhdessä </a:t>
            </a:r>
            <a:r>
              <a:rPr lang="fi-FI" sz="2800" dirty="0" err="1" smtClean="0">
                <a:sym typeface="Wingdings" panose="05000000000000000000" pitchFamily="2" charset="2"/>
              </a:rPr>
              <a:t>furesiksen</a:t>
            </a:r>
            <a:r>
              <a:rPr lang="fi-FI" sz="2800" dirty="0" smtClean="0">
                <a:sym typeface="Wingdings" panose="05000000000000000000" pitchFamily="2" charset="2"/>
              </a:rPr>
              <a:t> kanssa)</a:t>
            </a:r>
          </a:p>
          <a:p>
            <a:pPr marL="0" indent="0">
              <a:buNone/>
            </a:pPr>
            <a:endParaRPr lang="fi-FI" dirty="0" smtClean="0">
              <a:sym typeface="Wingdings" panose="05000000000000000000" pitchFamily="2" charset="2"/>
            </a:endParaRP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6279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TM10001105[[fn=Rajattu]]</Template>
  <TotalTime>97</TotalTime>
  <Words>371</Words>
  <Application>Microsoft Office PowerPoint</Application>
  <PresentationFormat>Laajakuva</PresentationFormat>
  <Paragraphs>53</Paragraphs>
  <Slides>8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Calibri</vt:lpstr>
      <vt:lpstr>Franklin Gothic Book</vt:lpstr>
      <vt:lpstr>Wingdings</vt:lpstr>
      <vt:lpstr>Crop</vt:lpstr>
      <vt:lpstr>diabetes</vt:lpstr>
      <vt:lpstr>Hyperglykemia</vt:lpstr>
      <vt:lpstr>Hyperglykemian hoidon tavoitteet:</vt:lpstr>
      <vt:lpstr>Ruokavalio diabeteksen hoidossa</vt:lpstr>
      <vt:lpstr>Albuminuria</vt:lpstr>
      <vt:lpstr>Lisäsairaudet</vt:lpstr>
      <vt:lpstr>HbA1c</vt:lpstr>
      <vt:lpstr>Lääkehoito (T2DM)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diabetes</dc:title>
  <dc:creator>Kaisa Kurko</dc:creator>
  <cp:lastModifiedBy>Kurko Kaisa-Leea</cp:lastModifiedBy>
  <cp:revision>4</cp:revision>
  <dcterms:created xsi:type="dcterms:W3CDTF">2017-10-01T19:15:23Z</dcterms:created>
  <dcterms:modified xsi:type="dcterms:W3CDTF">2017-10-04T08:09:54Z</dcterms:modified>
</cp:coreProperties>
</file>