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6" r:id="rId4"/>
    <p:sldId id="264" r:id="rId5"/>
    <p:sldId id="259" r:id="rId6"/>
    <p:sldId id="260" r:id="rId7"/>
    <p:sldId id="261" r:id="rId8"/>
    <p:sldId id="265" r:id="rId9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583A8-E00A-4B82-BF74-6EEBC77B554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030BA-CC32-4E2C-B263-9FC3D066EE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1264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Escherichia</a:t>
            </a:r>
            <a:r>
              <a:rPr lang="fi-FI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coli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030BA-CC32-4E2C-B263-9FC3D066EE8D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4209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5ECAF-1F5F-4ACD-B089-C6288D6F2DC9}" type="datetimeFigureOut">
              <a:rPr lang="fi-FI" smtClean="0"/>
              <a:t>27.4.2017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0063-D299-4D46-A888-251A4FA25DF7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966" y="3717032"/>
            <a:ext cx="303006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i 2"/>
          <p:cNvSpPr/>
          <p:nvPr/>
        </p:nvSpPr>
        <p:spPr>
          <a:xfrm>
            <a:off x="467544" y="1124744"/>
            <a:ext cx="6120680" cy="24482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4400" dirty="0"/>
              <a:t>Virtsatieinfektiot</a:t>
            </a:r>
            <a:br>
              <a:rPr lang="fi-FI" sz="4400" dirty="0"/>
            </a:br>
            <a:r>
              <a:rPr lang="fi-FI" sz="4400" dirty="0"/>
              <a:t>VTI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VTI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pääasiassa naisten sairaus</a:t>
            </a:r>
          </a:p>
          <a:p>
            <a:r>
              <a:rPr lang="fi-FI" dirty="0"/>
              <a:t>t</a:t>
            </a:r>
            <a:r>
              <a:rPr lang="fi-FI" dirty="0" smtClean="0"/>
              <a:t>avallisi</a:t>
            </a:r>
            <a:r>
              <a:rPr lang="fi-FI" dirty="0" smtClean="0"/>
              <a:t>n aiheuttaja </a:t>
            </a:r>
            <a:r>
              <a:rPr lang="fi-FI" dirty="0" err="1" smtClean="0"/>
              <a:t>E.coli</a:t>
            </a:r>
            <a:endParaRPr lang="fi-FI" dirty="0" smtClean="0"/>
          </a:p>
          <a:p>
            <a:endParaRPr lang="fi-FI" dirty="0" smtClean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43" y="3717031"/>
            <a:ext cx="4099873" cy="28283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Sisällön paikkamerkki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616" y="3713912"/>
            <a:ext cx="4058607" cy="28314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40768"/>
            <a:ext cx="28590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Altistavat tekijät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</a:t>
            </a:r>
            <a:r>
              <a:rPr lang="fi-FI" dirty="0" smtClean="0"/>
              <a:t>eikentynyt limakalvopuolustus vaihdevuosien jälkeen</a:t>
            </a:r>
          </a:p>
          <a:p>
            <a:r>
              <a:rPr lang="fi-FI" dirty="0" err="1"/>
              <a:t>h</a:t>
            </a:r>
            <a:r>
              <a:rPr lang="fi-FI" dirty="0" err="1" smtClean="0"/>
              <a:t>oneymoon</a:t>
            </a:r>
            <a:r>
              <a:rPr lang="fi-FI" dirty="0" smtClean="0"/>
              <a:t> </a:t>
            </a:r>
            <a:r>
              <a:rPr lang="fi-FI" dirty="0" err="1" smtClean="0"/>
              <a:t>disease</a:t>
            </a:r>
            <a:endParaRPr lang="fi-FI" dirty="0" smtClean="0"/>
          </a:p>
          <a:p>
            <a:r>
              <a:rPr lang="fi-FI" dirty="0"/>
              <a:t>k</a:t>
            </a:r>
            <a:r>
              <a:rPr lang="fi-FI" dirty="0" smtClean="0"/>
              <a:t>atetrointi</a:t>
            </a:r>
          </a:p>
          <a:p>
            <a:r>
              <a:rPr lang="fi-FI" dirty="0" smtClean="0"/>
              <a:t>diabetes, </a:t>
            </a:r>
            <a:r>
              <a:rPr lang="fi-FI" dirty="0" err="1" smtClean="0"/>
              <a:t>MS-tauti</a:t>
            </a:r>
            <a:endParaRPr lang="fi-FI" dirty="0" smtClean="0"/>
          </a:p>
          <a:p>
            <a:r>
              <a:rPr lang="fi-FI" dirty="0"/>
              <a:t>e</a:t>
            </a:r>
            <a:r>
              <a:rPr lang="fi-FI" dirty="0" smtClean="0"/>
              <a:t>turauhasen liikakasvu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33852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yöristetty suorakulmio 3"/>
          <p:cNvSpPr/>
          <p:nvPr/>
        </p:nvSpPr>
        <p:spPr>
          <a:xfrm>
            <a:off x="935364" y="260648"/>
            <a:ext cx="2592288" cy="13321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800" b="1" dirty="0" smtClean="0"/>
              <a:t>Kystiitti</a:t>
            </a:r>
            <a:endParaRPr lang="fi-FI" sz="2800" b="1" dirty="0"/>
          </a:p>
        </p:txBody>
      </p:sp>
      <p:sp>
        <p:nvSpPr>
          <p:cNvPr id="5" name="Pyöristetty suorakulmio 4"/>
          <p:cNvSpPr/>
          <p:nvPr/>
        </p:nvSpPr>
        <p:spPr>
          <a:xfrm>
            <a:off x="5724128" y="278650"/>
            <a:ext cx="2664296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800" b="1" dirty="0" err="1" smtClean="0"/>
              <a:t>Pyelonefriitti</a:t>
            </a:r>
            <a:endParaRPr lang="fi-FI" sz="2800" b="1" dirty="0"/>
          </a:p>
        </p:txBody>
      </p:sp>
      <p:sp>
        <p:nvSpPr>
          <p:cNvPr id="6" name="Suorakulmio 5"/>
          <p:cNvSpPr/>
          <p:nvPr/>
        </p:nvSpPr>
        <p:spPr>
          <a:xfrm>
            <a:off x="233518" y="3645024"/>
            <a:ext cx="190821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virtsaamispakko</a:t>
            </a: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2483768" y="2766622"/>
            <a:ext cx="194421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/>
              <a:t>t</a:t>
            </a:r>
            <a:r>
              <a:rPr lang="fi-FI" dirty="0" smtClean="0"/>
              <a:t>ihentynyt virtsaamistarve</a:t>
            </a: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1169622" y="4797152"/>
            <a:ext cx="194421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/>
              <a:t>k</a:t>
            </a:r>
            <a:r>
              <a:rPr lang="fi-FI" dirty="0" smtClean="0"/>
              <a:t>irvelyä virtsatessa</a:t>
            </a:r>
            <a:endParaRPr lang="fi-FI" dirty="0"/>
          </a:p>
        </p:txBody>
      </p:sp>
      <p:sp>
        <p:nvSpPr>
          <p:cNvPr id="9" name="Suorakulmio 8"/>
          <p:cNvSpPr/>
          <p:nvPr/>
        </p:nvSpPr>
        <p:spPr>
          <a:xfrm>
            <a:off x="5364088" y="2780790"/>
            <a:ext cx="190821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kuume</a:t>
            </a:r>
            <a:endParaRPr lang="fi-FI" dirty="0"/>
          </a:p>
        </p:txBody>
      </p:sp>
      <p:sp>
        <p:nvSpPr>
          <p:cNvPr id="10" name="Suorakulmio 9"/>
          <p:cNvSpPr/>
          <p:nvPr/>
        </p:nvSpPr>
        <p:spPr>
          <a:xfrm>
            <a:off x="6660232" y="3837984"/>
            <a:ext cx="235826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/>
              <a:t>s</a:t>
            </a:r>
            <a:r>
              <a:rPr lang="fi-FI" dirty="0" smtClean="0"/>
              <a:t>elkä- tai kylkikipu</a:t>
            </a:r>
            <a:endParaRPr lang="fi-FI" dirty="0"/>
          </a:p>
        </p:txBody>
      </p:sp>
      <p:cxnSp>
        <p:nvCxnSpPr>
          <p:cNvPr id="18" name="Suora nuoliyhdysviiva 17"/>
          <p:cNvCxnSpPr>
            <a:endCxn id="9" idx="0"/>
          </p:cNvCxnSpPr>
          <p:nvPr/>
        </p:nvCxnSpPr>
        <p:spPr>
          <a:xfrm flipH="1">
            <a:off x="6318194" y="1574794"/>
            <a:ext cx="126014" cy="12059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uora nuoliyhdysviiva 19"/>
          <p:cNvCxnSpPr/>
          <p:nvPr/>
        </p:nvCxnSpPr>
        <p:spPr>
          <a:xfrm>
            <a:off x="7524328" y="1592796"/>
            <a:ext cx="315035" cy="22451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uora nuoliyhdysviiva 21"/>
          <p:cNvCxnSpPr/>
          <p:nvPr/>
        </p:nvCxnSpPr>
        <p:spPr>
          <a:xfrm flipH="1">
            <a:off x="935364" y="1592796"/>
            <a:ext cx="252260" cy="20522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uora nuoliyhdysviiva 23"/>
          <p:cNvCxnSpPr>
            <a:endCxn id="7" idx="0"/>
          </p:cNvCxnSpPr>
          <p:nvPr/>
        </p:nvCxnSpPr>
        <p:spPr>
          <a:xfrm>
            <a:off x="3329862" y="1626186"/>
            <a:ext cx="126014" cy="11404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uora nuoliyhdysviiva 25"/>
          <p:cNvCxnSpPr>
            <a:stCxn id="4" idx="2"/>
          </p:cNvCxnSpPr>
          <p:nvPr/>
        </p:nvCxnSpPr>
        <p:spPr>
          <a:xfrm>
            <a:off x="2231508" y="1592796"/>
            <a:ext cx="36236" cy="32043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Pyöristetty suorakulmio 26"/>
          <p:cNvSpPr/>
          <p:nvPr/>
        </p:nvSpPr>
        <p:spPr>
          <a:xfrm>
            <a:off x="2285084" y="5733256"/>
            <a:ext cx="4824536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 dirty="0" smtClean="0"/>
              <a:t>Iäkkäillä sekavuus!!!</a:t>
            </a:r>
            <a:endParaRPr lang="fi-FI" b="1" dirty="0"/>
          </a:p>
        </p:txBody>
      </p:sp>
      <p:sp>
        <p:nvSpPr>
          <p:cNvPr id="2" name="Ellipsi 1"/>
          <p:cNvSpPr/>
          <p:nvPr/>
        </p:nvSpPr>
        <p:spPr>
          <a:xfrm>
            <a:off x="4124354" y="2118550"/>
            <a:ext cx="1440160" cy="50405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OIREET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12849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Tutkiminen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o</a:t>
            </a:r>
            <a:r>
              <a:rPr lang="fi-FI" b="1" dirty="0" smtClean="0"/>
              <a:t>ireet</a:t>
            </a:r>
            <a:r>
              <a:rPr lang="fi-FI" dirty="0" smtClean="0"/>
              <a:t> – </a:t>
            </a:r>
            <a:r>
              <a:rPr lang="fi-FI" dirty="0" smtClean="0"/>
              <a:t>voivat </a:t>
            </a:r>
            <a:r>
              <a:rPr lang="fi-FI" dirty="0" smtClean="0"/>
              <a:t>riittää diagnoosiin</a:t>
            </a:r>
          </a:p>
          <a:p>
            <a:pPr lvl="1"/>
            <a:r>
              <a:rPr lang="fi-FI" dirty="0" smtClean="0"/>
              <a:t>VTI –</a:t>
            </a:r>
            <a:r>
              <a:rPr lang="fi-FI" dirty="0" smtClean="0"/>
              <a:t>kysely </a:t>
            </a:r>
            <a:endParaRPr lang="fi-FI" dirty="0" smtClean="0"/>
          </a:p>
          <a:p>
            <a:pPr marL="457200" lvl="1" indent="0">
              <a:buNone/>
            </a:pPr>
            <a:endParaRPr lang="fi-FI" dirty="0" smtClean="0"/>
          </a:p>
          <a:p>
            <a:pPr marL="457200" lvl="1" indent="0">
              <a:buNone/>
            </a:pPr>
            <a:endParaRPr lang="fi-FI" dirty="0" smtClean="0"/>
          </a:p>
          <a:p>
            <a:r>
              <a:rPr lang="fi-FI" dirty="0" err="1" smtClean="0"/>
              <a:t>U-KemSeul</a:t>
            </a:r>
            <a:endParaRPr lang="fi-FI" dirty="0"/>
          </a:p>
          <a:p>
            <a:r>
              <a:rPr lang="fi-FI" dirty="0" err="1" smtClean="0"/>
              <a:t>U-Bakt-Vi</a:t>
            </a:r>
            <a:r>
              <a:rPr lang="fi-FI" dirty="0" smtClean="0"/>
              <a:t> </a:t>
            </a:r>
          </a:p>
          <a:p>
            <a:pPr marL="0" indent="0">
              <a:buNone/>
            </a:pPr>
            <a:r>
              <a:rPr lang="fi-FI" dirty="0" smtClean="0"/>
              <a:t>NÄMÄ ENNEN MIKROBILÄÄKITYSEN </a:t>
            </a:r>
            <a:r>
              <a:rPr lang="fi-FI" dirty="0" smtClean="0"/>
              <a:t>ALOITTAMISTA!!!</a:t>
            </a:r>
            <a:endParaRPr lang="fi-FI" dirty="0" smtClean="0"/>
          </a:p>
          <a:p>
            <a:pPr marL="0" indent="0">
              <a:buNone/>
            </a:pPr>
            <a:endParaRPr lang="fi-FI" dirty="0" smtClean="0"/>
          </a:p>
          <a:p>
            <a:endParaRPr lang="fi-F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950" y="2852936"/>
            <a:ext cx="2262187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Hoito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b="1" dirty="0" smtClean="0"/>
              <a:t>Kystiitti</a:t>
            </a:r>
          </a:p>
          <a:p>
            <a:pPr marL="0" indent="0">
              <a:buNone/>
            </a:pPr>
            <a:r>
              <a:rPr lang="fi-FI" u="sng" dirty="0" smtClean="0"/>
              <a:t>Naiset</a:t>
            </a:r>
            <a:r>
              <a:rPr lang="fi-FI" dirty="0" smtClean="0"/>
              <a:t>:</a:t>
            </a:r>
          </a:p>
          <a:p>
            <a:r>
              <a:rPr lang="fi-FI" dirty="0" err="1" smtClean="0"/>
              <a:t>pivmesillinaami</a:t>
            </a:r>
            <a:r>
              <a:rPr lang="fi-FI" dirty="0" smtClean="0"/>
              <a:t> (</a:t>
            </a:r>
            <a:r>
              <a:rPr lang="fi-FI" dirty="0" err="1" smtClean="0"/>
              <a:t>selexid</a:t>
            </a:r>
            <a:r>
              <a:rPr lang="fi-FI" dirty="0" smtClean="0"/>
              <a:t>, </a:t>
            </a:r>
            <a:r>
              <a:rPr lang="fi-FI" dirty="0" err="1" smtClean="0"/>
              <a:t>penomax</a:t>
            </a:r>
            <a:r>
              <a:rPr lang="fi-FI" dirty="0" smtClean="0"/>
              <a:t>)</a:t>
            </a:r>
          </a:p>
          <a:p>
            <a:r>
              <a:rPr lang="fi-FI" dirty="0" err="1"/>
              <a:t>n</a:t>
            </a:r>
            <a:r>
              <a:rPr lang="fi-FI" dirty="0" err="1" smtClean="0"/>
              <a:t>itrofurantoiini</a:t>
            </a:r>
            <a:r>
              <a:rPr lang="fi-FI" dirty="0" smtClean="0"/>
              <a:t> (</a:t>
            </a:r>
            <a:r>
              <a:rPr lang="fi-FI" dirty="0" err="1" smtClean="0"/>
              <a:t>nitrofur</a:t>
            </a:r>
            <a:r>
              <a:rPr lang="fi-FI" dirty="0" smtClean="0"/>
              <a:t>-C)</a:t>
            </a:r>
            <a:endParaRPr lang="fi-FI" dirty="0"/>
          </a:p>
          <a:p>
            <a:r>
              <a:rPr lang="fi-FI" dirty="0" err="1" smtClean="0"/>
              <a:t>trimetopriimi</a:t>
            </a:r>
            <a:r>
              <a:rPr lang="fi-FI" dirty="0" smtClean="0"/>
              <a:t> (</a:t>
            </a:r>
            <a:r>
              <a:rPr lang="fi-FI" dirty="0" err="1" smtClean="0"/>
              <a:t>trimopan</a:t>
            </a:r>
            <a:r>
              <a:rPr lang="fi-FI" dirty="0" smtClean="0"/>
              <a:t>)</a:t>
            </a:r>
          </a:p>
          <a:p>
            <a:pPr marL="0" indent="0">
              <a:buNone/>
            </a:pPr>
            <a:r>
              <a:rPr lang="fi-FI" u="sng" dirty="0" smtClean="0"/>
              <a:t>Miehet:</a:t>
            </a:r>
          </a:p>
          <a:p>
            <a:r>
              <a:rPr lang="fi-FI" dirty="0" err="1" smtClean="0"/>
              <a:t>fluorokinoloni</a:t>
            </a:r>
            <a:r>
              <a:rPr lang="fi-FI" dirty="0" smtClean="0"/>
              <a:t> (</a:t>
            </a:r>
            <a:r>
              <a:rPr lang="fi-FI" dirty="0" err="1" smtClean="0"/>
              <a:t>ciprofloxacin</a:t>
            </a:r>
            <a:r>
              <a:rPr lang="fi-FI" dirty="0" smtClean="0"/>
              <a:t>)</a:t>
            </a:r>
          </a:p>
          <a:p>
            <a:r>
              <a:rPr lang="fi-FI" dirty="0" err="1" smtClean="0"/>
              <a:t>Trimetopriimi</a:t>
            </a:r>
            <a:r>
              <a:rPr lang="fi-FI" dirty="0" smtClean="0"/>
              <a:t> (</a:t>
            </a:r>
            <a:r>
              <a:rPr lang="fi-FI" dirty="0" err="1" smtClean="0"/>
              <a:t>trimopan</a:t>
            </a:r>
            <a:r>
              <a:rPr lang="fi-FI" dirty="0" smtClean="0"/>
              <a:t>)</a:t>
            </a:r>
          </a:p>
          <a:p>
            <a:endParaRPr lang="fi-FI" dirty="0" smtClean="0"/>
          </a:p>
          <a:p>
            <a:pPr marL="0" indent="0">
              <a:buNone/>
            </a:pPr>
            <a:r>
              <a:rPr lang="fi-FI" b="1" dirty="0" err="1" smtClean="0"/>
              <a:t>Pyelonefriitti</a:t>
            </a:r>
            <a:endParaRPr lang="fi-FI" b="1" dirty="0"/>
          </a:p>
          <a:p>
            <a:r>
              <a:rPr lang="fi-FI" dirty="0" err="1" smtClean="0"/>
              <a:t>fluorokinoloni</a:t>
            </a:r>
            <a:endParaRPr lang="fi-FI" dirty="0" smtClean="0"/>
          </a:p>
        </p:txBody>
      </p:sp>
      <p:sp>
        <p:nvSpPr>
          <p:cNvPr id="4" name="Ellipsi 3"/>
          <p:cNvSpPr/>
          <p:nvPr/>
        </p:nvSpPr>
        <p:spPr>
          <a:xfrm>
            <a:off x="5740522" y="2348880"/>
            <a:ext cx="1440160" cy="79208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>
                <a:solidFill>
                  <a:schemeClr val="tx1"/>
                </a:solidFill>
              </a:rPr>
              <a:t>3 pv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5" name="Ellipsi 4"/>
          <p:cNvSpPr/>
          <p:nvPr/>
        </p:nvSpPr>
        <p:spPr>
          <a:xfrm>
            <a:off x="4716016" y="3789040"/>
            <a:ext cx="1512168" cy="79208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>
                <a:solidFill>
                  <a:schemeClr val="tx1"/>
                </a:solidFill>
              </a:rPr>
              <a:t>7-14 pv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6" name="Ellipsi 5"/>
          <p:cNvSpPr/>
          <p:nvPr/>
        </p:nvSpPr>
        <p:spPr>
          <a:xfrm>
            <a:off x="3127856" y="5013176"/>
            <a:ext cx="1440160" cy="86409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 smtClean="0">
                <a:solidFill>
                  <a:schemeClr val="tx1"/>
                </a:solidFill>
              </a:rPr>
              <a:t>10 pv</a:t>
            </a:r>
            <a:endParaRPr lang="fi-FI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Ehkäisy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rakon tyhjentäminen yhdynnän jälkeen</a:t>
            </a:r>
          </a:p>
          <a:p>
            <a:r>
              <a:rPr lang="fi-FI" dirty="0"/>
              <a:t>v</a:t>
            </a:r>
            <a:r>
              <a:rPr lang="fi-FI" dirty="0" smtClean="0"/>
              <a:t>aihdevuosien jälkeen paikallinen estrogeenihoito</a:t>
            </a:r>
          </a:p>
          <a:p>
            <a:r>
              <a:rPr lang="fi-FI" dirty="0" smtClean="0"/>
              <a:t>karpalo- tai puolukkamehu</a:t>
            </a:r>
          </a:p>
          <a:p>
            <a:r>
              <a:rPr lang="fi-FI" dirty="0" smtClean="0"/>
              <a:t>mikrobilääkkeet, kun VTI uusii </a:t>
            </a:r>
            <a:r>
              <a:rPr lang="fi-FI" dirty="0" err="1" smtClean="0"/>
              <a:t>väh</a:t>
            </a:r>
            <a:r>
              <a:rPr lang="fi-FI" dirty="0" smtClean="0"/>
              <a:t>. 3krt/vuosi</a:t>
            </a:r>
          </a:p>
          <a:p>
            <a:pPr lvl="1"/>
            <a:r>
              <a:rPr lang="fi-FI" dirty="0" err="1" smtClean="0"/>
              <a:t>trimetopriimi</a:t>
            </a:r>
            <a:r>
              <a:rPr lang="fi-FI" dirty="0" smtClean="0"/>
              <a:t> tai </a:t>
            </a:r>
            <a:r>
              <a:rPr lang="fi-FI" dirty="0" err="1" smtClean="0"/>
              <a:t>nitrofurantoiini</a:t>
            </a:r>
            <a:r>
              <a:rPr lang="fi-FI" dirty="0" smtClean="0"/>
              <a:t> (6-12kk)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 smtClean="0"/>
              <a:t>Pitkään jatkuneena tai toistuvana tulehdus tuhoaa </a:t>
            </a:r>
            <a:r>
              <a:rPr lang="fi-FI" dirty="0" smtClean="0"/>
              <a:t>munuaiskudosta</a:t>
            </a:r>
            <a:r>
              <a:rPr lang="fi-FI" dirty="0"/>
              <a:t> </a:t>
            </a:r>
          </a:p>
          <a:p>
            <a:pPr marL="0" indent="0">
              <a:buNone/>
            </a:pPr>
            <a:r>
              <a:rPr lang="fi-FI" dirty="0" smtClean="0"/>
              <a:t>		-&gt; munuaisten vajaatoiminta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6603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125</Words>
  <Application>Microsoft Office PowerPoint</Application>
  <PresentationFormat>Näytössä katseltava diaesitys (4:3)</PresentationFormat>
  <Paragraphs>52</Paragraphs>
  <Slides>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Office-teema</vt:lpstr>
      <vt:lpstr>PowerPoint-esitys</vt:lpstr>
      <vt:lpstr>VTI</vt:lpstr>
      <vt:lpstr>Altistavat tekijät</vt:lpstr>
      <vt:lpstr>PowerPoint-esitys</vt:lpstr>
      <vt:lpstr>Tutkiminen</vt:lpstr>
      <vt:lpstr>Hoito</vt:lpstr>
      <vt:lpstr>Ehkäisy</vt:lpstr>
      <vt:lpstr>PowerPoint-esitys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Virtsatieinfektiot VTI</dc:title>
  <dc:creator>Tanja</dc:creator>
  <cp:lastModifiedBy>Lähteenmäki Tanja</cp:lastModifiedBy>
  <cp:revision>28</cp:revision>
  <dcterms:created xsi:type="dcterms:W3CDTF">2014-09-03T18:45:49Z</dcterms:created>
  <dcterms:modified xsi:type="dcterms:W3CDTF">2017-04-27T09:03:17Z</dcterms:modified>
</cp:coreProperties>
</file>