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9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fi-FI" smtClean="0"/>
              <a:t>Muokkaa perustyyl. napsautt.</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dirty="0"/>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dirty="0"/>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i-FI" smtClean="0"/>
              <a:t>Muokkaa perustyyl. napsautt.</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dirty="0"/>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dirty="0"/>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fi-FI" smtClean="0"/>
              <a:t>Muokkaa perustyyl. napsautt.</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3" name="Date Placeholder 2"/>
          <p:cNvSpPr>
            <a:spLocks noGrp="1"/>
          </p:cNvSpPr>
          <p:nvPr>
            <p:ph type="dt" sz="half" idx="10"/>
          </p:nvPr>
        </p:nvSpPr>
        <p:spPr/>
        <p:txBody>
          <a:bodyPr/>
          <a:lstStyle/>
          <a:p>
            <a:fld id="{48A87A34-81AB-432B-8DAE-1953F412C126}" type="datetimeFigureOut">
              <a:rPr lang="en-US" dirty="0"/>
              <a:t>8/31/2017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fi-FI" smtClean="0"/>
              <a:t>Muokkaa perustyyl. napsautt.</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3" name="Date Placeholder 2"/>
          <p:cNvSpPr>
            <a:spLocks noGrp="1"/>
          </p:cNvSpPr>
          <p:nvPr>
            <p:ph type="dt" sz="half" idx="10"/>
          </p:nvPr>
        </p:nvSpPr>
        <p:spPr/>
        <p:txBody>
          <a:bodyPr/>
          <a:lstStyle/>
          <a:p>
            <a:fld id="{48A87A34-81AB-432B-8DAE-1953F412C126}" type="datetimeFigureOut">
              <a:rPr lang="en-US" dirty="0"/>
              <a:t>8/31/2017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fi-FI" smtClean="0"/>
              <a:t>Muokkaa perustyyl. napsautt.</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fi-FI" smtClean="0"/>
              <a:t>Muokkaa perustyyl. napsautt.</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48A87A34-81AB-432B-8DAE-1953F412C126}" type="datetimeFigureOut">
              <a:rPr lang="en-US" dirty="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fi-FI" smtClean="0"/>
              <a:t>Muokkaa perustyyl. napsautt.</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913795" y="2912232"/>
            <a:ext cx="5107208" cy="287896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6172200" y="2912232"/>
            <a:ext cx="5095357" cy="287896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fi-FI" smtClean="0"/>
              <a:t>Muokkaa perustyyl. napsautt.</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dirty="0"/>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dirty="0"/>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8/31/2017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terveyskirjasto.fi/terveyskirjasto/tk.koti?p_artikkeli=dlk00762" TargetMode="External"/><Relationship Id="rId2" Type="http://schemas.openxmlformats.org/officeDocument/2006/relationships/hyperlink" Target="http://www.ihotauti.net/moni_melanooma.htm" TargetMode="External"/><Relationship Id="rId1" Type="http://schemas.openxmlformats.org/officeDocument/2006/relationships/slideLayout" Target="../slideLayouts/slideLayout2.xml"/><Relationship Id="rId4" Type="http://schemas.openxmlformats.org/officeDocument/2006/relationships/hyperlink" Target="http://www.hammaslaakariliitto.fi/fi/suunterveys/suun-sairaudet-ja-tapaturmat/hampaiden-ja-suun-sairaudet/suusyopa#.WHFH3q27qJ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kaikkisyovasta.fi/tietoa-syovasta/syovan-toteaminen-ja-tutkimukse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ancer.fi/syoparekisteri/tilastot/ajantasaiset-perustaulukot/koko-maa/" TargetMode="Externa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siskot.info/"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www.duodecimlehti.fi/lehti/2001/2/duo92029"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propo.f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SYÖPÄSAIRAUDET</a:t>
            </a:r>
            <a:endParaRPr lang="fi-FI" dirty="0"/>
          </a:p>
        </p:txBody>
      </p:sp>
    </p:spTree>
    <p:extLst>
      <p:ext uri="{BB962C8B-B14F-4D97-AF65-F5344CB8AC3E}">
        <p14:creationId xmlns:p14="http://schemas.microsoft.com/office/powerpoint/2010/main" val="2480694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1933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6598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4328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429024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pic>
        <p:nvPicPr>
          <p:cNvPr id="3" name="Kuv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160" y="231818"/>
            <a:ext cx="5293217" cy="2919211"/>
          </a:xfrm>
          <a:prstGeom prst="rect">
            <a:avLst/>
          </a:prstGeom>
        </p:spPr>
      </p:pic>
      <p:pic>
        <p:nvPicPr>
          <p:cNvPr id="4" name="Kuv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2620" y="3979571"/>
            <a:ext cx="4739425" cy="2492062"/>
          </a:xfrm>
          <a:prstGeom prst="rect">
            <a:avLst/>
          </a:prstGeom>
        </p:spPr>
      </p:pic>
    </p:spTree>
    <p:extLst>
      <p:ext uri="{BB962C8B-B14F-4D97-AF65-F5344CB8AC3E}">
        <p14:creationId xmlns:p14="http://schemas.microsoft.com/office/powerpoint/2010/main" val="1172251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Oireet (milloin hakeuduttava lääkärintutkimuksiin)</a:t>
            </a:r>
            <a:endParaRPr lang="fi-FI" dirty="0"/>
          </a:p>
        </p:txBody>
      </p:sp>
      <p:sp>
        <p:nvSpPr>
          <p:cNvPr id="3" name="Sisällön paikkamerkki 2"/>
          <p:cNvSpPr>
            <a:spLocks noGrp="1"/>
          </p:cNvSpPr>
          <p:nvPr>
            <p:ph idx="1"/>
          </p:nvPr>
        </p:nvSpPr>
        <p:spPr>
          <a:xfrm>
            <a:off x="913795" y="1853515"/>
            <a:ext cx="10353762" cy="4786182"/>
          </a:xfrm>
        </p:spPr>
        <p:txBody>
          <a:bodyPr>
            <a:normAutofit fontScale="85000" lnSpcReduction="20000"/>
          </a:bodyPr>
          <a:lstStyle/>
          <a:p>
            <a:pPr marL="0" indent="0">
              <a:buNone/>
            </a:pPr>
            <a:r>
              <a:rPr lang="fi-FI" dirty="0"/>
              <a:t> </a:t>
            </a:r>
            <a:r>
              <a:rPr lang="fi-FI" dirty="0" smtClean="0"/>
              <a:t>   Syövän </a:t>
            </a:r>
            <a:r>
              <a:rPr lang="fi-FI" dirty="0"/>
              <a:t>oireita voivat olla:</a:t>
            </a:r>
          </a:p>
          <a:p>
            <a:r>
              <a:rPr lang="fi-FI" dirty="0"/>
              <a:t>kyhmy tai haavauma, joka ei parane (myös suussa)</a:t>
            </a:r>
          </a:p>
          <a:p>
            <a:r>
              <a:rPr lang="fi-FI" dirty="0"/>
              <a:t>luomi, joka muuttaa muotoaan, kokoaan tai väriään</a:t>
            </a:r>
          </a:p>
          <a:p>
            <a:r>
              <a:rPr lang="fi-FI" dirty="0"/>
              <a:t>ihomuutos tai ihovaurio, jota ei aiemmin ole ollut ja joka kasvaa</a:t>
            </a:r>
          </a:p>
          <a:p>
            <a:r>
              <a:rPr lang="fi-FI" dirty="0"/>
              <a:t>verinen oksennus, verinen uloste tai virtsa, verinen yskä</a:t>
            </a:r>
          </a:p>
          <a:p>
            <a:r>
              <a:rPr lang="fi-FI" dirty="0"/>
              <a:t>pitkään jatkuva yskä</a:t>
            </a:r>
          </a:p>
          <a:p>
            <a:r>
              <a:rPr lang="fi-FI" dirty="0"/>
              <a:t>pitkään kestänyt käheä kurkku</a:t>
            </a:r>
          </a:p>
          <a:p>
            <a:r>
              <a:rPr lang="fi-FI" dirty="0"/>
              <a:t>väsymys</a:t>
            </a:r>
          </a:p>
          <a:p>
            <a:r>
              <a:rPr lang="fi-FI" dirty="0"/>
              <a:t>ulostamisessa tai virtsaamisessa tapahtuvat muutokset</a:t>
            </a:r>
          </a:p>
          <a:p>
            <a:r>
              <a:rPr lang="fi-FI" dirty="0"/>
              <a:t>selittämätön laihtuminen</a:t>
            </a:r>
          </a:p>
          <a:p>
            <a:r>
              <a:rPr lang="fi-FI" dirty="0"/>
              <a:t>kipu</a:t>
            </a:r>
          </a:p>
          <a:p>
            <a:r>
              <a:rPr lang="fi-FI" dirty="0"/>
              <a:t>keltaisuus</a:t>
            </a:r>
          </a:p>
          <a:p>
            <a:endParaRPr lang="fi-FI" dirty="0"/>
          </a:p>
        </p:txBody>
      </p:sp>
    </p:spTree>
    <p:extLst>
      <p:ext uri="{BB962C8B-B14F-4D97-AF65-F5344CB8AC3E}">
        <p14:creationId xmlns:p14="http://schemas.microsoft.com/office/powerpoint/2010/main" val="2897241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Kyhmy, haavauma tai luomi</a:t>
            </a:r>
            <a:endParaRPr lang="fi-FI" dirty="0"/>
          </a:p>
        </p:txBody>
      </p:sp>
      <p:sp>
        <p:nvSpPr>
          <p:cNvPr id="3" name="Sisällön paikkamerkki 2"/>
          <p:cNvSpPr>
            <a:spLocks noGrp="1"/>
          </p:cNvSpPr>
          <p:nvPr>
            <p:ph idx="1"/>
          </p:nvPr>
        </p:nvSpPr>
        <p:spPr/>
        <p:txBody>
          <a:bodyPr/>
          <a:lstStyle/>
          <a:p>
            <a:r>
              <a:rPr lang="fi-FI" dirty="0">
                <a:hlinkClick r:id="rId2"/>
              </a:rPr>
              <a:t>http://</a:t>
            </a:r>
            <a:r>
              <a:rPr lang="fi-FI" dirty="0" smtClean="0">
                <a:hlinkClick r:id="rId2"/>
              </a:rPr>
              <a:t>www.ihotauti.net/moni_melanooma.htm</a:t>
            </a:r>
            <a:endParaRPr lang="fi-FI" dirty="0" smtClean="0"/>
          </a:p>
          <a:p>
            <a:r>
              <a:rPr lang="fi-FI" dirty="0">
                <a:hlinkClick r:id="rId3"/>
              </a:rPr>
              <a:t>http://</a:t>
            </a:r>
            <a:r>
              <a:rPr lang="fi-FI" dirty="0" smtClean="0">
                <a:hlinkClick r:id="rId3"/>
              </a:rPr>
              <a:t>www.terveyskirjasto.fi/terveyskirjasto/tk.koti?p_artikkeli=dlk00762</a:t>
            </a:r>
            <a:endParaRPr lang="fi-FI" dirty="0" smtClean="0"/>
          </a:p>
          <a:p>
            <a:r>
              <a:rPr lang="fi-FI" dirty="0">
                <a:hlinkClick r:id="rId4"/>
              </a:rPr>
              <a:t>http://www.hammaslaakariliitto.fi/fi/suunterveys/suun-sairaudet-ja-tapaturmat/hampaiden-ja-suun-sairaudet/suusyopa#.</a:t>
            </a:r>
            <a:r>
              <a:rPr lang="fi-FI" dirty="0" smtClean="0">
                <a:hlinkClick r:id="rId4"/>
              </a:rPr>
              <a:t>WHFH3q27qJA</a:t>
            </a:r>
            <a:endParaRPr lang="fi-FI" dirty="0" smtClean="0"/>
          </a:p>
          <a:p>
            <a:endParaRPr lang="fi-FI" dirty="0"/>
          </a:p>
        </p:txBody>
      </p:sp>
    </p:spTree>
    <p:extLst>
      <p:ext uri="{BB962C8B-B14F-4D97-AF65-F5344CB8AC3E}">
        <p14:creationId xmlns:p14="http://schemas.microsoft.com/office/powerpoint/2010/main" val="2468271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Keltaisuus eli </a:t>
            </a:r>
            <a:r>
              <a:rPr lang="fi-FI" dirty="0" err="1" smtClean="0"/>
              <a:t>ikterus</a:t>
            </a:r>
            <a:endParaRPr lang="fi-FI" dirty="0"/>
          </a:p>
        </p:txBody>
      </p:sp>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7319" y="1667133"/>
            <a:ext cx="4927600" cy="3695700"/>
          </a:xfrm>
        </p:spPr>
      </p:pic>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443" y="2139342"/>
            <a:ext cx="2908638" cy="3020069"/>
          </a:xfrm>
          <a:prstGeom prst="rect">
            <a:avLst/>
          </a:prstGeom>
        </p:spPr>
      </p:pic>
    </p:spTree>
    <p:extLst>
      <p:ext uri="{BB962C8B-B14F-4D97-AF65-F5344CB8AC3E}">
        <p14:creationId xmlns:p14="http://schemas.microsoft.com/office/powerpoint/2010/main" val="1509286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syöpätutkimukset</a:t>
            </a:r>
            <a:endParaRPr lang="fi-FI" dirty="0"/>
          </a:p>
        </p:txBody>
      </p:sp>
      <p:sp>
        <p:nvSpPr>
          <p:cNvPr id="3" name="Sisällön paikkamerkki 2"/>
          <p:cNvSpPr>
            <a:spLocks noGrp="1"/>
          </p:cNvSpPr>
          <p:nvPr>
            <p:ph idx="1"/>
          </p:nvPr>
        </p:nvSpPr>
        <p:spPr>
          <a:xfrm>
            <a:off x="913795" y="1598141"/>
            <a:ext cx="10353762" cy="5049794"/>
          </a:xfrm>
        </p:spPr>
        <p:txBody>
          <a:bodyPr>
            <a:normAutofit fontScale="92500" lnSpcReduction="10000"/>
          </a:bodyPr>
          <a:lstStyle/>
          <a:p>
            <a:r>
              <a:rPr lang="fi-FI" dirty="0" smtClean="0"/>
              <a:t>Kliininen tutkimus</a:t>
            </a:r>
          </a:p>
          <a:p>
            <a:r>
              <a:rPr lang="fi-FI" dirty="0" smtClean="0"/>
              <a:t>Kuvantaminen</a:t>
            </a:r>
          </a:p>
          <a:p>
            <a:pPr lvl="1">
              <a:buFont typeface="Wingdings" panose="05000000000000000000" pitchFamily="2" charset="2"/>
              <a:buChar char="Ø"/>
            </a:pPr>
            <a:r>
              <a:rPr lang="fi-FI" dirty="0"/>
              <a:t>t</a:t>
            </a:r>
            <a:r>
              <a:rPr lang="fi-FI" dirty="0" smtClean="0"/>
              <a:t>ietokonetomografia</a:t>
            </a:r>
          </a:p>
          <a:p>
            <a:pPr lvl="1">
              <a:buFont typeface="Wingdings" panose="05000000000000000000" pitchFamily="2" charset="2"/>
              <a:buChar char="Ø"/>
            </a:pPr>
            <a:r>
              <a:rPr lang="fi-FI" dirty="0"/>
              <a:t>m</a:t>
            </a:r>
            <a:r>
              <a:rPr lang="fi-FI" dirty="0" smtClean="0"/>
              <a:t>agneettikuvaus</a:t>
            </a:r>
          </a:p>
          <a:p>
            <a:pPr lvl="1">
              <a:buFont typeface="Wingdings" panose="05000000000000000000" pitchFamily="2" charset="2"/>
              <a:buChar char="Ø"/>
            </a:pPr>
            <a:r>
              <a:rPr lang="fi-FI" dirty="0"/>
              <a:t>u</a:t>
            </a:r>
            <a:r>
              <a:rPr lang="fi-FI" dirty="0" smtClean="0"/>
              <a:t>ltraäänitutkimus</a:t>
            </a:r>
          </a:p>
          <a:p>
            <a:pPr lvl="1">
              <a:buFont typeface="Wingdings" panose="05000000000000000000" pitchFamily="2" charset="2"/>
              <a:buChar char="Ø"/>
            </a:pPr>
            <a:r>
              <a:rPr lang="fi-FI" dirty="0"/>
              <a:t>t</a:t>
            </a:r>
            <a:r>
              <a:rPr lang="fi-FI" dirty="0" smtClean="0"/>
              <a:t>ähystystutkimus</a:t>
            </a:r>
          </a:p>
          <a:p>
            <a:pPr lvl="1">
              <a:buFont typeface="Wingdings" panose="05000000000000000000" pitchFamily="2" charset="2"/>
              <a:buChar char="Ø"/>
            </a:pPr>
            <a:r>
              <a:rPr lang="fi-FI" dirty="0"/>
              <a:t>m</a:t>
            </a:r>
            <a:r>
              <a:rPr lang="fi-FI" dirty="0" smtClean="0"/>
              <a:t>ammografia</a:t>
            </a:r>
          </a:p>
          <a:p>
            <a:pPr lvl="1">
              <a:buFont typeface="Wingdings" panose="05000000000000000000" pitchFamily="2" charset="2"/>
              <a:buChar char="Ø"/>
            </a:pPr>
            <a:r>
              <a:rPr lang="fi-FI" dirty="0" smtClean="0"/>
              <a:t>isotooppitutkimus</a:t>
            </a:r>
          </a:p>
          <a:p>
            <a:r>
              <a:rPr lang="fi-FI" dirty="0" smtClean="0"/>
              <a:t>Laboratoriotutkimukset ja syövän merkkiaineet (esim. PSA, CA 15-3)</a:t>
            </a:r>
          </a:p>
          <a:p>
            <a:r>
              <a:rPr lang="fi-FI" dirty="0" smtClean="0"/>
              <a:t>Geenitestaus</a:t>
            </a:r>
          </a:p>
          <a:p>
            <a:r>
              <a:rPr lang="fi-FI" dirty="0" smtClean="0"/>
              <a:t>Syöpänäyte (PNB, ONB, irtosolunäyte)</a:t>
            </a:r>
          </a:p>
          <a:p>
            <a:r>
              <a:rPr lang="fi-FI" dirty="0">
                <a:hlinkClick r:id="rId2"/>
              </a:rPr>
              <a:t>https://www.kaikkisyovasta.fi/tietoa-syovasta/syovan-toteaminen-ja-tutkimukset</a:t>
            </a:r>
            <a:r>
              <a:rPr lang="fi-FI" dirty="0" smtClean="0">
                <a:hlinkClick r:id="rId2"/>
              </a:rPr>
              <a:t>/</a:t>
            </a:r>
            <a:r>
              <a:rPr lang="fi-FI" dirty="0" smtClean="0"/>
              <a:t> </a:t>
            </a:r>
            <a:endParaRPr lang="fi-FI" dirty="0"/>
          </a:p>
        </p:txBody>
      </p:sp>
    </p:spTree>
    <p:extLst>
      <p:ext uri="{BB962C8B-B14F-4D97-AF65-F5344CB8AC3E}">
        <p14:creationId xmlns:p14="http://schemas.microsoft.com/office/powerpoint/2010/main" val="2624789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tutkimuksia</a:t>
            </a:r>
            <a:endParaRPr lang="fi-FI" dirty="0"/>
          </a:p>
        </p:txBody>
      </p:sp>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5183" y="2346882"/>
            <a:ext cx="2619375" cy="2653486"/>
          </a:xfrm>
        </p:spPr>
      </p:pic>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6876" y="2183027"/>
            <a:ext cx="5080000" cy="2965622"/>
          </a:xfrm>
          <a:prstGeom prst="rect">
            <a:avLst/>
          </a:prstGeom>
        </p:spPr>
      </p:pic>
    </p:spTree>
    <p:extLst>
      <p:ext uri="{BB962C8B-B14F-4D97-AF65-F5344CB8AC3E}">
        <p14:creationId xmlns:p14="http://schemas.microsoft.com/office/powerpoint/2010/main" val="75284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95" y="609600"/>
            <a:ext cx="10353762" cy="5379076"/>
          </a:xfrm>
        </p:spPr>
        <p:txBody>
          <a:bodyPr>
            <a:normAutofit/>
          </a:bodyPr>
          <a:lstStyle/>
          <a:p>
            <a:r>
              <a:rPr lang="fi-FI" sz="6000" dirty="0" smtClean="0"/>
              <a:t>Joka kolmas  suomalainen</a:t>
            </a:r>
            <a:br>
              <a:rPr lang="fi-FI" sz="6000" dirty="0" smtClean="0"/>
            </a:br>
            <a:r>
              <a:rPr lang="fi-FI" sz="6000" dirty="0"/>
              <a:t/>
            </a:r>
            <a:br>
              <a:rPr lang="fi-FI" sz="6000" dirty="0"/>
            </a:br>
            <a:r>
              <a:rPr lang="fi-FI" sz="6000" dirty="0" smtClean="0"/>
              <a:t>n. 30 000 / V.</a:t>
            </a:r>
            <a:r>
              <a:rPr lang="fi-FI" sz="4000" dirty="0" smtClean="0"/>
              <a:t/>
            </a:r>
            <a:br>
              <a:rPr lang="fi-FI" sz="4000" dirty="0" smtClean="0"/>
            </a:br>
            <a:r>
              <a:rPr lang="fi-FI" sz="4000" dirty="0"/>
              <a:t/>
            </a:r>
            <a:br>
              <a:rPr lang="fi-FI" sz="4000" dirty="0"/>
            </a:br>
            <a:endParaRPr lang="fi-FI" sz="4000" dirty="0"/>
          </a:p>
        </p:txBody>
      </p:sp>
      <p:sp>
        <p:nvSpPr>
          <p:cNvPr id="3" name="Tekstin paikkamerkki 2"/>
          <p:cNvSpPr>
            <a:spLocks noGrp="1"/>
          </p:cNvSpPr>
          <p:nvPr>
            <p:ph type="body" sz="half" idx="2"/>
          </p:nvPr>
        </p:nvSpPr>
        <p:spPr/>
        <p:txBody>
          <a:bodyPr>
            <a:normAutofit/>
          </a:bodyPr>
          <a:lstStyle/>
          <a:p>
            <a:r>
              <a:rPr lang="fi-FI" sz="2000" dirty="0" smtClean="0">
                <a:hlinkClick r:id="rId2"/>
              </a:rPr>
              <a:t>Kuolleita 12 095 v. 2013</a:t>
            </a:r>
            <a:endParaRPr lang="fi-FI" sz="2000" dirty="0"/>
          </a:p>
        </p:txBody>
      </p:sp>
    </p:spTree>
    <p:extLst>
      <p:ext uri="{BB962C8B-B14F-4D97-AF65-F5344CB8AC3E}">
        <p14:creationId xmlns:p14="http://schemas.microsoft.com/office/powerpoint/2010/main" val="2556591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1881" y="1631092"/>
            <a:ext cx="7094423" cy="4160108"/>
          </a:xfrm>
        </p:spPr>
      </p:pic>
    </p:spTree>
    <p:extLst>
      <p:ext uri="{BB962C8B-B14F-4D97-AF65-F5344CB8AC3E}">
        <p14:creationId xmlns:p14="http://schemas.microsoft.com/office/powerpoint/2010/main" val="3698609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0663" y="1270686"/>
            <a:ext cx="4638288" cy="3902676"/>
          </a:xfrm>
        </p:spPr>
      </p:pic>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7318" y="670976"/>
            <a:ext cx="4796685" cy="5102095"/>
          </a:xfrm>
          <a:prstGeom prst="rect">
            <a:avLst/>
          </a:prstGeom>
        </p:spPr>
      </p:pic>
    </p:spTree>
    <p:extLst>
      <p:ext uri="{BB962C8B-B14F-4D97-AF65-F5344CB8AC3E}">
        <p14:creationId xmlns:p14="http://schemas.microsoft.com/office/powerpoint/2010/main" val="3307806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Yleisimmät syövät </a:t>
            </a:r>
            <a:br>
              <a:rPr lang="fi-FI" dirty="0" smtClean="0"/>
            </a:br>
            <a:r>
              <a:rPr lang="fi-FI" dirty="0" smtClean="0"/>
              <a:t>syöpärekisteri </a:t>
            </a:r>
            <a:r>
              <a:rPr lang="fi-FI" dirty="0"/>
              <a:t>2014</a:t>
            </a:r>
            <a:br>
              <a:rPr lang="fi-FI" dirty="0"/>
            </a:br>
            <a:r>
              <a:rPr lang="fi-FI" sz="1200" dirty="0"/>
              <a:t>http://www.cancer.fi/syoparekisteri/tilastot/ajantasaiset-perustaulukot/koko-maa</a:t>
            </a:r>
            <a:r>
              <a:rPr lang="fi-FI" sz="1200" dirty="0" smtClean="0"/>
              <a:t>/</a:t>
            </a:r>
            <a:endParaRPr lang="fi-FI" sz="1200" dirty="0"/>
          </a:p>
        </p:txBody>
      </p:sp>
      <p:sp>
        <p:nvSpPr>
          <p:cNvPr id="3" name="Sisällön paikkamerkki 2"/>
          <p:cNvSpPr>
            <a:spLocks noGrp="1"/>
          </p:cNvSpPr>
          <p:nvPr>
            <p:ph idx="1"/>
          </p:nvPr>
        </p:nvSpPr>
        <p:spPr/>
        <p:txBody>
          <a:bodyPr>
            <a:normAutofit lnSpcReduction="10000"/>
          </a:bodyPr>
          <a:lstStyle/>
          <a:p>
            <a:r>
              <a:rPr lang="fi-FI" dirty="0" smtClean="0"/>
              <a:t>Miehet</a:t>
            </a:r>
          </a:p>
          <a:p>
            <a:pPr marL="0" indent="0">
              <a:buNone/>
            </a:pPr>
            <a:r>
              <a:rPr lang="fi-FI" dirty="0" smtClean="0"/>
              <a:t>	1) eturauhanen</a:t>
            </a:r>
          </a:p>
          <a:p>
            <a:pPr marL="0" indent="0">
              <a:buNone/>
            </a:pPr>
            <a:r>
              <a:rPr lang="fi-FI" dirty="0" smtClean="0"/>
              <a:t>	2) keuhkot, henkitorvi</a:t>
            </a:r>
          </a:p>
          <a:p>
            <a:pPr marL="0" indent="0">
              <a:buNone/>
            </a:pPr>
            <a:r>
              <a:rPr lang="fi-FI" dirty="0" smtClean="0"/>
              <a:t>	3) paksusuoli</a:t>
            </a:r>
          </a:p>
          <a:p>
            <a:r>
              <a:rPr lang="fi-FI" dirty="0" smtClean="0"/>
              <a:t>Naiset</a:t>
            </a:r>
          </a:p>
          <a:p>
            <a:pPr marL="0" indent="0">
              <a:buNone/>
            </a:pPr>
            <a:r>
              <a:rPr lang="fi-FI" dirty="0" smtClean="0"/>
              <a:t>	1) rinta</a:t>
            </a:r>
          </a:p>
          <a:p>
            <a:pPr marL="0" indent="0">
              <a:buNone/>
            </a:pPr>
            <a:r>
              <a:rPr lang="fi-FI" dirty="0" smtClean="0"/>
              <a:t>	2) paksusuoli</a:t>
            </a:r>
          </a:p>
          <a:p>
            <a:pPr marL="0" indent="0">
              <a:buNone/>
            </a:pPr>
            <a:r>
              <a:rPr lang="fi-FI" dirty="0" smtClean="0"/>
              <a:t>	3) keuhkot, henkitorvi</a:t>
            </a:r>
          </a:p>
          <a:p>
            <a:pPr marL="0" indent="0">
              <a:buNone/>
            </a:pPr>
            <a:endParaRPr lang="fi-FI" dirty="0"/>
          </a:p>
        </p:txBody>
      </p:sp>
    </p:spTree>
    <p:extLst>
      <p:ext uri="{BB962C8B-B14F-4D97-AF65-F5344CB8AC3E}">
        <p14:creationId xmlns:p14="http://schemas.microsoft.com/office/powerpoint/2010/main" val="901758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Rintasyöpä (</a:t>
            </a:r>
            <a:r>
              <a:rPr lang="fi-FI" dirty="0" err="1" smtClean="0"/>
              <a:t>ca</a:t>
            </a:r>
            <a:r>
              <a:rPr lang="fi-FI" dirty="0" smtClean="0"/>
              <a:t> </a:t>
            </a:r>
            <a:r>
              <a:rPr lang="fi-FI" dirty="0" err="1" smtClean="0"/>
              <a:t>mammae</a:t>
            </a:r>
            <a:r>
              <a:rPr lang="fi-FI" dirty="0" smtClean="0"/>
              <a:t>)</a:t>
            </a:r>
            <a:endParaRPr lang="fi-FI" dirty="0"/>
          </a:p>
        </p:txBody>
      </p:sp>
      <p:sp>
        <p:nvSpPr>
          <p:cNvPr id="3" name="Sisällön paikkamerkki 2"/>
          <p:cNvSpPr>
            <a:spLocks noGrp="1"/>
          </p:cNvSpPr>
          <p:nvPr>
            <p:ph idx="1"/>
          </p:nvPr>
        </p:nvSpPr>
        <p:spPr/>
        <p:txBody>
          <a:bodyPr/>
          <a:lstStyle/>
          <a:p>
            <a:r>
              <a:rPr lang="fi-FI" dirty="0" smtClean="0"/>
              <a:t>Vuosittain sairastuu noin </a:t>
            </a:r>
            <a:r>
              <a:rPr lang="fi-FI" dirty="0"/>
              <a:t>5 000 naista. Lähes joka kahdeksas suomalaisnainen sairastuu jossain vaiheessa elämäänsä rintasyöpään. </a:t>
            </a:r>
            <a:endParaRPr lang="fi-FI" dirty="0" smtClean="0"/>
          </a:p>
          <a:p>
            <a:r>
              <a:rPr lang="fi-FI" dirty="0"/>
              <a:t>Rintasyöpä syntyy, kun rintakudoksen terveet ja hyvänlaatuiset solut alkavat muuttua pahanlaatuisiksi</a:t>
            </a:r>
            <a:r>
              <a:rPr lang="fi-FI" dirty="0" smtClean="0"/>
              <a:t>.</a:t>
            </a:r>
          </a:p>
          <a:p>
            <a:r>
              <a:rPr lang="fi-FI" dirty="0"/>
              <a:t>Rintasyövän riski suurenee iän myötä. Noin puolet rintasyövistä löydetään yli 60-vuotiailta naisilta, noin neljännes 25–49-vuotiailta ja toinen neljännes 50–59-vuotiailta. Vuosittain vain muutama alle 25-vuotias sairastuu rintasyöpään.</a:t>
            </a:r>
          </a:p>
        </p:txBody>
      </p:sp>
    </p:spTree>
    <p:extLst>
      <p:ext uri="{BB962C8B-B14F-4D97-AF65-F5344CB8AC3E}">
        <p14:creationId xmlns:p14="http://schemas.microsoft.com/office/powerpoint/2010/main" val="885990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Tunne rintasi</a:t>
            </a:r>
            <a:br>
              <a:rPr lang="fi-FI" dirty="0"/>
            </a:br>
            <a:r>
              <a:rPr lang="fi-FI" sz="1800" dirty="0" smtClean="0"/>
              <a:t>(http</a:t>
            </a:r>
            <a:r>
              <a:rPr lang="fi-FI" sz="1800" dirty="0"/>
              <a:t>://www.tunnerintasi.fi</a:t>
            </a:r>
            <a:r>
              <a:rPr lang="fi-FI" sz="1800" dirty="0" smtClean="0"/>
              <a:t>/)</a:t>
            </a:r>
            <a:br>
              <a:rPr lang="fi-FI" sz="1800" dirty="0" smtClean="0"/>
            </a:br>
            <a:endParaRPr lang="fi-FI" sz="1800" dirty="0"/>
          </a:p>
        </p:txBody>
      </p:sp>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3095" y="1774224"/>
            <a:ext cx="7875159" cy="3695700"/>
          </a:xfrm>
        </p:spPr>
      </p:pic>
    </p:spTree>
    <p:extLst>
      <p:ext uri="{BB962C8B-B14F-4D97-AF65-F5344CB8AC3E}">
        <p14:creationId xmlns:p14="http://schemas.microsoft.com/office/powerpoint/2010/main" val="863597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lnSpcReduction="10000"/>
          </a:bodyPr>
          <a:lstStyle/>
          <a:p>
            <a:r>
              <a:rPr lang="fi-FI" dirty="0"/>
              <a:t>Tavallisin rintasyöpätyyppi alkaa tiehyen soluista, ja siksi sitä kutsutaan </a:t>
            </a:r>
            <a:r>
              <a:rPr lang="fi-FI" dirty="0" err="1"/>
              <a:t>duktaaliseksi</a:t>
            </a:r>
            <a:r>
              <a:rPr lang="fi-FI" dirty="0"/>
              <a:t> eli tiehytperäiseksi. Valtaosa rintasyövistä on tiehytperäisiä. </a:t>
            </a:r>
            <a:r>
              <a:rPr lang="fi-FI" dirty="0" err="1"/>
              <a:t>Lobuluksissa</a:t>
            </a:r>
            <a:r>
              <a:rPr lang="fi-FI" dirty="0"/>
              <a:t> esiintyvää muotoa kutsutaan </a:t>
            </a:r>
            <a:r>
              <a:rPr lang="fi-FI" dirty="0" err="1"/>
              <a:t>lobulaariseksi</a:t>
            </a:r>
            <a:r>
              <a:rPr lang="fi-FI" dirty="0"/>
              <a:t>.</a:t>
            </a:r>
          </a:p>
          <a:p>
            <a:r>
              <a:rPr lang="fi-FI" dirty="0"/>
              <a:t>Muut rintasyövän kudostyypit (</a:t>
            </a:r>
            <a:r>
              <a:rPr lang="fi-FI" dirty="0" err="1"/>
              <a:t>tubulaarinen</a:t>
            </a:r>
            <a:r>
              <a:rPr lang="fi-FI" dirty="0"/>
              <a:t>, </a:t>
            </a:r>
            <a:r>
              <a:rPr lang="fi-FI" dirty="0" err="1"/>
              <a:t>kribriforminen</a:t>
            </a:r>
            <a:r>
              <a:rPr lang="fi-FI" dirty="0"/>
              <a:t>, </a:t>
            </a:r>
            <a:r>
              <a:rPr lang="fi-FI" dirty="0" err="1"/>
              <a:t>musinoosi</a:t>
            </a:r>
            <a:r>
              <a:rPr lang="fi-FI" dirty="0"/>
              <a:t>, </a:t>
            </a:r>
            <a:r>
              <a:rPr lang="fi-FI" dirty="0" err="1"/>
              <a:t>medullaarinen</a:t>
            </a:r>
            <a:r>
              <a:rPr lang="fi-FI" dirty="0"/>
              <a:t> ja </a:t>
            </a:r>
            <a:r>
              <a:rPr lang="fi-FI" dirty="0" err="1"/>
              <a:t>papillaarinen</a:t>
            </a:r>
            <a:r>
              <a:rPr lang="fi-FI" dirty="0"/>
              <a:t>, inflammatorinen ja </a:t>
            </a:r>
            <a:r>
              <a:rPr lang="fi-FI" dirty="0" err="1"/>
              <a:t>Pagetin</a:t>
            </a:r>
            <a:r>
              <a:rPr lang="fi-FI" dirty="0"/>
              <a:t> tauti) ovat harvinaisia</a:t>
            </a:r>
            <a:r>
              <a:rPr lang="fi-FI" dirty="0" smtClean="0"/>
              <a:t>.</a:t>
            </a:r>
          </a:p>
          <a:p>
            <a:r>
              <a:rPr lang="fi-FI" dirty="0"/>
              <a:t>Rintasyövän ennuste on parantunut, kun syövät todetaan aiempaa aikaisemmin ja hoitomenetelmät ovat kehittyneet. Tällä hetkellä lähes 90 prosenttia rintasyöpää sairastavista on elossa viiden vuoden kuluttua sairauden toteamisesta</a:t>
            </a:r>
            <a:r>
              <a:rPr lang="fi-FI" dirty="0" smtClean="0"/>
              <a:t>.</a:t>
            </a:r>
          </a:p>
          <a:p>
            <a:r>
              <a:rPr lang="fi-FI" dirty="0">
                <a:hlinkClick r:id="rId2"/>
              </a:rPr>
              <a:t>https://www.siskot.info</a:t>
            </a:r>
            <a:r>
              <a:rPr lang="fi-FI" dirty="0" smtClean="0">
                <a:hlinkClick r:id="rId2"/>
              </a:rPr>
              <a:t>/</a:t>
            </a:r>
            <a:endParaRPr lang="fi-FI" dirty="0" smtClean="0"/>
          </a:p>
          <a:p>
            <a:endParaRPr lang="fi-FI" dirty="0"/>
          </a:p>
          <a:p>
            <a:endParaRPr lang="fi-FI" dirty="0"/>
          </a:p>
        </p:txBody>
      </p:sp>
    </p:spTree>
    <p:extLst>
      <p:ext uri="{BB962C8B-B14F-4D97-AF65-F5344CB8AC3E}">
        <p14:creationId xmlns:p14="http://schemas.microsoft.com/office/powerpoint/2010/main" val="1191662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913795" y="996778"/>
            <a:ext cx="10353762" cy="5099222"/>
          </a:xfrm>
        </p:spPr>
        <p:txBody>
          <a:bodyPr>
            <a:normAutofit/>
          </a:bodyPr>
          <a:lstStyle/>
          <a:p>
            <a:r>
              <a:rPr lang="fi-FI" dirty="0" smtClean="0"/>
              <a:t>Rintasyövän oireet: </a:t>
            </a:r>
          </a:p>
          <a:p>
            <a:pPr lvl="1">
              <a:buFont typeface="Wingdings" panose="05000000000000000000" pitchFamily="2" charset="2"/>
              <a:buChar char="Ø"/>
            </a:pPr>
            <a:r>
              <a:rPr lang="fi-FI" dirty="0">
                <a:effectLst/>
              </a:rPr>
              <a:t>t</a:t>
            </a:r>
            <a:r>
              <a:rPr lang="fi-FI" dirty="0" smtClean="0">
                <a:effectLst/>
              </a:rPr>
              <a:t>avallisin oire </a:t>
            </a:r>
            <a:r>
              <a:rPr lang="fi-FI" dirty="0">
                <a:effectLst/>
              </a:rPr>
              <a:t>on rinnassa oleva kyhmy. Valtaosa rinnoissa olevista kyhmyistä on kuitenkin hyvänlaatuisia muutoksia, esimerkiksi nesterakkuloita eli </a:t>
            </a:r>
            <a:r>
              <a:rPr lang="fi-FI" dirty="0" err="1">
                <a:effectLst/>
              </a:rPr>
              <a:t>kystia</a:t>
            </a:r>
            <a:r>
              <a:rPr lang="fi-FI" dirty="0">
                <a:effectLst/>
              </a:rPr>
              <a:t>. Joskus rintasyövän ensioire on kainalossa tuntuva kyhmy. Useimmiten syöpä on kivuton, mutta se voi aiheuttaa myös kipua tai pistelyn tunnetta rinnassa</a:t>
            </a:r>
            <a:r>
              <a:rPr lang="fi-FI" dirty="0" smtClean="0">
                <a:effectLst/>
              </a:rPr>
              <a:t>.</a:t>
            </a:r>
          </a:p>
          <a:p>
            <a:pPr lvl="1">
              <a:buFont typeface="Wingdings" panose="05000000000000000000" pitchFamily="2" charset="2"/>
              <a:buChar char="Ø"/>
            </a:pPr>
            <a:r>
              <a:rPr lang="fi-FI" dirty="0" smtClean="0">
                <a:effectLst/>
              </a:rPr>
              <a:t>joskus oireena </a:t>
            </a:r>
            <a:r>
              <a:rPr lang="fi-FI" dirty="0">
                <a:effectLst/>
              </a:rPr>
              <a:t>voi olla nännistä erittyvä kirkas tai verinen neste. Joka kymmenenneltä naiselta löytyy tämän oireen taustalta rintasyöpä.</a:t>
            </a:r>
          </a:p>
          <a:p>
            <a:pPr lvl="1">
              <a:buFont typeface="Wingdings" panose="05000000000000000000" pitchFamily="2" charset="2"/>
              <a:buChar char="Ø"/>
            </a:pPr>
            <a:r>
              <a:rPr lang="fi-FI" dirty="0" smtClean="0">
                <a:effectLst/>
              </a:rPr>
              <a:t>rintarauhasen </a:t>
            </a:r>
            <a:r>
              <a:rPr lang="fi-FI" dirty="0">
                <a:effectLst/>
              </a:rPr>
              <a:t>punoitus ja turvotus johtuvat yleensä rintarauhasen tulehduksesta eli </a:t>
            </a:r>
            <a:r>
              <a:rPr lang="fi-FI" dirty="0" err="1">
                <a:effectLst/>
              </a:rPr>
              <a:t>mastiitista</a:t>
            </a:r>
            <a:r>
              <a:rPr lang="fi-FI" dirty="0">
                <a:effectLst/>
              </a:rPr>
              <a:t>. Se hoidetaan antibiooteilla. Joskus harvoin nämä oireet johtuvat syövästä (ns. inflammatorinen eli tulehduksellinen rintasyöpä), jolloin tulehdus ei parane antibiooteilla. Nänninpihan ihottuma voi olla oire </a:t>
            </a:r>
            <a:r>
              <a:rPr lang="fi-FI" dirty="0" err="1">
                <a:effectLst/>
              </a:rPr>
              <a:t>Pagetin</a:t>
            </a:r>
            <a:r>
              <a:rPr lang="fi-FI" dirty="0">
                <a:effectLst/>
              </a:rPr>
              <a:t> taudista, jolloin nännin ihossa voi olla syövän esiastetta tai syöpäkudossaarekkeita.</a:t>
            </a:r>
          </a:p>
          <a:p>
            <a:pPr marL="457200" lvl="1" indent="0">
              <a:buNone/>
            </a:pPr>
            <a:endParaRPr lang="fi-FI" dirty="0"/>
          </a:p>
        </p:txBody>
      </p:sp>
    </p:spTree>
    <p:extLst>
      <p:ext uri="{BB962C8B-B14F-4D97-AF65-F5344CB8AC3E}">
        <p14:creationId xmlns:p14="http://schemas.microsoft.com/office/powerpoint/2010/main" val="949661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913795" y="807307"/>
            <a:ext cx="10353762" cy="5156887"/>
          </a:xfrm>
        </p:spPr>
        <p:txBody>
          <a:bodyPr>
            <a:normAutofit fontScale="92500" lnSpcReduction="10000"/>
          </a:bodyPr>
          <a:lstStyle/>
          <a:p>
            <a:r>
              <a:rPr lang="fi-FI" dirty="0" smtClean="0"/>
              <a:t>Rintasyövän aiheuttajat:</a:t>
            </a:r>
          </a:p>
          <a:p>
            <a:pPr lvl="1">
              <a:buFont typeface="Wingdings" panose="05000000000000000000" pitchFamily="2" charset="2"/>
              <a:buChar char="Ø"/>
            </a:pPr>
            <a:r>
              <a:rPr lang="fi-FI" dirty="0" smtClean="0"/>
              <a:t>kaikkia aiheuttajia </a:t>
            </a:r>
            <a:r>
              <a:rPr lang="fi-FI" dirty="0"/>
              <a:t>ei vielä </a:t>
            </a:r>
            <a:r>
              <a:rPr lang="fi-FI" dirty="0" smtClean="0"/>
              <a:t>tunneta</a:t>
            </a:r>
          </a:p>
          <a:p>
            <a:pPr lvl="1">
              <a:buFont typeface="Wingdings" panose="05000000000000000000" pitchFamily="2" charset="2"/>
              <a:buChar char="Ø"/>
            </a:pPr>
            <a:r>
              <a:rPr lang="fi-FI" b="1" dirty="0" smtClean="0"/>
              <a:t>hormonaaliset </a:t>
            </a:r>
            <a:r>
              <a:rPr lang="fi-FI" b="1" dirty="0"/>
              <a:t>tekijät </a:t>
            </a:r>
            <a:r>
              <a:rPr lang="fi-FI" dirty="0"/>
              <a:t>vaikuttavat rintasyövän syntyyn. Varhainen kuukautisten alkamisikä lisää jonkin verran riskiä sairastua rintasyöpään, samoin myöhään alkavat vaihdevuodet. Lapsettomuus ja ensimmäinen synnytys vasta yli 30-vuotiaana kasvattavat rintasyövän riskiä.</a:t>
            </a:r>
          </a:p>
          <a:p>
            <a:pPr lvl="1">
              <a:buFont typeface="Wingdings" panose="05000000000000000000" pitchFamily="2" charset="2"/>
              <a:buChar char="Ø"/>
            </a:pPr>
            <a:r>
              <a:rPr lang="fi-FI" dirty="0" smtClean="0"/>
              <a:t>vaihdevuosioireiden </a:t>
            </a:r>
            <a:r>
              <a:rPr lang="fi-FI" dirty="0"/>
              <a:t>hoidossa käytettävä </a:t>
            </a:r>
            <a:r>
              <a:rPr lang="fi-FI" b="1" dirty="0"/>
              <a:t>hormonikorvaushoito </a:t>
            </a:r>
            <a:r>
              <a:rPr lang="fi-FI" dirty="0"/>
              <a:t>suurentaa rintasyövän riskiä, varsinkin jos hormonihoito kestää yli viisi vuotta ja sisältää sekä estrogeenia että keltarauhashormonia (progestiinia). Hormonikorvaushoidon aloittamista on syytä harkita huolellisesti. Ehkäisytablettien käyttö ei näytä vaikuttavan sairastumisriskiin.</a:t>
            </a:r>
          </a:p>
          <a:p>
            <a:pPr lvl="1">
              <a:buFont typeface="Wingdings" panose="05000000000000000000" pitchFamily="2" charset="2"/>
              <a:buChar char="Ø"/>
            </a:pPr>
            <a:r>
              <a:rPr lang="fi-FI" b="1" dirty="0"/>
              <a:t>y</a:t>
            </a:r>
            <a:r>
              <a:rPr lang="fi-FI" b="1" dirty="0" smtClean="0"/>
              <a:t>lipaino</a:t>
            </a:r>
          </a:p>
          <a:p>
            <a:pPr lvl="1">
              <a:buFont typeface="Wingdings" panose="05000000000000000000" pitchFamily="2" charset="2"/>
              <a:buChar char="Ø"/>
            </a:pPr>
            <a:r>
              <a:rPr lang="fi-FI" b="1" dirty="0" smtClean="0"/>
              <a:t>runsas </a:t>
            </a:r>
            <a:r>
              <a:rPr lang="fi-FI" b="1" dirty="0"/>
              <a:t>alkoholinkäyttö </a:t>
            </a:r>
          </a:p>
          <a:p>
            <a:pPr lvl="1">
              <a:buFont typeface="Wingdings" panose="05000000000000000000" pitchFamily="2" charset="2"/>
              <a:buChar char="Ø"/>
            </a:pPr>
            <a:r>
              <a:rPr lang="fi-FI" dirty="0" smtClean="0"/>
              <a:t>nuorella </a:t>
            </a:r>
            <a:r>
              <a:rPr lang="fi-FI" dirty="0"/>
              <a:t>iällä annettu </a:t>
            </a:r>
            <a:r>
              <a:rPr lang="fi-FI" b="1" dirty="0"/>
              <a:t>rinnan alueen sädehoito </a:t>
            </a:r>
            <a:r>
              <a:rPr lang="fi-FI" dirty="0"/>
              <a:t>suurentavat riskiä sairastua rintasyöpään. Lapsena tai nuorena rinnan alueelle sädehoitoa saaneille suositellaan yleensä rintojen seurantatutkimuksia. Tavallisesti seurantaan sisältyy rintojen kaikututkimus (ultraäänitutkimus), magneettitutkimus tai mammografia 1–2 vuoden välein.</a:t>
            </a:r>
          </a:p>
          <a:p>
            <a:pPr lvl="2">
              <a:buFont typeface="Wingdings" panose="05000000000000000000" pitchFamily="2" charset="2"/>
              <a:buChar char="Ø"/>
            </a:pPr>
            <a:endParaRPr lang="fi-FI" dirty="0"/>
          </a:p>
        </p:txBody>
      </p:sp>
    </p:spTree>
    <p:extLst>
      <p:ext uri="{BB962C8B-B14F-4D97-AF65-F5344CB8AC3E}">
        <p14:creationId xmlns:p14="http://schemas.microsoft.com/office/powerpoint/2010/main" val="800043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913795" y="1153297"/>
            <a:ext cx="10353762" cy="4637903"/>
          </a:xfrm>
        </p:spPr>
        <p:txBody>
          <a:bodyPr/>
          <a:lstStyle/>
          <a:p>
            <a:r>
              <a:rPr lang="fi-FI" dirty="0" smtClean="0"/>
              <a:t>Rintasyövän toteaminen ja tutkimukset:</a:t>
            </a:r>
          </a:p>
          <a:p>
            <a:pPr lvl="1">
              <a:buFont typeface="Wingdings" panose="05000000000000000000" pitchFamily="2" charset="2"/>
              <a:buChar char="Ø"/>
            </a:pPr>
            <a:r>
              <a:rPr lang="fi-FI" dirty="0"/>
              <a:t>j</a:t>
            </a:r>
            <a:r>
              <a:rPr lang="fi-FI" dirty="0" smtClean="0"/>
              <a:t>os kyhmy -&gt; lääkäri palpoi rinnan -&gt; </a:t>
            </a:r>
            <a:r>
              <a:rPr lang="fi-FI" dirty="0" err="1" smtClean="0"/>
              <a:t>tarv</a:t>
            </a:r>
            <a:r>
              <a:rPr lang="fi-FI" dirty="0" smtClean="0"/>
              <a:t>. mammografia</a:t>
            </a:r>
          </a:p>
          <a:p>
            <a:pPr lvl="1">
              <a:buFont typeface="Wingdings" panose="05000000000000000000" pitchFamily="2" charset="2"/>
              <a:buChar char="Ø"/>
            </a:pPr>
            <a:r>
              <a:rPr lang="fi-FI" dirty="0"/>
              <a:t>j</a:t>
            </a:r>
            <a:r>
              <a:rPr lang="fi-FI" dirty="0" smtClean="0"/>
              <a:t>os mammografian perusteella epäily syövästä -&gt; </a:t>
            </a:r>
            <a:r>
              <a:rPr lang="fi-FI" dirty="0" err="1" smtClean="0"/>
              <a:t>tarv</a:t>
            </a:r>
            <a:r>
              <a:rPr lang="fi-FI" dirty="0" smtClean="0"/>
              <a:t>. UÄ</a:t>
            </a:r>
          </a:p>
          <a:p>
            <a:pPr lvl="1">
              <a:buFont typeface="Wingdings" panose="05000000000000000000" pitchFamily="2" charset="2"/>
              <a:buChar char="Ø"/>
            </a:pPr>
            <a:r>
              <a:rPr lang="fi-FI" dirty="0"/>
              <a:t>e</a:t>
            </a:r>
            <a:r>
              <a:rPr lang="fi-FI" dirty="0" smtClean="0"/>
              <a:t>rityistilanteissa MRI</a:t>
            </a:r>
          </a:p>
          <a:p>
            <a:pPr lvl="1">
              <a:buFont typeface="Wingdings" panose="05000000000000000000" pitchFamily="2" charset="2"/>
              <a:buChar char="Ø"/>
            </a:pPr>
            <a:r>
              <a:rPr lang="fi-FI" dirty="0"/>
              <a:t>e</a:t>
            </a:r>
            <a:r>
              <a:rPr lang="fi-FI" dirty="0" smtClean="0"/>
              <a:t>m. </a:t>
            </a:r>
            <a:r>
              <a:rPr lang="fi-FI" dirty="0"/>
              <a:t>t</a:t>
            </a:r>
            <a:r>
              <a:rPr lang="fi-FI" dirty="0" smtClean="0"/>
              <a:t>utkimusten yhteydessä kyhmystä / muutoskohdasta neulanäyte tai kudospala -&gt; patologi tutkii</a:t>
            </a:r>
            <a:endParaRPr lang="fi-FI" dirty="0"/>
          </a:p>
        </p:txBody>
      </p:sp>
    </p:spTree>
    <p:extLst>
      <p:ext uri="{BB962C8B-B14F-4D97-AF65-F5344CB8AC3E}">
        <p14:creationId xmlns:p14="http://schemas.microsoft.com/office/powerpoint/2010/main" val="448599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r>
              <a:rPr lang="fi-FI" dirty="0" smtClean="0"/>
              <a:t>Rintasyövän luokittelu:</a:t>
            </a:r>
          </a:p>
          <a:p>
            <a:pPr lvl="1">
              <a:buFont typeface="Wingdings" panose="05000000000000000000" pitchFamily="2" charset="2"/>
              <a:buChar char="Ø"/>
            </a:pPr>
            <a:r>
              <a:rPr lang="fi-FI" dirty="0" smtClean="0"/>
              <a:t>rintasyövän </a:t>
            </a:r>
            <a:r>
              <a:rPr lang="fi-FI" dirty="0"/>
              <a:t>hoidon valinta ja potilaan ennuste riippuvat kasvaimen levinneisyydestä, joka ilmaistaan levinneisyysluokittelun tai TNM-luokituksen avulla. </a:t>
            </a:r>
            <a:endParaRPr lang="fi-FI" dirty="0" smtClean="0"/>
          </a:p>
          <a:p>
            <a:pPr lvl="1">
              <a:buFont typeface="Wingdings" panose="05000000000000000000" pitchFamily="2" charset="2"/>
              <a:buChar char="Ø"/>
            </a:pPr>
            <a:r>
              <a:rPr lang="fi-FI" dirty="0" smtClean="0"/>
              <a:t>TNM-luokituksessa </a:t>
            </a:r>
            <a:r>
              <a:rPr lang="fi-FI" dirty="0"/>
              <a:t>T (</a:t>
            </a:r>
            <a:r>
              <a:rPr lang="fi-FI" i="1" dirty="0" err="1"/>
              <a:t>tumor</a:t>
            </a:r>
            <a:r>
              <a:rPr lang="fi-FI" dirty="0"/>
              <a:t>) kuvaa kasvaimen tunkeutumista ympäristöönsä, N (</a:t>
            </a:r>
            <a:r>
              <a:rPr lang="fi-FI" i="1" dirty="0" err="1"/>
              <a:t>node</a:t>
            </a:r>
            <a:r>
              <a:rPr lang="fi-FI" dirty="0"/>
              <a:t>) leviämistä läheisiin imusolmukkeisiin ja M (</a:t>
            </a:r>
            <a:r>
              <a:rPr lang="fi-FI" i="1" dirty="0" err="1"/>
              <a:t>metastasis</a:t>
            </a:r>
            <a:r>
              <a:rPr lang="fi-FI" dirty="0"/>
              <a:t>) mahdollisia etäpesäkkeitä. Imusolmukkeet ovat pieniä pavunkaltaisia suodattimia, joiden läpi imuneste virtaa</a:t>
            </a:r>
            <a:r>
              <a:rPr lang="fi-FI" dirty="0" smtClean="0"/>
              <a:t>.</a:t>
            </a:r>
          </a:p>
          <a:p>
            <a:pPr lvl="1">
              <a:buFont typeface="Wingdings" panose="05000000000000000000" pitchFamily="2" charset="2"/>
              <a:buChar char="Ø"/>
            </a:pPr>
            <a:r>
              <a:rPr lang="fi-FI" dirty="0" smtClean="0"/>
              <a:t>rintasyöpä </a:t>
            </a:r>
            <a:r>
              <a:rPr lang="fi-FI" dirty="0"/>
              <a:t>lähettää tyypillisesti etäpesäkkeitä luustoon, keuhkoihin, maksaan tai </a:t>
            </a:r>
            <a:r>
              <a:rPr lang="fi-FI" dirty="0" smtClean="0"/>
              <a:t>aivoihin</a:t>
            </a:r>
            <a:endParaRPr lang="fi-FI" dirty="0"/>
          </a:p>
        </p:txBody>
      </p:sp>
    </p:spTree>
    <p:extLst>
      <p:ext uri="{BB962C8B-B14F-4D97-AF65-F5344CB8AC3E}">
        <p14:creationId xmlns:p14="http://schemas.microsoft.com/office/powerpoint/2010/main" val="2790892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2187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913795" y="1046205"/>
            <a:ext cx="10353762" cy="5016844"/>
          </a:xfrm>
        </p:spPr>
        <p:txBody>
          <a:bodyPr/>
          <a:lstStyle/>
          <a:p>
            <a:pPr marL="0" indent="0">
              <a:buNone/>
            </a:pPr>
            <a:r>
              <a:rPr lang="fi-FI" dirty="0" smtClean="0"/>
              <a:t>Rintasyövän hoito:</a:t>
            </a:r>
          </a:p>
          <a:p>
            <a:r>
              <a:rPr lang="fi-FI" dirty="0"/>
              <a:t>r</a:t>
            </a:r>
            <a:r>
              <a:rPr lang="fi-FI" dirty="0" smtClean="0"/>
              <a:t>intasyöpäleikkaus</a:t>
            </a:r>
          </a:p>
          <a:p>
            <a:pPr lvl="1">
              <a:buFont typeface="Wingdings" panose="05000000000000000000" pitchFamily="2" charset="2"/>
              <a:buChar char="Ø"/>
            </a:pPr>
            <a:r>
              <a:rPr lang="fi-FI" dirty="0"/>
              <a:t>r</a:t>
            </a:r>
            <a:r>
              <a:rPr lang="fi-FI" dirty="0" smtClean="0"/>
              <a:t>innan säästävä leikkaus (</a:t>
            </a:r>
            <a:r>
              <a:rPr lang="fi-FI" dirty="0" err="1" smtClean="0"/>
              <a:t>resektio</a:t>
            </a:r>
            <a:r>
              <a:rPr lang="fi-FI" dirty="0" smtClean="0"/>
              <a:t> </a:t>
            </a:r>
            <a:r>
              <a:rPr lang="fi-FI" dirty="0" err="1" smtClean="0"/>
              <a:t>mammae</a:t>
            </a:r>
            <a:r>
              <a:rPr lang="fi-FI" dirty="0" smtClean="0"/>
              <a:t>)</a:t>
            </a:r>
          </a:p>
          <a:p>
            <a:pPr lvl="1">
              <a:buFont typeface="Wingdings" panose="05000000000000000000" pitchFamily="2" charset="2"/>
              <a:buChar char="Ø"/>
            </a:pPr>
            <a:r>
              <a:rPr lang="fi-FI" dirty="0"/>
              <a:t>k</a:t>
            </a:r>
            <a:r>
              <a:rPr lang="fi-FI" dirty="0" smtClean="0"/>
              <a:t>ainalon tyhjennys (</a:t>
            </a:r>
            <a:r>
              <a:rPr lang="fi-FI" dirty="0" err="1" smtClean="0"/>
              <a:t>evacuatio</a:t>
            </a:r>
            <a:r>
              <a:rPr lang="fi-FI" dirty="0" smtClean="0"/>
              <a:t> </a:t>
            </a:r>
            <a:r>
              <a:rPr lang="fi-FI" dirty="0" err="1" smtClean="0"/>
              <a:t>axillae</a:t>
            </a:r>
            <a:r>
              <a:rPr lang="fi-FI" dirty="0" smtClean="0"/>
              <a:t>) – mikäli vartijaimusolmuketutkimuksessa </a:t>
            </a:r>
            <a:r>
              <a:rPr lang="fi-FI" dirty="0"/>
              <a:t>löydetty syöpäsoluja (</a:t>
            </a:r>
            <a:r>
              <a:rPr lang="fi-FI" dirty="0">
                <a:hlinkClick r:id="rId2"/>
              </a:rPr>
              <a:t>http://</a:t>
            </a:r>
            <a:r>
              <a:rPr lang="fi-FI" dirty="0" smtClean="0">
                <a:hlinkClick r:id="rId2"/>
              </a:rPr>
              <a:t>www.duodecimlehti.fi/lehti/2001/2/duo92029</a:t>
            </a:r>
            <a:r>
              <a:rPr lang="fi-FI" dirty="0" smtClean="0"/>
              <a:t>)</a:t>
            </a:r>
          </a:p>
          <a:p>
            <a:pPr lvl="1">
              <a:buFont typeface="Wingdings" panose="05000000000000000000" pitchFamily="2" charset="2"/>
              <a:buChar char="Ø"/>
            </a:pPr>
            <a:r>
              <a:rPr lang="fi-FI" dirty="0"/>
              <a:t>r</a:t>
            </a:r>
            <a:r>
              <a:rPr lang="fi-FI" dirty="0" smtClean="0"/>
              <a:t>innan poistoleikkaus (</a:t>
            </a:r>
            <a:r>
              <a:rPr lang="fi-FI" dirty="0" err="1" smtClean="0"/>
              <a:t>ablatio</a:t>
            </a:r>
            <a:r>
              <a:rPr lang="fi-FI" dirty="0" smtClean="0"/>
              <a:t> </a:t>
            </a:r>
            <a:r>
              <a:rPr lang="fi-FI" dirty="0" err="1" smtClean="0"/>
              <a:t>mammae</a:t>
            </a:r>
            <a:r>
              <a:rPr lang="fi-FI" dirty="0" smtClean="0"/>
              <a:t> eli </a:t>
            </a:r>
            <a:r>
              <a:rPr lang="fi-FI" dirty="0" err="1" smtClean="0"/>
              <a:t>mastektomia</a:t>
            </a:r>
            <a:r>
              <a:rPr lang="fi-FI" dirty="0" smtClean="0"/>
              <a:t>)</a:t>
            </a:r>
          </a:p>
          <a:p>
            <a:pPr lvl="2">
              <a:buFont typeface="Wingdings" panose="05000000000000000000" pitchFamily="2" charset="2"/>
              <a:buChar char="ü"/>
            </a:pPr>
            <a:r>
              <a:rPr lang="fi-FI" dirty="0"/>
              <a:t>s</a:t>
            </a:r>
            <a:r>
              <a:rPr lang="fi-FI" dirty="0" smtClean="0"/>
              <a:t>isäinen proteesi</a:t>
            </a:r>
          </a:p>
          <a:p>
            <a:pPr lvl="2">
              <a:buFont typeface="Wingdings" panose="05000000000000000000" pitchFamily="2" charset="2"/>
              <a:buChar char="ü"/>
            </a:pPr>
            <a:r>
              <a:rPr lang="fi-FI" dirty="0" smtClean="0"/>
              <a:t>TRAM</a:t>
            </a:r>
          </a:p>
          <a:p>
            <a:pPr lvl="2">
              <a:buFont typeface="Wingdings" panose="05000000000000000000" pitchFamily="2" charset="2"/>
              <a:buChar char="ü"/>
            </a:pPr>
            <a:r>
              <a:rPr lang="fi-FI" dirty="0" smtClean="0"/>
              <a:t>LD-kieleke</a:t>
            </a:r>
            <a:endParaRPr lang="fi-FI" dirty="0"/>
          </a:p>
        </p:txBody>
      </p:sp>
    </p:spTree>
    <p:extLst>
      <p:ext uri="{BB962C8B-B14F-4D97-AF65-F5344CB8AC3E}">
        <p14:creationId xmlns:p14="http://schemas.microsoft.com/office/powerpoint/2010/main" val="3190285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420" y="0"/>
            <a:ext cx="4521844" cy="2921000"/>
          </a:xfrm>
        </p:spPr>
      </p:pic>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361" y="3274884"/>
            <a:ext cx="4284877" cy="3175000"/>
          </a:xfrm>
          <a:prstGeom prst="rect">
            <a:avLst/>
          </a:prstGeom>
        </p:spPr>
      </p:pic>
      <p:pic>
        <p:nvPicPr>
          <p:cNvPr id="6" name="Kuv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0841" y="1347298"/>
            <a:ext cx="2926080" cy="4937760"/>
          </a:xfrm>
          <a:prstGeom prst="rect">
            <a:avLst/>
          </a:prstGeom>
        </p:spPr>
      </p:pic>
      <p:pic>
        <p:nvPicPr>
          <p:cNvPr id="7" name="Kuv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6692" y="1347298"/>
            <a:ext cx="2586811" cy="4937759"/>
          </a:xfrm>
          <a:prstGeom prst="rect">
            <a:avLst/>
          </a:prstGeom>
        </p:spPr>
      </p:pic>
    </p:spTree>
    <p:extLst>
      <p:ext uri="{BB962C8B-B14F-4D97-AF65-F5344CB8AC3E}">
        <p14:creationId xmlns:p14="http://schemas.microsoft.com/office/powerpoint/2010/main" val="2439851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913795" y="1037968"/>
            <a:ext cx="10353762" cy="4753232"/>
          </a:xfrm>
        </p:spPr>
        <p:txBody>
          <a:bodyPr/>
          <a:lstStyle/>
          <a:p>
            <a:r>
              <a:rPr lang="fi-FI" dirty="0" smtClean="0"/>
              <a:t>Hoidot leikkauksen jälkeen:</a:t>
            </a:r>
          </a:p>
          <a:p>
            <a:pPr lvl="2">
              <a:buFont typeface="Wingdings" panose="05000000000000000000" pitchFamily="2" charset="2"/>
              <a:buChar char="Ø"/>
            </a:pPr>
            <a:r>
              <a:rPr lang="fi-FI" dirty="0"/>
              <a:t>s</a:t>
            </a:r>
            <a:r>
              <a:rPr lang="fi-FI" dirty="0" smtClean="0"/>
              <a:t>ädehoito</a:t>
            </a:r>
          </a:p>
          <a:p>
            <a:pPr lvl="2">
              <a:buFont typeface="Wingdings" panose="05000000000000000000" pitchFamily="2" charset="2"/>
              <a:buChar char="Ø"/>
            </a:pPr>
            <a:r>
              <a:rPr lang="fi-FI" dirty="0" err="1"/>
              <a:t>s</a:t>
            </a:r>
            <a:r>
              <a:rPr lang="fi-FI" dirty="0" err="1" smtClean="0"/>
              <a:t>ytostaatit</a:t>
            </a:r>
            <a:endParaRPr lang="fi-FI" dirty="0" smtClean="0"/>
          </a:p>
          <a:p>
            <a:pPr lvl="2">
              <a:buFont typeface="Wingdings" panose="05000000000000000000" pitchFamily="2" charset="2"/>
              <a:buChar char="Ø"/>
            </a:pPr>
            <a:r>
              <a:rPr lang="fi-FI" dirty="0"/>
              <a:t>k</a:t>
            </a:r>
            <a:r>
              <a:rPr lang="fi-FI" dirty="0" smtClean="0"/>
              <a:t>ohdennetut lääkkeet eli ns. täsmälääkkeet</a:t>
            </a:r>
            <a:r>
              <a:rPr lang="fi-FI" dirty="0"/>
              <a:t>; </a:t>
            </a:r>
            <a:r>
              <a:rPr lang="fi-FI" dirty="0" smtClean="0"/>
              <a:t>noin </a:t>
            </a:r>
            <a:r>
              <a:rPr lang="fi-FI" dirty="0"/>
              <a:t>15 prosentilla rintasyöpäpotilaista on kasvaimessaan </a:t>
            </a:r>
            <a:r>
              <a:rPr lang="fi-FI" i="1" dirty="0"/>
              <a:t>HER2</a:t>
            </a:r>
            <a:r>
              <a:rPr lang="fi-FI" dirty="0"/>
              <a:t>-geenin monistuma. Näiden potilaiden liitännäishoitona voidaan käyttää vasta-ainetta, </a:t>
            </a:r>
            <a:r>
              <a:rPr lang="fi-FI" dirty="0" err="1"/>
              <a:t>trastutsumabia</a:t>
            </a:r>
            <a:r>
              <a:rPr lang="fi-FI" dirty="0"/>
              <a:t>, suonensisäisesti</a:t>
            </a:r>
            <a:r>
              <a:rPr lang="fi-FI" dirty="0" smtClean="0"/>
              <a:t>.</a:t>
            </a:r>
          </a:p>
          <a:p>
            <a:pPr lvl="2">
              <a:buFont typeface="Wingdings" panose="05000000000000000000" pitchFamily="2" charset="2"/>
              <a:buChar char="Ø"/>
            </a:pPr>
            <a:r>
              <a:rPr lang="fi-FI" dirty="0"/>
              <a:t>hormonaalinen hoito; </a:t>
            </a:r>
            <a:r>
              <a:rPr lang="fi-FI" dirty="0" smtClean="0"/>
              <a:t>osa </a:t>
            </a:r>
            <a:r>
              <a:rPr lang="fi-FI" dirty="0"/>
              <a:t>rintasyöpäsoluista käyttää hyväkseen elimistön omia hormoneja, käytännössä estrogeenia. Hormonaalisen hoidon tarkoituksena on estää estrogeenin vaikutus</a:t>
            </a:r>
            <a:r>
              <a:rPr lang="fi-FI" dirty="0" smtClean="0"/>
              <a:t>.</a:t>
            </a:r>
          </a:p>
          <a:p>
            <a:pPr lvl="2">
              <a:buFont typeface="Wingdings" panose="05000000000000000000" pitchFamily="2" charset="2"/>
              <a:buChar char="Ø"/>
            </a:pPr>
            <a:r>
              <a:rPr lang="fi-FI" dirty="0"/>
              <a:t>l</a:t>
            </a:r>
            <a:r>
              <a:rPr lang="fi-FI" dirty="0" smtClean="0"/>
              <a:t>ymfaterapia</a:t>
            </a:r>
          </a:p>
          <a:p>
            <a:pPr lvl="2">
              <a:buFont typeface="Wingdings" panose="05000000000000000000" pitchFamily="2" charset="2"/>
              <a:buChar char="Ø"/>
            </a:pPr>
            <a:endParaRPr lang="fi-FI" dirty="0" smtClean="0"/>
          </a:p>
          <a:p>
            <a:endParaRPr lang="fi-FI" dirty="0"/>
          </a:p>
        </p:txBody>
      </p:sp>
    </p:spTree>
    <p:extLst>
      <p:ext uri="{BB962C8B-B14F-4D97-AF65-F5344CB8AC3E}">
        <p14:creationId xmlns:p14="http://schemas.microsoft.com/office/powerpoint/2010/main" val="2183079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Eturauhassyöpä (</a:t>
            </a:r>
            <a:r>
              <a:rPr lang="fi-FI" dirty="0" err="1" smtClean="0"/>
              <a:t>ca</a:t>
            </a:r>
            <a:r>
              <a:rPr lang="fi-FI" dirty="0" smtClean="0"/>
              <a:t> </a:t>
            </a:r>
            <a:r>
              <a:rPr lang="fi-FI" dirty="0" err="1" smtClean="0"/>
              <a:t>prostatae</a:t>
            </a:r>
            <a:r>
              <a:rPr lang="fi-FI" dirty="0" smtClean="0"/>
              <a:t>)</a:t>
            </a:r>
            <a:endParaRPr lang="fi-FI" dirty="0"/>
          </a:p>
        </p:txBody>
      </p:sp>
      <p:sp>
        <p:nvSpPr>
          <p:cNvPr id="3" name="Sisällön paikkamerkki 2"/>
          <p:cNvSpPr>
            <a:spLocks noGrp="1"/>
          </p:cNvSpPr>
          <p:nvPr>
            <p:ph idx="1"/>
          </p:nvPr>
        </p:nvSpPr>
        <p:spPr/>
        <p:txBody>
          <a:bodyPr>
            <a:normAutofit lnSpcReduction="10000"/>
          </a:bodyPr>
          <a:lstStyle/>
          <a:p>
            <a:r>
              <a:rPr lang="fi-FI" dirty="0"/>
              <a:t>v</a:t>
            </a:r>
            <a:r>
              <a:rPr lang="fi-FI" dirty="0" smtClean="0"/>
              <a:t>uosittain sairastuu noin 5000 miestä</a:t>
            </a:r>
          </a:p>
          <a:p>
            <a:r>
              <a:rPr lang="fi-FI" dirty="0" smtClean="0"/>
              <a:t>on </a:t>
            </a:r>
            <a:r>
              <a:rPr lang="fi-FI" dirty="0"/>
              <a:t>pääasiassa iäkkäiden, yli 70-vuotiaiden miesten tauti. Se yleistyy selvästi 55 ikävuoden jälkeen, ja alle 40-vuotiailla se on hyvin harvinainen. Ikä onkin tärkein yksittäinen eturauhassyövän riskitekijä</a:t>
            </a:r>
            <a:r>
              <a:rPr lang="fi-FI" dirty="0" smtClean="0"/>
              <a:t>.</a:t>
            </a:r>
          </a:p>
          <a:p>
            <a:r>
              <a:rPr lang="fi-FI" dirty="0" smtClean="0"/>
              <a:t>voidaan </a:t>
            </a:r>
            <a:r>
              <a:rPr lang="fi-FI" dirty="0"/>
              <a:t>todeta PSA-tutkimukseen perustuvalla seulonnalla jo hyvin varhaisessa vaiheessa. PSA-tutkimuksen ongelmana kuitenkin on, että sen avulla löydetään myös paljon pieniä ja merkityksettömiä syöpiä ja esiasteita. Ne eivät aiheuta mitään oireita tai muita haittoja miehen elinajan aikana, eikä niitä kannata hoitaa.</a:t>
            </a:r>
          </a:p>
          <a:p>
            <a:r>
              <a:rPr lang="fi-FI" dirty="0" smtClean="0"/>
              <a:t>nykyinen </a:t>
            </a:r>
            <a:r>
              <a:rPr lang="fi-FI" dirty="0"/>
              <a:t>linja on, että oireettomia miehiä ei pidä </a:t>
            </a:r>
            <a:r>
              <a:rPr lang="fi-FI" dirty="0" smtClean="0"/>
              <a:t>seuloa</a:t>
            </a:r>
            <a:endParaRPr lang="fi-FI" dirty="0"/>
          </a:p>
          <a:p>
            <a:endParaRPr lang="fi-FI" dirty="0"/>
          </a:p>
        </p:txBody>
      </p:sp>
    </p:spTree>
    <p:extLst>
      <p:ext uri="{BB962C8B-B14F-4D97-AF65-F5344CB8AC3E}">
        <p14:creationId xmlns:p14="http://schemas.microsoft.com/office/powerpoint/2010/main" val="3172377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r>
              <a:rPr lang="fi-FI" dirty="0" smtClean="0"/>
              <a:t>Eturauhassyövän aiheuttajat:</a:t>
            </a:r>
          </a:p>
          <a:p>
            <a:pPr lvl="1">
              <a:buFont typeface="Wingdings" panose="05000000000000000000" pitchFamily="2" charset="2"/>
              <a:buChar char="Ø"/>
            </a:pPr>
            <a:r>
              <a:rPr lang="fi-FI" dirty="0" smtClean="0"/>
              <a:t>tarkkaa </a:t>
            </a:r>
            <a:r>
              <a:rPr lang="fi-FI" dirty="0"/>
              <a:t>aiheuttajaa ei tiedetä, mutta mieshormonit eli androgeenit vaikuttavat todennäköisesti sen syntyyn. Suurentunut mieshormonipitoisuus saattaa suurentaa eturauhasen syövän riskiä. Tiedetään myös, että eturauhassyöpä ei kehity niille, joiden mieshormonien määrä on erittäin pieni.</a:t>
            </a:r>
          </a:p>
          <a:p>
            <a:pPr lvl="1">
              <a:buFont typeface="Wingdings" panose="05000000000000000000" pitchFamily="2" charset="2"/>
              <a:buChar char="Ø"/>
            </a:pPr>
            <a:r>
              <a:rPr lang="fi-FI" dirty="0" smtClean="0"/>
              <a:t>runsas </a:t>
            </a:r>
            <a:r>
              <a:rPr lang="fi-FI" dirty="0"/>
              <a:t>rasvan ja lihan </a:t>
            </a:r>
            <a:r>
              <a:rPr lang="fi-FI" dirty="0" smtClean="0"/>
              <a:t>syöminen</a:t>
            </a:r>
          </a:p>
          <a:p>
            <a:pPr lvl="1">
              <a:buFont typeface="Wingdings" panose="05000000000000000000" pitchFamily="2" charset="2"/>
              <a:buChar char="Ø"/>
            </a:pPr>
            <a:r>
              <a:rPr lang="fi-FI" dirty="0" smtClean="0"/>
              <a:t>lihavuus </a:t>
            </a:r>
          </a:p>
          <a:p>
            <a:pPr lvl="1">
              <a:buFont typeface="Wingdings" panose="05000000000000000000" pitchFamily="2" charset="2"/>
              <a:buChar char="Ø"/>
            </a:pPr>
            <a:r>
              <a:rPr lang="fi-FI" dirty="0" smtClean="0"/>
              <a:t>tupakointi ; tupakoitsijoilla </a:t>
            </a:r>
            <a:r>
              <a:rPr lang="fi-FI" dirty="0"/>
              <a:t>on myös suurentunut riski kuolla </a:t>
            </a:r>
            <a:r>
              <a:rPr lang="fi-FI" dirty="0" smtClean="0"/>
              <a:t>eturauhassyöpään</a:t>
            </a:r>
            <a:endParaRPr lang="fi-FI" dirty="0"/>
          </a:p>
          <a:p>
            <a:endParaRPr lang="fi-FI" dirty="0"/>
          </a:p>
        </p:txBody>
      </p:sp>
    </p:spTree>
    <p:extLst>
      <p:ext uri="{BB962C8B-B14F-4D97-AF65-F5344CB8AC3E}">
        <p14:creationId xmlns:p14="http://schemas.microsoft.com/office/powerpoint/2010/main" val="2737100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913795" y="757881"/>
            <a:ext cx="10353762" cy="5033319"/>
          </a:xfrm>
        </p:spPr>
        <p:txBody>
          <a:bodyPr/>
          <a:lstStyle/>
          <a:p>
            <a:r>
              <a:rPr lang="fi-FI" dirty="0" smtClean="0"/>
              <a:t>Eturauhassyövän oireet:</a:t>
            </a:r>
          </a:p>
          <a:p>
            <a:pPr lvl="2">
              <a:buFont typeface="Wingdings" panose="05000000000000000000" pitchFamily="2" charset="2"/>
              <a:buChar char="Ø"/>
            </a:pPr>
            <a:r>
              <a:rPr lang="fi-FI" dirty="0" smtClean="0"/>
              <a:t>ei </a:t>
            </a:r>
            <a:r>
              <a:rPr lang="fi-FI" dirty="0"/>
              <a:t>ole mitään ominaisia </a:t>
            </a:r>
            <a:r>
              <a:rPr lang="fi-FI" dirty="0" smtClean="0"/>
              <a:t>oireita</a:t>
            </a:r>
            <a:endParaRPr lang="fi-FI" dirty="0"/>
          </a:p>
          <a:p>
            <a:pPr lvl="2">
              <a:buFont typeface="Wingdings" panose="05000000000000000000" pitchFamily="2" charset="2"/>
              <a:buChar char="Ø"/>
            </a:pPr>
            <a:r>
              <a:rPr lang="fi-FI" dirty="0" smtClean="0"/>
              <a:t>virtsaamisvaivat </a:t>
            </a:r>
            <a:r>
              <a:rPr lang="fi-FI" dirty="0"/>
              <a:t>voivat olla yksi eturauhasen syövän oire. Virtsaaminen voi olla heikkoa tai katkonaista, virtsaamisen tarve voi olla tihentynyt (varsinkin öisin), virtsassa voi olla verta tai virtsaamiseen voi liittyä muita vaikeuksia tai kipua.</a:t>
            </a:r>
          </a:p>
          <a:p>
            <a:pPr lvl="2">
              <a:buFont typeface="Wingdings" panose="05000000000000000000" pitchFamily="2" charset="2"/>
              <a:buChar char="Ø"/>
            </a:pPr>
            <a:r>
              <a:rPr lang="fi-FI" dirty="0" smtClean="0"/>
              <a:t>eturauhasen </a:t>
            </a:r>
            <a:r>
              <a:rPr lang="fi-FI" dirty="0"/>
              <a:t>hyvänlaatuisen liikakasvun eli </a:t>
            </a:r>
            <a:r>
              <a:rPr lang="fi-FI" dirty="0" err="1"/>
              <a:t>hyperplasian</a:t>
            </a:r>
            <a:r>
              <a:rPr lang="fi-FI" dirty="0"/>
              <a:t> oireet muistuttavat usein eturauhassyövän oireita. Laajentunut eturauhanen voi tukkia virtsaputkea tai virtsarakkoa, mikä aiheuttaa </a:t>
            </a:r>
            <a:r>
              <a:rPr lang="fi-FI" dirty="0" err="1"/>
              <a:t>virtsaamis</a:t>
            </a:r>
            <a:r>
              <a:rPr lang="fi-FI" dirty="0"/>
              <a:t>- ja yhdyntävaivoja. On myös mahdollista, että eturauhassyöpä ja hyvänlaatuinen liikakasvu esiintyvät yhtä aikaa.</a:t>
            </a:r>
          </a:p>
          <a:p>
            <a:pPr lvl="2">
              <a:buFont typeface="Wingdings" panose="05000000000000000000" pitchFamily="2" charset="2"/>
              <a:buChar char="Ø"/>
            </a:pPr>
            <a:r>
              <a:rPr lang="fi-FI" dirty="0" smtClean="0"/>
              <a:t>jos </a:t>
            </a:r>
            <a:r>
              <a:rPr lang="fi-FI" dirty="0"/>
              <a:t>eturauhasen syöpä on päässyt leviämään pidemmälle elimistössä, se voi aiheuttaa luustokipuja, anemiaa ja yleistä heikkoutta. Kipu tuntuu tyypillisesti alaselässä, lantiossa tai lonkkien alueella.</a:t>
            </a:r>
          </a:p>
          <a:p>
            <a:pPr lvl="2">
              <a:buFont typeface="Wingdings" panose="05000000000000000000" pitchFamily="2" charset="2"/>
              <a:buChar char="Ø"/>
            </a:pPr>
            <a:endParaRPr lang="fi-FI" dirty="0"/>
          </a:p>
        </p:txBody>
      </p:sp>
    </p:spTree>
    <p:extLst>
      <p:ext uri="{BB962C8B-B14F-4D97-AF65-F5344CB8AC3E}">
        <p14:creationId xmlns:p14="http://schemas.microsoft.com/office/powerpoint/2010/main" val="3324520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913795" y="1054443"/>
            <a:ext cx="10353762" cy="4736757"/>
          </a:xfrm>
        </p:spPr>
        <p:txBody>
          <a:bodyPr/>
          <a:lstStyle/>
          <a:p>
            <a:r>
              <a:rPr lang="fi-FI" dirty="0" smtClean="0"/>
              <a:t>Eturauhassyövän toteaminen ja tutkimukset:</a:t>
            </a:r>
          </a:p>
          <a:p>
            <a:pPr lvl="2">
              <a:buFont typeface="Wingdings" panose="05000000000000000000" pitchFamily="2" charset="2"/>
              <a:buChar char="Ø"/>
            </a:pPr>
            <a:r>
              <a:rPr lang="fi-FI" dirty="0"/>
              <a:t>h</a:t>
            </a:r>
            <a:r>
              <a:rPr lang="fi-FI" dirty="0" smtClean="0"/>
              <a:t>uolellinen perustutkimus</a:t>
            </a:r>
          </a:p>
          <a:p>
            <a:pPr lvl="2">
              <a:buFont typeface="Wingdings" panose="05000000000000000000" pitchFamily="2" charset="2"/>
              <a:buChar char="Ø"/>
            </a:pPr>
            <a:r>
              <a:rPr lang="fi-FI" dirty="0"/>
              <a:t>e</a:t>
            </a:r>
            <a:r>
              <a:rPr lang="fi-FI" dirty="0" smtClean="0"/>
              <a:t>turauhasen palpointi (</a:t>
            </a:r>
            <a:r>
              <a:rPr lang="fi-FI" dirty="0" err="1" smtClean="0"/>
              <a:t>tpr</a:t>
            </a:r>
            <a:r>
              <a:rPr lang="fi-FI" dirty="0"/>
              <a:t>); eturauhasen lohkojen </a:t>
            </a:r>
            <a:r>
              <a:rPr lang="fi-FI" dirty="0" smtClean="0"/>
              <a:t>koko, </a:t>
            </a:r>
            <a:r>
              <a:rPr lang="fi-FI" dirty="0"/>
              <a:t>mahdolliset kyhmyt ja </a:t>
            </a:r>
            <a:r>
              <a:rPr lang="fi-FI" dirty="0" smtClean="0"/>
              <a:t>koostumus. </a:t>
            </a:r>
            <a:r>
              <a:rPr lang="fi-FI" dirty="0"/>
              <a:t>Kyhmyisyys, kiinteys ja kovuus voivat viitata eturauhassyöpään</a:t>
            </a:r>
            <a:r>
              <a:rPr lang="fi-FI" dirty="0" smtClean="0"/>
              <a:t>.</a:t>
            </a:r>
          </a:p>
          <a:p>
            <a:pPr lvl="2">
              <a:buFont typeface="Wingdings" panose="05000000000000000000" pitchFamily="2" charset="2"/>
              <a:buChar char="Ø"/>
            </a:pPr>
            <a:r>
              <a:rPr lang="fi-FI" dirty="0"/>
              <a:t>l</a:t>
            </a:r>
            <a:r>
              <a:rPr lang="fi-FI" dirty="0" smtClean="0"/>
              <a:t>aboratoriotutkimukset; </a:t>
            </a:r>
            <a:r>
              <a:rPr lang="fi-FI" dirty="0"/>
              <a:t>erityisesti PSA (pelkän PSA-arvon perusteella ei voida päätellä, onko potilaalla eturauhassyöpä vai </a:t>
            </a:r>
            <a:r>
              <a:rPr lang="fi-FI" dirty="0" smtClean="0"/>
              <a:t>ei)</a:t>
            </a:r>
          </a:p>
          <a:p>
            <a:pPr lvl="2">
              <a:buFont typeface="Wingdings" panose="05000000000000000000" pitchFamily="2" charset="2"/>
              <a:buChar char="Ø"/>
            </a:pPr>
            <a:r>
              <a:rPr lang="fi-FI" dirty="0" smtClean="0"/>
              <a:t>jos tunnustelemalla tuntuu </a:t>
            </a:r>
            <a:r>
              <a:rPr lang="fi-FI" dirty="0"/>
              <a:t>jotain normaalista poikkeavaa tai PSA-arvot antavat aihetta huoleen, eturauhasesta otetaan neulalla biopsia eli kudosnäyte. Nämä koepalat otetaan peräsuolen limakalvon läpi, mikä edellyttää ennaltaehkäisevää antibioottihoitoa. Patologi tutkii näytteet mikroskoopissa, jolloin saadaan selville, onko kyseessä syöpä</a:t>
            </a:r>
            <a:r>
              <a:rPr lang="fi-FI" dirty="0" smtClean="0"/>
              <a:t>.</a:t>
            </a:r>
          </a:p>
          <a:p>
            <a:pPr lvl="2">
              <a:buFont typeface="Wingdings" panose="05000000000000000000" pitchFamily="2" charset="2"/>
              <a:buChar char="Ø"/>
            </a:pPr>
            <a:r>
              <a:rPr lang="fi-FI" dirty="0"/>
              <a:t>m</a:t>
            </a:r>
            <a:r>
              <a:rPr lang="fi-FI" dirty="0" smtClean="0"/>
              <a:t>ahd. levinneisyystutkimukset (erityisesti luustometastaasit; radioisotooppikartoitus)</a:t>
            </a:r>
            <a:endParaRPr lang="fi-FI" dirty="0"/>
          </a:p>
        </p:txBody>
      </p:sp>
    </p:spTree>
    <p:extLst>
      <p:ext uri="{BB962C8B-B14F-4D97-AF65-F5344CB8AC3E}">
        <p14:creationId xmlns:p14="http://schemas.microsoft.com/office/powerpoint/2010/main" val="1279364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6681" y="1260389"/>
            <a:ext cx="5676793" cy="4530811"/>
          </a:xfrm>
        </p:spPr>
      </p:pic>
    </p:spTree>
    <p:extLst>
      <p:ext uri="{BB962C8B-B14F-4D97-AF65-F5344CB8AC3E}">
        <p14:creationId xmlns:p14="http://schemas.microsoft.com/office/powerpoint/2010/main" val="3806302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913795" y="1021492"/>
            <a:ext cx="10353762" cy="4769708"/>
          </a:xfrm>
        </p:spPr>
        <p:txBody>
          <a:bodyPr>
            <a:normAutofit/>
          </a:bodyPr>
          <a:lstStyle/>
          <a:p>
            <a:pPr marL="0" indent="0">
              <a:buNone/>
            </a:pPr>
            <a:r>
              <a:rPr lang="fi-FI" dirty="0" smtClean="0"/>
              <a:t>Eturauhassyövän luokittelu:</a:t>
            </a:r>
          </a:p>
          <a:p>
            <a:pPr lvl="1">
              <a:buFont typeface="Wingdings" panose="05000000000000000000" pitchFamily="2" charset="2"/>
              <a:buChar char="Ø"/>
            </a:pPr>
            <a:r>
              <a:rPr lang="fi-FI" dirty="0" smtClean="0"/>
              <a:t>eturauhassyövän </a:t>
            </a:r>
            <a:r>
              <a:rPr lang="fi-FI" dirty="0"/>
              <a:t>ominaisuuksia ja riskitasoa kuvataan </a:t>
            </a:r>
            <a:r>
              <a:rPr lang="fi-FI" dirty="0" smtClean="0"/>
              <a:t>ns. </a:t>
            </a:r>
            <a:r>
              <a:rPr lang="fi-FI" dirty="0" err="1"/>
              <a:t>Gleasonin</a:t>
            </a:r>
            <a:r>
              <a:rPr lang="fi-FI" dirty="0"/>
              <a:t> luokituksen </a:t>
            </a:r>
            <a:r>
              <a:rPr lang="fi-FI" dirty="0" smtClean="0"/>
              <a:t>mukaan määritellään </a:t>
            </a:r>
            <a:r>
              <a:rPr lang="fi-FI" dirty="0"/>
              <a:t>kahden yleisimmän solutyypin muutokset asteikolla 1–5</a:t>
            </a:r>
          </a:p>
          <a:p>
            <a:pPr lvl="2">
              <a:buFont typeface="Wingdings" panose="05000000000000000000" pitchFamily="2" charset="2"/>
              <a:buChar char="ü"/>
            </a:pPr>
            <a:r>
              <a:rPr lang="fi-FI" dirty="0"/>
              <a:t>yhden pisteen kasvaimessa normaalisoluissa on vain lieviä muutoksia, ja tällainen kasvain kasvaa hyvin hitaasti</a:t>
            </a:r>
          </a:p>
          <a:p>
            <a:pPr lvl="2">
              <a:buFont typeface="Wingdings" panose="05000000000000000000" pitchFamily="2" charset="2"/>
              <a:buChar char="ü"/>
            </a:pPr>
            <a:r>
              <a:rPr lang="fi-FI" dirty="0"/>
              <a:t>viiden pisteen kasvaimet ovat puolestaan erittäin huonosti erilaistuneita ja kasvavat nopeasti.</a:t>
            </a:r>
          </a:p>
          <a:p>
            <a:pPr lvl="2">
              <a:buFont typeface="Wingdings" panose="05000000000000000000" pitchFamily="2" charset="2"/>
              <a:buChar char="ü"/>
            </a:pPr>
            <a:r>
              <a:rPr lang="fi-FI" dirty="0"/>
              <a:t>kahden yleisimmän solutyypin astepisteet yhdistetään, jolloin </a:t>
            </a:r>
            <a:r>
              <a:rPr lang="fi-FI" dirty="0" err="1"/>
              <a:t>Gleasonin</a:t>
            </a:r>
            <a:r>
              <a:rPr lang="fi-FI" dirty="0"/>
              <a:t> luokituksen kokonaispisteet ovat 2–10. Tauti on sitä ärhäkämpi, mitä korkeammat pisteet ovat</a:t>
            </a:r>
            <a:r>
              <a:rPr lang="fi-FI" dirty="0" smtClean="0"/>
              <a:t>.</a:t>
            </a:r>
          </a:p>
          <a:p>
            <a:pPr lvl="1">
              <a:buFont typeface="Wingdings" panose="05000000000000000000" pitchFamily="2" charset="2"/>
              <a:buChar char="Ø"/>
            </a:pPr>
            <a:r>
              <a:rPr lang="fi-FI" dirty="0" smtClean="0"/>
              <a:t>eturauhassyövän </a:t>
            </a:r>
            <a:r>
              <a:rPr lang="fi-FI" dirty="0"/>
              <a:t>hoidon valintaan ja potilaan ennusteeseen vaikuttaa kasvaimen levinneisyys, joka ilmaistaan TNM-luokituksen avulla. Siinä T (</a:t>
            </a:r>
            <a:r>
              <a:rPr lang="fi-FI" dirty="0" err="1"/>
              <a:t>tumor</a:t>
            </a:r>
            <a:r>
              <a:rPr lang="fi-FI" dirty="0"/>
              <a:t>) kuvaa kasvaimen tunkeutumista ympäristöönsä, N (</a:t>
            </a:r>
            <a:r>
              <a:rPr lang="fi-FI" dirty="0" err="1"/>
              <a:t>node</a:t>
            </a:r>
            <a:r>
              <a:rPr lang="fi-FI" dirty="0"/>
              <a:t>) leviämistä läheisiin imusolmukkeisiin ja M (</a:t>
            </a:r>
            <a:r>
              <a:rPr lang="fi-FI" dirty="0" err="1"/>
              <a:t>metastasis</a:t>
            </a:r>
            <a:r>
              <a:rPr lang="fi-FI" dirty="0"/>
              <a:t>) mahdollisia etäpesäkkeitä. Imusolmukkeet ovat pieniä pavunkaltaisia suodattimia, joiden läpi imuneste virtaa ja niitä on runsaasti muun muassa lantion alueella</a:t>
            </a:r>
            <a:r>
              <a:rPr lang="fi-FI" dirty="0" smtClean="0"/>
              <a:t>.</a:t>
            </a:r>
          </a:p>
        </p:txBody>
      </p:sp>
    </p:spTree>
    <p:extLst>
      <p:ext uri="{BB962C8B-B14F-4D97-AF65-F5344CB8AC3E}">
        <p14:creationId xmlns:p14="http://schemas.microsoft.com/office/powerpoint/2010/main" val="2173013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913795" y="626075"/>
            <a:ext cx="10353762" cy="5609967"/>
          </a:xfrm>
        </p:spPr>
        <p:txBody>
          <a:bodyPr>
            <a:normAutofit/>
          </a:bodyPr>
          <a:lstStyle/>
          <a:p>
            <a:r>
              <a:rPr lang="fi-FI" dirty="0" smtClean="0"/>
              <a:t>Eturauhassyövän hoito:</a:t>
            </a:r>
          </a:p>
          <a:p>
            <a:pPr lvl="2">
              <a:buFont typeface="Wingdings" panose="05000000000000000000" pitchFamily="2" charset="2"/>
              <a:buChar char="Ø"/>
            </a:pPr>
            <a:r>
              <a:rPr lang="fi-FI" dirty="0" smtClean="0"/>
              <a:t>aina </a:t>
            </a:r>
            <a:r>
              <a:rPr lang="fi-FI" dirty="0"/>
              <a:t>hoitoa ei tarvita, sillä osa eturauhassyövistä etenee hyvin hitaasti eikä ehdi välttämättä aiheuttaa sairastuneelle mitään oireita ennen elämän loppumista muusta syystä. Tällaisessa tilanteessa hoidot aiheuttaisivat enemmän haittoja kuin itse sairaus.</a:t>
            </a:r>
          </a:p>
          <a:p>
            <a:pPr lvl="2">
              <a:buFont typeface="Wingdings" panose="05000000000000000000" pitchFamily="2" charset="2"/>
              <a:buChar char="Ø"/>
            </a:pPr>
            <a:r>
              <a:rPr lang="fi-FI" dirty="0" smtClean="0"/>
              <a:t>jos </a:t>
            </a:r>
            <a:r>
              <a:rPr lang="fi-FI" dirty="0"/>
              <a:t>syöpä on paikallinen, se voidaan usein hoitaa parantavasti joko leikkauksella tai </a:t>
            </a:r>
            <a:r>
              <a:rPr lang="fi-FI" dirty="0" smtClean="0"/>
              <a:t>sädehoidolla.</a:t>
            </a:r>
          </a:p>
          <a:p>
            <a:pPr lvl="2">
              <a:buFont typeface="Wingdings" panose="05000000000000000000" pitchFamily="2" charset="2"/>
              <a:buChar char="Ø"/>
            </a:pPr>
            <a:r>
              <a:rPr lang="fi-FI" dirty="0"/>
              <a:t>l</a:t>
            </a:r>
            <a:r>
              <a:rPr lang="fi-FI" dirty="0" smtClean="0"/>
              <a:t>evinnyttä </a:t>
            </a:r>
            <a:r>
              <a:rPr lang="fi-FI" dirty="0"/>
              <a:t>tautia ei valitettavasti voi hoitaa parantavasti, joten sen hoidoilla pyritään hidastamaan taudin etenemistä ja parantamaan potilaan </a:t>
            </a:r>
            <a:r>
              <a:rPr lang="fi-FI" dirty="0" smtClean="0"/>
              <a:t>elämänlaatua</a:t>
            </a:r>
          </a:p>
          <a:p>
            <a:pPr lvl="2">
              <a:buFont typeface="Wingdings" panose="05000000000000000000" pitchFamily="2" charset="2"/>
              <a:buChar char="Ø"/>
            </a:pPr>
            <a:r>
              <a:rPr lang="fi-FI" dirty="0"/>
              <a:t>s</a:t>
            </a:r>
            <a:r>
              <a:rPr lang="fi-FI" dirty="0" smtClean="0"/>
              <a:t>ädehoito = leikkaushoidon vaihtoehto</a:t>
            </a:r>
          </a:p>
          <a:p>
            <a:pPr lvl="2">
              <a:buFont typeface="Wingdings" panose="05000000000000000000" pitchFamily="2" charset="2"/>
              <a:buChar char="Ø"/>
            </a:pPr>
            <a:r>
              <a:rPr lang="fi-FI" dirty="0"/>
              <a:t>l</a:t>
            </a:r>
            <a:r>
              <a:rPr lang="fi-FI" dirty="0" smtClean="0"/>
              <a:t>eikkauksen jälkeinen sädehoito</a:t>
            </a:r>
          </a:p>
          <a:p>
            <a:pPr lvl="2">
              <a:buFont typeface="Wingdings" panose="05000000000000000000" pitchFamily="2" charset="2"/>
              <a:buChar char="Ø"/>
            </a:pPr>
            <a:r>
              <a:rPr lang="fi-FI" dirty="0"/>
              <a:t>o</a:t>
            </a:r>
            <a:r>
              <a:rPr lang="fi-FI" dirty="0" smtClean="0"/>
              <a:t>ireita lievittävä sädehoito (levinnyt </a:t>
            </a:r>
            <a:r>
              <a:rPr lang="fi-FI" dirty="0" err="1" smtClean="0"/>
              <a:t>ca</a:t>
            </a:r>
            <a:r>
              <a:rPr lang="fi-FI" dirty="0" smtClean="0"/>
              <a:t>)</a:t>
            </a:r>
          </a:p>
          <a:p>
            <a:pPr lvl="2">
              <a:buFont typeface="Wingdings" panose="05000000000000000000" pitchFamily="2" charset="2"/>
              <a:buChar char="Ø"/>
            </a:pPr>
            <a:r>
              <a:rPr lang="fi-FI" dirty="0"/>
              <a:t>h</a:t>
            </a:r>
            <a:r>
              <a:rPr lang="fi-FI" dirty="0" smtClean="0"/>
              <a:t>ormonaalinen </a:t>
            </a:r>
            <a:r>
              <a:rPr lang="fi-FI" dirty="0"/>
              <a:t>eli endokriininen hoito; </a:t>
            </a:r>
            <a:r>
              <a:rPr lang="fi-FI" dirty="0" smtClean="0"/>
              <a:t>hormonihoitoa </a:t>
            </a:r>
            <a:r>
              <a:rPr lang="fi-FI" dirty="0"/>
              <a:t>käytetään sairauden alkuvaiheessa ennen sädehoitoa estämään testosteronin vaikutusta syöpäsoluissa. Se pienentää kasvainta ja ehkäisee mahdollisia </a:t>
            </a:r>
            <a:r>
              <a:rPr lang="fi-FI" dirty="0" smtClean="0"/>
              <a:t>etäpesäkkeitä.</a:t>
            </a:r>
          </a:p>
          <a:p>
            <a:pPr lvl="2">
              <a:buFont typeface="Wingdings" panose="05000000000000000000" pitchFamily="2" charset="2"/>
              <a:buChar char="Ø"/>
            </a:pPr>
            <a:r>
              <a:rPr lang="fi-FI" dirty="0" err="1" smtClean="0"/>
              <a:t>sytostaatit</a:t>
            </a:r>
            <a:endParaRPr lang="fi-FI" dirty="0" smtClean="0"/>
          </a:p>
          <a:p>
            <a:pPr lvl="2">
              <a:buFont typeface="Wingdings" panose="05000000000000000000" pitchFamily="2" charset="2"/>
              <a:buChar char="Ø"/>
            </a:pPr>
            <a:endParaRPr lang="fi-FI" dirty="0" smtClean="0"/>
          </a:p>
          <a:p>
            <a:pPr lvl="2">
              <a:buFont typeface="Wingdings" panose="05000000000000000000" pitchFamily="2" charset="2"/>
              <a:buChar char="Ø"/>
            </a:pPr>
            <a:r>
              <a:rPr lang="fi-FI" dirty="0">
                <a:hlinkClick r:id="rId2"/>
              </a:rPr>
              <a:t>http://www.propo.fi</a:t>
            </a:r>
            <a:r>
              <a:rPr lang="fi-FI" dirty="0" smtClean="0">
                <a:hlinkClick r:id="rId2"/>
              </a:rPr>
              <a:t>/</a:t>
            </a:r>
            <a:r>
              <a:rPr lang="fi-FI" dirty="0" smtClean="0"/>
              <a:t> </a:t>
            </a:r>
            <a:endParaRPr lang="fi-FI" dirty="0"/>
          </a:p>
          <a:p>
            <a:pPr lvl="1">
              <a:buFont typeface="Wingdings" panose="05000000000000000000" pitchFamily="2" charset="2"/>
              <a:buChar char="Ø"/>
            </a:pPr>
            <a:endParaRPr lang="fi-FI" dirty="0" smtClean="0"/>
          </a:p>
          <a:p>
            <a:endParaRPr lang="fi-FI" dirty="0"/>
          </a:p>
        </p:txBody>
      </p:sp>
    </p:spTree>
    <p:extLst>
      <p:ext uri="{BB962C8B-B14F-4D97-AF65-F5344CB8AC3E}">
        <p14:creationId xmlns:p14="http://schemas.microsoft.com/office/powerpoint/2010/main" val="3437137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79627" cy="6858000"/>
          </a:xfrm>
          <a:prstGeom prst="rect">
            <a:avLst/>
          </a:prstGeom>
        </p:spPr>
      </p:pic>
    </p:spTree>
    <p:extLst>
      <p:ext uri="{BB962C8B-B14F-4D97-AF65-F5344CB8AC3E}">
        <p14:creationId xmlns:p14="http://schemas.microsoft.com/office/powerpoint/2010/main" val="15054129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3027" y="1375719"/>
            <a:ext cx="6296568" cy="4161007"/>
          </a:xfrm>
        </p:spPr>
      </p:pic>
    </p:spTree>
    <p:extLst>
      <p:ext uri="{BB962C8B-B14F-4D97-AF65-F5344CB8AC3E}">
        <p14:creationId xmlns:p14="http://schemas.microsoft.com/office/powerpoint/2010/main" val="2013345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Paksusuolisyöpä (</a:t>
            </a:r>
            <a:r>
              <a:rPr lang="fi-FI" dirty="0" err="1" smtClean="0"/>
              <a:t>ca</a:t>
            </a:r>
            <a:r>
              <a:rPr lang="fi-FI" dirty="0" smtClean="0"/>
              <a:t> </a:t>
            </a:r>
            <a:r>
              <a:rPr lang="fi-FI" dirty="0" err="1" smtClean="0"/>
              <a:t>coli</a:t>
            </a:r>
            <a:r>
              <a:rPr lang="fi-FI" dirty="0" smtClean="0"/>
              <a:t>)</a:t>
            </a:r>
            <a:endParaRPr lang="fi-FI" dirty="0"/>
          </a:p>
        </p:txBody>
      </p:sp>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2108" y="2095500"/>
            <a:ext cx="3155092" cy="3695700"/>
          </a:xfrm>
        </p:spPr>
      </p:pic>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095500"/>
            <a:ext cx="3352800" cy="3695700"/>
          </a:xfrm>
          <a:prstGeom prst="rect">
            <a:avLst/>
          </a:prstGeom>
        </p:spPr>
      </p:pic>
      <p:pic>
        <p:nvPicPr>
          <p:cNvPr id="6" name="Kuv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99" y="2095501"/>
            <a:ext cx="2611395" cy="3695700"/>
          </a:xfrm>
          <a:prstGeom prst="rect">
            <a:avLst/>
          </a:prstGeom>
        </p:spPr>
      </p:pic>
    </p:spTree>
    <p:extLst>
      <p:ext uri="{BB962C8B-B14F-4D97-AF65-F5344CB8AC3E}">
        <p14:creationId xmlns:p14="http://schemas.microsoft.com/office/powerpoint/2010/main" val="1152297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r>
              <a:rPr lang="fi-FI" dirty="0"/>
              <a:t>v</a:t>
            </a:r>
            <a:r>
              <a:rPr lang="fi-FI" dirty="0" smtClean="0"/>
              <a:t>uosittain noin 3000 uutta suolistosyöpätapausta</a:t>
            </a:r>
          </a:p>
          <a:p>
            <a:r>
              <a:rPr lang="fi-FI" dirty="0"/>
              <a:t>p</a:t>
            </a:r>
            <a:r>
              <a:rPr lang="fi-FI" dirty="0" smtClean="0"/>
              <a:t>ääasiassa yli 60- vuotiaiden sairauksia</a:t>
            </a:r>
          </a:p>
          <a:p>
            <a:r>
              <a:rPr lang="fi-FI" dirty="0" smtClean="0"/>
              <a:t>suolistosyöpä </a:t>
            </a:r>
            <a:r>
              <a:rPr lang="fi-FI" dirty="0"/>
              <a:t>kehittyy aina hyvänlaatuisesta limakalvokasvaimesta (</a:t>
            </a:r>
            <a:r>
              <a:rPr lang="fi-FI" dirty="0" err="1"/>
              <a:t>adenooma</a:t>
            </a:r>
            <a:r>
              <a:rPr lang="fi-FI" dirty="0"/>
              <a:t>), joka voi olla varrellinen polyyppi tai limakalvon </a:t>
            </a:r>
            <a:r>
              <a:rPr lang="fi-FI" dirty="0" smtClean="0"/>
              <a:t>kohoutuma</a:t>
            </a:r>
          </a:p>
          <a:p>
            <a:r>
              <a:rPr lang="fi-FI" dirty="0"/>
              <a:t>e</a:t>
            </a:r>
            <a:r>
              <a:rPr lang="fi-FI" dirty="0" smtClean="0"/>
              <a:t>sivaihe </a:t>
            </a:r>
            <a:r>
              <a:rPr lang="fi-FI" dirty="0"/>
              <a:t>voidaan todeta tähystämällä, jolloin suolistosyöpä löydetään jo varhaisessa vaiheessa. Näin ollen syövän syntyminen voidaan estää osalla, esimerkiksi niillä, joilla on perinnöllinen suolistosyöpäalttius.</a:t>
            </a:r>
            <a:endParaRPr lang="fi-FI" dirty="0" smtClean="0"/>
          </a:p>
          <a:p>
            <a:endParaRPr lang="fi-FI" dirty="0" smtClean="0"/>
          </a:p>
          <a:p>
            <a:endParaRPr lang="fi-FI" dirty="0"/>
          </a:p>
        </p:txBody>
      </p:sp>
    </p:spTree>
    <p:extLst>
      <p:ext uri="{BB962C8B-B14F-4D97-AF65-F5344CB8AC3E}">
        <p14:creationId xmlns:p14="http://schemas.microsoft.com/office/powerpoint/2010/main" val="2148340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913795" y="1491049"/>
            <a:ext cx="10353762" cy="4300151"/>
          </a:xfrm>
        </p:spPr>
        <p:txBody>
          <a:bodyPr>
            <a:normAutofit/>
          </a:bodyPr>
          <a:lstStyle/>
          <a:p>
            <a:r>
              <a:rPr lang="fi-FI" dirty="0" smtClean="0"/>
              <a:t>Suolistosyövän aiheuttajat:</a:t>
            </a:r>
          </a:p>
          <a:p>
            <a:pPr lvl="1">
              <a:buFont typeface="Wingdings" panose="05000000000000000000" pitchFamily="2" charset="2"/>
              <a:buChar char="Ø"/>
            </a:pPr>
            <a:r>
              <a:rPr lang="fi-FI" dirty="0"/>
              <a:t>y</a:t>
            </a:r>
            <a:r>
              <a:rPr lang="fi-FI" dirty="0" smtClean="0"/>
              <a:t>lipaino</a:t>
            </a:r>
          </a:p>
          <a:p>
            <a:pPr lvl="1">
              <a:buFont typeface="Wingdings" panose="05000000000000000000" pitchFamily="2" charset="2"/>
              <a:buChar char="Ø"/>
            </a:pPr>
            <a:r>
              <a:rPr lang="fi-FI" dirty="0"/>
              <a:t>a</a:t>
            </a:r>
            <a:r>
              <a:rPr lang="fi-FI" dirty="0" smtClean="0"/>
              <a:t>lkoholinkäyttö</a:t>
            </a:r>
          </a:p>
          <a:p>
            <a:pPr lvl="1">
              <a:buFont typeface="Wingdings" panose="05000000000000000000" pitchFamily="2" charset="2"/>
              <a:buChar char="Ø"/>
            </a:pPr>
            <a:r>
              <a:rPr lang="fi-FI" dirty="0" smtClean="0"/>
              <a:t>tupakointi </a:t>
            </a:r>
            <a:endParaRPr lang="fi-FI" dirty="0"/>
          </a:p>
          <a:p>
            <a:pPr lvl="1">
              <a:buFont typeface="Wingdings" panose="05000000000000000000" pitchFamily="2" charset="2"/>
              <a:buChar char="Ø"/>
            </a:pPr>
            <a:r>
              <a:rPr lang="fi-FI" dirty="0" smtClean="0"/>
              <a:t>vähäinen </a:t>
            </a:r>
            <a:r>
              <a:rPr lang="fi-FI" dirty="0"/>
              <a:t>liikunta </a:t>
            </a:r>
            <a:endParaRPr lang="fi-FI" dirty="0" smtClean="0"/>
          </a:p>
          <a:p>
            <a:pPr lvl="1">
              <a:buFont typeface="Wingdings" panose="05000000000000000000" pitchFamily="2" charset="2"/>
              <a:buChar char="Ø"/>
            </a:pPr>
            <a:r>
              <a:rPr lang="fi-FI" dirty="0" smtClean="0"/>
              <a:t>runsas </a:t>
            </a:r>
            <a:r>
              <a:rPr lang="fi-FI" dirty="0"/>
              <a:t>punaisen lihan syöminen ja eläinrasvojen käyttö </a:t>
            </a:r>
            <a:endParaRPr lang="fi-FI" dirty="0" smtClean="0"/>
          </a:p>
          <a:p>
            <a:pPr lvl="1">
              <a:buFont typeface="Wingdings" panose="05000000000000000000" pitchFamily="2" charset="2"/>
              <a:buChar char="Ø"/>
            </a:pPr>
            <a:r>
              <a:rPr lang="fi-FI" dirty="0" smtClean="0"/>
              <a:t>suoliston </a:t>
            </a:r>
            <a:r>
              <a:rPr lang="fi-FI" dirty="0"/>
              <a:t>pitkäaikaiset tulehdussairaudet, kuten haavainen paksunsuolentulehdus tai </a:t>
            </a:r>
            <a:r>
              <a:rPr lang="fi-FI" dirty="0" err="1"/>
              <a:t>Crohnin</a:t>
            </a:r>
            <a:r>
              <a:rPr lang="fi-FI" dirty="0"/>
              <a:t> tauti, suurentavat myös paksusuolen syövän ja peräsuolen syöpään sairastumisen </a:t>
            </a:r>
            <a:r>
              <a:rPr lang="fi-FI" dirty="0" smtClean="0"/>
              <a:t>riskiä -&gt; näille </a:t>
            </a:r>
            <a:r>
              <a:rPr lang="fi-FI" dirty="0"/>
              <a:t>potilaille suositellaan lääkärin ohjeiden mukaan kerran vuodessa tehtävää tähystystä, kun sairaus on jatkunut </a:t>
            </a:r>
            <a:r>
              <a:rPr lang="fi-FI" dirty="0" smtClean="0"/>
              <a:t>pidempään</a:t>
            </a:r>
            <a:endParaRPr lang="fi-FI" dirty="0"/>
          </a:p>
          <a:p>
            <a:endParaRPr lang="fi-FI" dirty="0"/>
          </a:p>
        </p:txBody>
      </p:sp>
    </p:spTree>
    <p:extLst>
      <p:ext uri="{BB962C8B-B14F-4D97-AF65-F5344CB8AC3E}">
        <p14:creationId xmlns:p14="http://schemas.microsoft.com/office/powerpoint/2010/main" val="3464146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849" y="428110"/>
            <a:ext cx="2247900" cy="2038350"/>
          </a:xfrm>
        </p:spPr>
      </p:pic>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6829" y="751960"/>
            <a:ext cx="2657475" cy="1714500"/>
          </a:xfrm>
          <a:prstGeom prst="rect">
            <a:avLst/>
          </a:prstGeom>
        </p:spPr>
      </p:pic>
      <p:pic>
        <p:nvPicPr>
          <p:cNvPr id="6" name="Kuv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566" y="3324868"/>
            <a:ext cx="3810000" cy="2333625"/>
          </a:xfrm>
          <a:prstGeom prst="rect">
            <a:avLst/>
          </a:prstGeom>
        </p:spPr>
      </p:pic>
      <p:pic>
        <p:nvPicPr>
          <p:cNvPr id="7" name="Kuv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2578" y="2947602"/>
            <a:ext cx="3810000" cy="2857500"/>
          </a:xfrm>
          <a:prstGeom prst="rect">
            <a:avLst/>
          </a:prstGeom>
        </p:spPr>
      </p:pic>
    </p:spTree>
    <p:extLst>
      <p:ext uri="{BB962C8B-B14F-4D97-AF65-F5344CB8AC3E}">
        <p14:creationId xmlns:p14="http://schemas.microsoft.com/office/powerpoint/2010/main" val="2606061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913795" y="1021492"/>
            <a:ext cx="10353762" cy="4769708"/>
          </a:xfrm>
        </p:spPr>
        <p:txBody>
          <a:bodyPr>
            <a:normAutofit/>
          </a:bodyPr>
          <a:lstStyle/>
          <a:p>
            <a:r>
              <a:rPr lang="fi-FI" dirty="0" smtClean="0"/>
              <a:t>Suolistosyövän oireet:</a:t>
            </a:r>
          </a:p>
          <a:p>
            <a:pPr lvl="1">
              <a:buFont typeface="Wingdings" panose="05000000000000000000" pitchFamily="2" charset="2"/>
              <a:buChar char="Ø"/>
            </a:pPr>
            <a:r>
              <a:rPr lang="fi-FI" dirty="0"/>
              <a:t>v</a:t>
            </a:r>
            <a:r>
              <a:rPr lang="fi-FI" dirty="0" smtClean="0"/>
              <a:t>atsakipu</a:t>
            </a:r>
          </a:p>
          <a:p>
            <a:pPr lvl="1">
              <a:buFont typeface="Wingdings" panose="05000000000000000000" pitchFamily="2" charset="2"/>
              <a:buChar char="Ø"/>
            </a:pPr>
            <a:r>
              <a:rPr lang="fi-FI" dirty="0"/>
              <a:t>u</a:t>
            </a:r>
            <a:r>
              <a:rPr lang="fi-FI" dirty="0" smtClean="0"/>
              <a:t>mmetus ja vaihteleva ripuli</a:t>
            </a:r>
          </a:p>
          <a:p>
            <a:pPr lvl="1">
              <a:buFont typeface="Wingdings" panose="05000000000000000000" pitchFamily="2" charset="2"/>
              <a:buChar char="Ø"/>
            </a:pPr>
            <a:r>
              <a:rPr lang="fi-FI" dirty="0" smtClean="0"/>
              <a:t>veriset </a:t>
            </a:r>
            <a:r>
              <a:rPr lang="fi-FI" dirty="0"/>
              <a:t>ulosteet </a:t>
            </a:r>
            <a:r>
              <a:rPr lang="fi-FI" dirty="0" smtClean="0"/>
              <a:t>-&gt; anemia -&gt; väsymys, hengenahdistus, huimauksen tunne</a:t>
            </a:r>
            <a:endParaRPr lang="fi-FI" dirty="0"/>
          </a:p>
          <a:p>
            <a:pPr lvl="1">
              <a:buFont typeface="Wingdings" panose="05000000000000000000" pitchFamily="2" charset="2"/>
              <a:buChar char="Ø"/>
            </a:pPr>
            <a:r>
              <a:rPr lang="fi-FI" dirty="0"/>
              <a:t>u</a:t>
            </a:r>
            <a:r>
              <a:rPr lang="fi-FI" dirty="0" smtClean="0"/>
              <a:t>lostamisvaikeudet, ulostamispakkoa</a:t>
            </a:r>
          </a:p>
          <a:p>
            <a:pPr lvl="1">
              <a:buFont typeface="Wingdings" panose="05000000000000000000" pitchFamily="2" charset="2"/>
              <a:buChar char="Ø"/>
            </a:pPr>
            <a:r>
              <a:rPr lang="fi-FI" dirty="0"/>
              <a:t>limaisia ja niukkoja ulosteita tai vatsan turvotusta ja kouristelua. Selkeät muutokset vatsantoiminnassa ovat aina syy hakeutua </a:t>
            </a:r>
            <a:r>
              <a:rPr lang="fi-FI" dirty="0" smtClean="0"/>
              <a:t>lääkärille.</a:t>
            </a:r>
          </a:p>
          <a:p>
            <a:pPr lvl="1">
              <a:buFont typeface="Wingdings" panose="05000000000000000000" pitchFamily="2" charset="2"/>
              <a:buChar char="Ø"/>
            </a:pPr>
            <a:r>
              <a:rPr lang="fi-FI" dirty="0" smtClean="0"/>
              <a:t>usein </a:t>
            </a:r>
            <a:r>
              <a:rPr lang="fi-FI" dirty="0"/>
              <a:t>oireet ilmenevät vähitellen, ja niitä on saattanut esiintyä jo vuosien </a:t>
            </a:r>
            <a:r>
              <a:rPr lang="fi-FI" dirty="0" smtClean="0"/>
              <a:t>ajan</a:t>
            </a:r>
          </a:p>
          <a:p>
            <a:pPr lvl="1">
              <a:buFont typeface="Wingdings" panose="05000000000000000000" pitchFamily="2" charset="2"/>
              <a:buChar char="Ø"/>
            </a:pPr>
            <a:r>
              <a:rPr lang="fi-FI" dirty="0"/>
              <a:t>j</a:t>
            </a:r>
            <a:r>
              <a:rPr lang="fi-FI" dirty="0" smtClean="0"/>
              <a:t>oskus </a:t>
            </a:r>
            <a:r>
              <a:rPr lang="fi-FI" dirty="0"/>
              <a:t>syöpä aiheuttaa suolen tukkeuman, minkä seurauksena potilas oksentaa, ulostetta ei tule ja vatsa on erittäin </a:t>
            </a:r>
            <a:r>
              <a:rPr lang="fi-FI" dirty="0" smtClean="0"/>
              <a:t>kipeä</a:t>
            </a:r>
            <a:endParaRPr lang="fi-FI" dirty="0"/>
          </a:p>
          <a:p>
            <a:endParaRPr lang="fi-FI" dirty="0"/>
          </a:p>
        </p:txBody>
      </p:sp>
    </p:spTree>
    <p:extLst>
      <p:ext uri="{BB962C8B-B14F-4D97-AF65-F5344CB8AC3E}">
        <p14:creationId xmlns:p14="http://schemas.microsoft.com/office/powerpoint/2010/main" val="31155699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r>
              <a:rPr lang="fi-FI" dirty="0" smtClean="0"/>
              <a:t>Suolistosyövän toteaminen ja tutkimukset:</a:t>
            </a:r>
          </a:p>
          <a:p>
            <a:pPr lvl="1">
              <a:buFont typeface="Wingdings" panose="05000000000000000000" pitchFamily="2" charset="2"/>
              <a:buChar char="Ø"/>
            </a:pPr>
            <a:r>
              <a:rPr lang="fi-FI" dirty="0"/>
              <a:t>p</a:t>
            </a:r>
            <a:r>
              <a:rPr lang="fi-FI" dirty="0" smtClean="0"/>
              <a:t>eräsuolen loppuosan tunnustelu (</a:t>
            </a:r>
            <a:r>
              <a:rPr lang="fi-FI" dirty="0" err="1" smtClean="0"/>
              <a:t>tpr</a:t>
            </a:r>
            <a:r>
              <a:rPr lang="fi-FI" dirty="0" smtClean="0"/>
              <a:t>) – mahd. käsineeseen tuleva veri!</a:t>
            </a:r>
          </a:p>
          <a:p>
            <a:pPr lvl="1">
              <a:buFont typeface="Wingdings" panose="05000000000000000000" pitchFamily="2" charset="2"/>
              <a:buChar char="Ø"/>
            </a:pPr>
            <a:r>
              <a:rPr lang="fi-FI" dirty="0" err="1"/>
              <a:t>r</a:t>
            </a:r>
            <a:r>
              <a:rPr lang="fi-FI" dirty="0" err="1" smtClean="0"/>
              <a:t>ektoskopia</a:t>
            </a:r>
            <a:r>
              <a:rPr lang="fi-FI" dirty="0" smtClean="0"/>
              <a:t>, </a:t>
            </a:r>
            <a:r>
              <a:rPr lang="fi-FI" dirty="0" err="1" smtClean="0"/>
              <a:t>sigmoideoskopia</a:t>
            </a:r>
            <a:r>
              <a:rPr lang="fi-FI" dirty="0" smtClean="0"/>
              <a:t>, </a:t>
            </a:r>
            <a:r>
              <a:rPr lang="fi-FI" dirty="0" err="1" smtClean="0"/>
              <a:t>colonoskopia</a:t>
            </a:r>
            <a:r>
              <a:rPr lang="fi-FI" dirty="0" smtClean="0"/>
              <a:t> -&gt; biopsiat</a:t>
            </a:r>
          </a:p>
          <a:p>
            <a:pPr lvl="1">
              <a:buFont typeface="Wingdings" panose="05000000000000000000" pitchFamily="2" charset="2"/>
              <a:buChar char="Ø"/>
            </a:pPr>
            <a:r>
              <a:rPr lang="fi-FI" dirty="0" err="1" smtClean="0"/>
              <a:t>rtg</a:t>
            </a:r>
            <a:r>
              <a:rPr lang="fi-FI" dirty="0" smtClean="0"/>
              <a:t>-tutkimus (</a:t>
            </a:r>
            <a:r>
              <a:rPr lang="fi-FI" dirty="0" err="1" smtClean="0"/>
              <a:t>colongrafia</a:t>
            </a:r>
            <a:r>
              <a:rPr lang="fi-FI" dirty="0" smtClean="0"/>
              <a:t>)</a:t>
            </a:r>
          </a:p>
          <a:p>
            <a:pPr lvl="1">
              <a:buFont typeface="Wingdings" panose="05000000000000000000" pitchFamily="2" charset="2"/>
              <a:buChar char="Ø"/>
            </a:pPr>
            <a:r>
              <a:rPr lang="fi-FI" dirty="0"/>
              <a:t>l</a:t>
            </a:r>
            <a:r>
              <a:rPr lang="fi-FI" dirty="0" smtClean="0"/>
              <a:t>evinneisyystutkimukset (TT / MRI)</a:t>
            </a:r>
          </a:p>
          <a:p>
            <a:pPr lvl="1">
              <a:buFont typeface="Wingdings" panose="05000000000000000000" pitchFamily="2" charset="2"/>
              <a:buChar char="Ø"/>
            </a:pPr>
            <a:r>
              <a:rPr lang="fi-FI" dirty="0"/>
              <a:t>l</a:t>
            </a:r>
            <a:r>
              <a:rPr lang="fi-FI" dirty="0" smtClean="0"/>
              <a:t>aboratoriotutkimukset: mm. PVK, CEA (</a:t>
            </a:r>
            <a:r>
              <a:rPr lang="fi-FI" dirty="0" err="1" smtClean="0"/>
              <a:t>karsinoembryonaalinen</a:t>
            </a:r>
            <a:r>
              <a:rPr lang="fi-FI" dirty="0" smtClean="0"/>
              <a:t> antigeeni)</a:t>
            </a:r>
          </a:p>
          <a:p>
            <a:pPr lvl="1">
              <a:buFont typeface="Wingdings" panose="05000000000000000000" pitchFamily="2" charset="2"/>
              <a:buChar char="Ø"/>
            </a:pPr>
            <a:endParaRPr lang="fi-FI" dirty="0" smtClean="0"/>
          </a:p>
          <a:p>
            <a:pPr lvl="1">
              <a:buFont typeface="Wingdings" panose="05000000000000000000" pitchFamily="2" charset="2"/>
              <a:buChar char="Ø"/>
            </a:pPr>
            <a:endParaRPr lang="fi-FI" dirty="0" smtClean="0"/>
          </a:p>
          <a:p>
            <a:pPr lvl="1">
              <a:buFont typeface="Wingdings" panose="05000000000000000000" pitchFamily="2" charset="2"/>
              <a:buChar char="Ø"/>
            </a:pPr>
            <a:endParaRPr lang="fi-FI" dirty="0" smtClean="0"/>
          </a:p>
          <a:p>
            <a:endParaRPr lang="fi-FI" dirty="0"/>
          </a:p>
        </p:txBody>
      </p:sp>
    </p:spTree>
    <p:extLst>
      <p:ext uri="{BB962C8B-B14F-4D97-AF65-F5344CB8AC3E}">
        <p14:creationId xmlns:p14="http://schemas.microsoft.com/office/powerpoint/2010/main" val="2844271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r>
              <a:rPr lang="fi-FI" dirty="0" smtClean="0"/>
              <a:t>Suolistosyövän luokittelu:</a:t>
            </a:r>
          </a:p>
          <a:p>
            <a:pPr lvl="1">
              <a:buFont typeface="Wingdings" panose="05000000000000000000" pitchFamily="2" charset="2"/>
              <a:buChar char="Ø"/>
            </a:pPr>
            <a:r>
              <a:rPr lang="fi-FI" dirty="0" smtClean="0"/>
              <a:t>kasvaimen </a:t>
            </a:r>
            <a:r>
              <a:rPr lang="fi-FI" dirty="0"/>
              <a:t>levinneisyys leikkaushetkellä on suolistosyövän tärkein yksittäinen </a:t>
            </a:r>
            <a:r>
              <a:rPr lang="fi-FI" dirty="0" smtClean="0"/>
              <a:t>ennustetekijä</a:t>
            </a:r>
          </a:p>
          <a:p>
            <a:pPr lvl="1">
              <a:buFont typeface="Wingdings" panose="05000000000000000000" pitchFamily="2" charset="2"/>
              <a:buChar char="Ø"/>
            </a:pPr>
            <a:r>
              <a:rPr lang="fi-FI" dirty="0" smtClean="0"/>
              <a:t>paksu- </a:t>
            </a:r>
            <a:r>
              <a:rPr lang="fi-FI" dirty="0"/>
              <a:t>ja peräsuolen syövän levinneisyys luokitellaan TNM-luokittelun avulla. TNM-luokituksessa T (</a:t>
            </a:r>
            <a:r>
              <a:rPr lang="fi-FI" dirty="0" err="1"/>
              <a:t>tumor</a:t>
            </a:r>
            <a:r>
              <a:rPr lang="fi-FI" dirty="0"/>
              <a:t>) kuvaa kasvaimen tunkeutumista ympäristöönsä, N (</a:t>
            </a:r>
            <a:r>
              <a:rPr lang="fi-FI" dirty="0" err="1"/>
              <a:t>node</a:t>
            </a:r>
            <a:r>
              <a:rPr lang="fi-FI" dirty="0"/>
              <a:t>) leviämistä imusolmukkeisiin ja M (</a:t>
            </a:r>
            <a:r>
              <a:rPr lang="fi-FI" dirty="0" err="1"/>
              <a:t>metastasis</a:t>
            </a:r>
            <a:r>
              <a:rPr lang="fi-FI" dirty="0"/>
              <a:t>) mahdollisia etäpesäkkeitä. Imusolmukkeet ovat pieniä pavunkaltaisia suodattimia, joiden läpi imuneste virtaa.</a:t>
            </a:r>
          </a:p>
        </p:txBody>
      </p:sp>
    </p:spTree>
    <p:extLst>
      <p:ext uri="{BB962C8B-B14F-4D97-AF65-F5344CB8AC3E}">
        <p14:creationId xmlns:p14="http://schemas.microsoft.com/office/powerpoint/2010/main" val="2904033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913795" y="1416908"/>
            <a:ext cx="10353762" cy="4374292"/>
          </a:xfrm>
        </p:spPr>
        <p:txBody>
          <a:bodyPr/>
          <a:lstStyle/>
          <a:p>
            <a:r>
              <a:rPr lang="fi-FI" dirty="0" smtClean="0"/>
              <a:t>Suolistosyövän hoito:</a:t>
            </a:r>
          </a:p>
          <a:p>
            <a:pPr lvl="1">
              <a:buFont typeface="Wingdings" panose="05000000000000000000" pitchFamily="2" charset="2"/>
              <a:buChar char="Ø"/>
            </a:pPr>
            <a:r>
              <a:rPr lang="fi-FI" dirty="0"/>
              <a:t>u</a:t>
            </a:r>
            <a:r>
              <a:rPr lang="fi-FI" dirty="0" smtClean="0"/>
              <a:t>seimmat syövät pyritään leikkaamaan pois</a:t>
            </a:r>
          </a:p>
          <a:p>
            <a:pPr lvl="2">
              <a:buFont typeface="Wingdings" panose="05000000000000000000" pitchFamily="2" charset="2"/>
              <a:buChar char="ü"/>
            </a:pPr>
            <a:r>
              <a:rPr lang="fi-FI" dirty="0"/>
              <a:t>k</a:t>
            </a:r>
            <a:r>
              <a:rPr lang="fi-FI" dirty="0" smtClean="0"/>
              <a:t>asvaimen poisto tähystyksessä (pienet, paikalliset kasvaimet)</a:t>
            </a:r>
          </a:p>
          <a:p>
            <a:pPr lvl="2">
              <a:buFont typeface="Wingdings" panose="05000000000000000000" pitchFamily="2" charset="2"/>
              <a:buChar char="ü"/>
            </a:pPr>
            <a:r>
              <a:rPr lang="fi-FI" dirty="0"/>
              <a:t>s</a:t>
            </a:r>
            <a:r>
              <a:rPr lang="fi-FI" dirty="0" smtClean="0"/>
              <a:t>uolen osapoistot (</a:t>
            </a:r>
            <a:r>
              <a:rPr lang="fi-FI" dirty="0" err="1" smtClean="0"/>
              <a:t>resektiot</a:t>
            </a:r>
            <a:r>
              <a:rPr lang="fi-FI" dirty="0" smtClean="0"/>
              <a:t>)</a:t>
            </a:r>
          </a:p>
          <a:p>
            <a:pPr lvl="2">
              <a:buFont typeface="Wingdings" panose="05000000000000000000" pitchFamily="2" charset="2"/>
              <a:buChar char="ü"/>
            </a:pPr>
            <a:r>
              <a:rPr lang="fi-FI" dirty="0"/>
              <a:t>k</a:t>
            </a:r>
            <a:r>
              <a:rPr lang="fi-FI" dirty="0" smtClean="0"/>
              <a:t>oko paksu- ja peräsuolen poisto (</a:t>
            </a:r>
            <a:r>
              <a:rPr lang="fi-FI" dirty="0" err="1" smtClean="0"/>
              <a:t>kolektomia</a:t>
            </a:r>
            <a:r>
              <a:rPr lang="fi-FI" dirty="0" smtClean="0"/>
              <a:t>)</a:t>
            </a:r>
          </a:p>
          <a:p>
            <a:pPr lvl="1">
              <a:buFont typeface="Wingdings" panose="05000000000000000000" pitchFamily="2" charset="2"/>
              <a:buChar char="Ø"/>
            </a:pPr>
            <a:r>
              <a:rPr lang="fi-FI" dirty="0" err="1"/>
              <a:t>c</a:t>
            </a:r>
            <a:r>
              <a:rPr lang="fi-FI" dirty="0" err="1" smtClean="0"/>
              <a:t>a</a:t>
            </a:r>
            <a:r>
              <a:rPr lang="fi-FI" dirty="0" smtClean="0"/>
              <a:t> </a:t>
            </a:r>
            <a:r>
              <a:rPr lang="fi-FI" dirty="0" err="1" smtClean="0"/>
              <a:t>recti</a:t>
            </a:r>
            <a:r>
              <a:rPr lang="fi-FI" dirty="0" smtClean="0"/>
              <a:t> -&gt; usein </a:t>
            </a:r>
            <a:r>
              <a:rPr lang="fi-FI" dirty="0" err="1" smtClean="0"/>
              <a:t>preoperat</a:t>
            </a:r>
            <a:r>
              <a:rPr lang="fi-FI" dirty="0" smtClean="0"/>
              <a:t>. sädehoito kasvaimen koon pienentämiseksi + suojaava avanne</a:t>
            </a:r>
          </a:p>
          <a:p>
            <a:pPr lvl="1">
              <a:buFont typeface="Wingdings" panose="05000000000000000000" pitchFamily="2" charset="2"/>
              <a:buChar char="Ø"/>
            </a:pPr>
            <a:r>
              <a:rPr lang="fi-FI" dirty="0"/>
              <a:t>s</a:t>
            </a:r>
            <a:r>
              <a:rPr lang="fi-FI" dirty="0" smtClean="0"/>
              <a:t>ädehoito</a:t>
            </a:r>
          </a:p>
          <a:p>
            <a:pPr lvl="1">
              <a:buFont typeface="Wingdings" panose="05000000000000000000" pitchFamily="2" charset="2"/>
              <a:buChar char="Ø"/>
            </a:pPr>
            <a:r>
              <a:rPr lang="fi-FI" dirty="0" err="1" smtClean="0"/>
              <a:t>sytostaatit</a:t>
            </a:r>
            <a:endParaRPr lang="fi-FI" dirty="0" smtClean="0"/>
          </a:p>
          <a:p>
            <a:pPr lvl="1">
              <a:buFont typeface="Wingdings" panose="05000000000000000000" pitchFamily="2" charset="2"/>
              <a:buChar char="Ø"/>
            </a:pPr>
            <a:r>
              <a:rPr lang="fi-FI" dirty="0"/>
              <a:t>k</a:t>
            </a:r>
            <a:r>
              <a:rPr lang="fi-FI" dirty="0" smtClean="0"/>
              <a:t>ohdennetut lääkkeet </a:t>
            </a:r>
            <a:r>
              <a:rPr lang="fi-FI" dirty="0"/>
              <a:t>eli täsmälääkkeet; </a:t>
            </a:r>
            <a:r>
              <a:rPr lang="fi-FI" dirty="0" smtClean="0"/>
              <a:t>levinneen </a:t>
            </a:r>
            <a:r>
              <a:rPr lang="fi-FI" dirty="0"/>
              <a:t>suolistosyövän muihin lääkehoitoihin kuuluvat niin sanotut EGFR-vasta-aineet ja VEGF-estäjät</a:t>
            </a:r>
            <a:endParaRPr lang="fi-FI" dirty="0" smtClean="0"/>
          </a:p>
          <a:p>
            <a:pPr lvl="2">
              <a:buFont typeface="Wingdings" panose="05000000000000000000" pitchFamily="2" charset="2"/>
              <a:buChar char="ü"/>
            </a:pPr>
            <a:endParaRPr lang="fi-FI" dirty="0" smtClean="0"/>
          </a:p>
          <a:p>
            <a:pPr lvl="1">
              <a:buFont typeface="Wingdings" panose="05000000000000000000" pitchFamily="2" charset="2"/>
              <a:buChar char="Ø"/>
            </a:pPr>
            <a:endParaRPr lang="fi-FI" dirty="0" smtClean="0"/>
          </a:p>
          <a:p>
            <a:pPr marL="457200" lvl="1" indent="0">
              <a:buNone/>
            </a:pPr>
            <a:endParaRPr lang="fi-FI" dirty="0" smtClean="0"/>
          </a:p>
          <a:p>
            <a:pPr lvl="1">
              <a:buFont typeface="Wingdings" panose="05000000000000000000" pitchFamily="2" charset="2"/>
              <a:buChar char="Ø"/>
            </a:pPr>
            <a:endParaRPr lang="fi-FI" dirty="0" smtClean="0"/>
          </a:p>
          <a:p>
            <a:endParaRPr lang="fi-FI" dirty="0"/>
          </a:p>
        </p:txBody>
      </p:sp>
    </p:spTree>
    <p:extLst>
      <p:ext uri="{BB962C8B-B14F-4D97-AF65-F5344CB8AC3E}">
        <p14:creationId xmlns:p14="http://schemas.microsoft.com/office/powerpoint/2010/main" val="3635412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r>
              <a:rPr lang="fi-FI" dirty="0"/>
              <a:t>Suolistosyövän </a:t>
            </a:r>
            <a:r>
              <a:rPr lang="fi-FI" b="1" dirty="0"/>
              <a:t>ennuste</a:t>
            </a:r>
            <a:r>
              <a:rPr lang="fi-FI" dirty="0"/>
              <a:t> riippuu ensisijaisesti siitä, miten laajalle syöpä on ehtinyt levitä ennen </a:t>
            </a:r>
            <a:r>
              <a:rPr lang="fi-FI" dirty="0" smtClean="0"/>
              <a:t>leikkausta</a:t>
            </a:r>
          </a:p>
          <a:p>
            <a:pPr lvl="1">
              <a:buFont typeface="Wingdings" panose="05000000000000000000" pitchFamily="2" charset="2"/>
              <a:buChar char="Ø"/>
            </a:pPr>
            <a:r>
              <a:rPr lang="fi-FI" dirty="0"/>
              <a:t>p</a:t>
            </a:r>
            <a:r>
              <a:rPr lang="fi-FI" dirty="0" smtClean="0"/>
              <a:t>aikallisesti </a:t>
            </a:r>
            <a:r>
              <a:rPr lang="fi-FI" dirty="0"/>
              <a:t>levinnyttä syöpää sairastavista yli 90 prosenttia on elossa viiden vuoden kuluttua </a:t>
            </a:r>
            <a:r>
              <a:rPr lang="fi-FI" dirty="0" smtClean="0"/>
              <a:t>diagnoosista</a:t>
            </a:r>
          </a:p>
          <a:p>
            <a:pPr lvl="1">
              <a:buFont typeface="Wingdings" panose="05000000000000000000" pitchFamily="2" charset="2"/>
              <a:buChar char="Ø"/>
            </a:pPr>
            <a:r>
              <a:rPr lang="fi-FI" dirty="0"/>
              <a:t>e</a:t>
            </a:r>
            <a:r>
              <a:rPr lang="fi-FI" dirty="0" smtClean="0"/>
              <a:t>täpesäkkeistä </a:t>
            </a:r>
            <a:r>
              <a:rPr lang="fi-FI" dirty="0"/>
              <a:t>ja levinnyttä syöpää sairastavista vain noin 10-15 prosenttia elää viisi </a:t>
            </a:r>
            <a:r>
              <a:rPr lang="fi-FI" dirty="0" smtClean="0"/>
              <a:t>vuotta</a:t>
            </a:r>
            <a:endParaRPr lang="fi-FI" dirty="0"/>
          </a:p>
        </p:txBody>
      </p:sp>
    </p:spTree>
    <p:extLst>
      <p:ext uri="{BB962C8B-B14F-4D97-AF65-F5344CB8AC3E}">
        <p14:creationId xmlns:p14="http://schemas.microsoft.com/office/powerpoint/2010/main" val="1535088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980" y="302653"/>
            <a:ext cx="3517657" cy="2440548"/>
          </a:xfrm>
          <a:prstGeom prst="rect">
            <a:avLst/>
          </a:prstGeom>
        </p:spPr>
      </p:pic>
      <p:pic>
        <p:nvPicPr>
          <p:cNvPr id="4" name="Kuv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953" y="495836"/>
            <a:ext cx="5331853" cy="4011770"/>
          </a:xfrm>
          <a:prstGeom prst="rect">
            <a:avLst/>
          </a:prstGeom>
        </p:spPr>
      </p:pic>
      <p:pic>
        <p:nvPicPr>
          <p:cNvPr id="5" name="Kuv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671" y="3013656"/>
            <a:ext cx="5280338" cy="3528812"/>
          </a:xfrm>
          <a:prstGeom prst="rect">
            <a:avLst/>
          </a:prstGeom>
        </p:spPr>
      </p:pic>
    </p:spTree>
    <p:extLst>
      <p:ext uri="{BB962C8B-B14F-4D97-AF65-F5344CB8AC3E}">
        <p14:creationId xmlns:p14="http://schemas.microsoft.com/office/powerpoint/2010/main" val="19729242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Keuhkosyöpä (</a:t>
            </a:r>
            <a:r>
              <a:rPr lang="fi-FI" dirty="0" err="1" smtClean="0"/>
              <a:t>ca</a:t>
            </a:r>
            <a:r>
              <a:rPr lang="fi-FI" dirty="0" smtClean="0"/>
              <a:t> </a:t>
            </a:r>
            <a:r>
              <a:rPr lang="fi-FI" dirty="0" err="1" smtClean="0"/>
              <a:t>pulmonum</a:t>
            </a:r>
            <a:r>
              <a:rPr lang="fi-FI" dirty="0" smtClean="0"/>
              <a:t>)</a:t>
            </a:r>
            <a:endParaRPr lang="fi-FI" dirty="0"/>
          </a:p>
        </p:txBody>
      </p:sp>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2606" y="2268494"/>
            <a:ext cx="2038069" cy="3695700"/>
          </a:xfrm>
        </p:spPr>
      </p:pic>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43" y="2493695"/>
            <a:ext cx="2743199" cy="3371645"/>
          </a:xfrm>
          <a:prstGeom prst="rect">
            <a:avLst/>
          </a:prstGeom>
        </p:spPr>
      </p:pic>
      <p:pic>
        <p:nvPicPr>
          <p:cNvPr id="6" name="Kuv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0439" y="2493695"/>
            <a:ext cx="2143955" cy="3569354"/>
          </a:xfrm>
          <a:prstGeom prst="rect">
            <a:avLst/>
          </a:prstGeom>
        </p:spPr>
      </p:pic>
    </p:spTree>
    <p:extLst>
      <p:ext uri="{BB962C8B-B14F-4D97-AF65-F5344CB8AC3E}">
        <p14:creationId xmlns:p14="http://schemas.microsoft.com/office/powerpoint/2010/main" val="8540050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r>
              <a:rPr lang="fi-FI" dirty="0" smtClean="0"/>
              <a:t>Vuosittain noin 2500 uutta keuhkosyöpätapausta; vain joka 3. todetaan naisilla, mutta määrä kasvaa tupakoinnin lisääntyessä naisten keskuudessa</a:t>
            </a:r>
          </a:p>
          <a:p>
            <a:r>
              <a:rPr lang="fi-FI" dirty="0"/>
              <a:t>K</a:t>
            </a:r>
            <a:r>
              <a:rPr lang="fi-FI" dirty="0" smtClean="0"/>
              <a:t>euhkosyöpä </a:t>
            </a:r>
            <a:r>
              <a:rPr lang="fi-FI" dirty="0"/>
              <a:t>on etupäässä iäkkäiden ihmisten tauti. Vain 5–10 prosenttia keuhkosyövistä löydetään alle 50-vuotiailta.</a:t>
            </a:r>
          </a:p>
          <a:p>
            <a:r>
              <a:rPr lang="fi-FI" dirty="0"/>
              <a:t>Paikallinen keuhkosyöpä on mahdollista hoitaa parantavasti, mutta levinneen keuhkosyövän ennuste on yleensä huono.</a:t>
            </a:r>
          </a:p>
          <a:p>
            <a:endParaRPr lang="fi-FI" dirty="0" smtClean="0"/>
          </a:p>
          <a:p>
            <a:endParaRPr lang="fi-FI" dirty="0"/>
          </a:p>
        </p:txBody>
      </p:sp>
    </p:spTree>
    <p:extLst>
      <p:ext uri="{BB962C8B-B14F-4D97-AF65-F5344CB8AC3E}">
        <p14:creationId xmlns:p14="http://schemas.microsoft.com/office/powerpoint/2010/main" val="42143244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a:bodyPr>
          <a:lstStyle/>
          <a:p>
            <a:r>
              <a:rPr lang="fi-FI" dirty="0" smtClean="0"/>
              <a:t>Keuhkosyövän aiheuttajat:</a:t>
            </a:r>
          </a:p>
          <a:p>
            <a:pPr lvl="2">
              <a:buFont typeface="Wingdings" panose="05000000000000000000" pitchFamily="2" charset="2"/>
              <a:buChar char="Ø"/>
            </a:pPr>
            <a:r>
              <a:rPr lang="fi-FI" dirty="0" smtClean="0"/>
              <a:t>85-90 % </a:t>
            </a:r>
            <a:r>
              <a:rPr lang="fi-FI" dirty="0"/>
              <a:t>johtuu tupakoinnista; </a:t>
            </a:r>
            <a:r>
              <a:rPr lang="fi-FI" dirty="0" smtClean="0"/>
              <a:t>tupakoitsijan </a:t>
            </a:r>
            <a:r>
              <a:rPr lang="fi-FI" dirty="0"/>
              <a:t>riski sairastua keuhkosyöpään on 15–30 kertaa suurempi kuin ihmisen, joka ei ole koskaan tupakoinut. Riskiin vaikuttavat tupakoinnin aloittamisikä, tupakoitujen savukkeiden määrä </a:t>
            </a:r>
            <a:r>
              <a:rPr lang="fi-FI" dirty="0" smtClean="0"/>
              <a:t>ja </a:t>
            </a:r>
            <a:r>
              <a:rPr lang="fi-FI" dirty="0"/>
              <a:t>tupakointivuodet</a:t>
            </a:r>
            <a:r>
              <a:rPr lang="fi-FI" dirty="0" smtClean="0"/>
              <a:t>.</a:t>
            </a:r>
          </a:p>
          <a:p>
            <a:pPr lvl="2">
              <a:buFont typeface="Wingdings" panose="05000000000000000000" pitchFamily="2" charset="2"/>
              <a:buChar char="Ø"/>
            </a:pPr>
            <a:r>
              <a:rPr lang="fi-FI" dirty="0" smtClean="0"/>
              <a:t>passiivinen </a:t>
            </a:r>
            <a:r>
              <a:rPr lang="fi-FI" dirty="0"/>
              <a:t>tupakointi eli altistuminen muiden tuottamalle tupakansavulle suurentaa sairastumisen vaaran </a:t>
            </a:r>
            <a:r>
              <a:rPr lang="fi-FI" dirty="0" smtClean="0"/>
              <a:t>2–3-kertaiseksi</a:t>
            </a:r>
          </a:p>
          <a:p>
            <a:pPr lvl="2">
              <a:buFont typeface="Wingdings" panose="05000000000000000000" pitchFamily="2" charset="2"/>
              <a:buChar char="Ø"/>
            </a:pPr>
            <a:r>
              <a:rPr lang="fi-FI" dirty="0"/>
              <a:t>t</a:t>
            </a:r>
            <a:r>
              <a:rPr lang="fi-FI" dirty="0" smtClean="0"/>
              <a:t>yö- </a:t>
            </a:r>
            <a:r>
              <a:rPr lang="fi-FI" dirty="0"/>
              <a:t>ja elinympäristössä on useita tekijöitä, jotka suurentavat keuhkosyövän </a:t>
            </a:r>
            <a:r>
              <a:rPr lang="fi-FI" dirty="0" smtClean="0"/>
              <a:t>riskiä (esim. arseeni-</a:t>
            </a:r>
            <a:r>
              <a:rPr lang="fi-FI" dirty="0"/>
              <a:t>, nikkeli- ja kromiyhdisteet, radon sekä </a:t>
            </a:r>
            <a:r>
              <a:rPr lang="fi-FI" dirty="0" smtClean="0"/>
              <a:t>asbesti). Mikäli </a:t>
            </a:r>
            <a:r>
              <a:rPr lang="fi-FI" dirty="0"/>
              <a:t>tupakoiva henkilö altistuu näille tekijöille, hänen on erityisen tärkeää harkita tupakoinnin lopettamista. Esimerkiksi asbesti suurentaa tupakoitsijan sairastumisriskin jopa </a:t>
            </a:r>
            <a:r>
              <a:rPr lang="fi-FI" dirty="0" smtClean="0"/>
              <a:t>55-kertaiseksi.</a:t>
            </a:r>
          </a:p>
          <a:p>
            <a:pPr lvl="2">
              <a:buFont typeface="Wingdings" panose="05000000000000000000" pitchFamily="2" charset="2"/>
              <a:buChar char="Ø"/>
            </a:pPr>
            <a:r>
              <a:rPr lang="fi-FI" dirty="0"/>
              <a:t>k</a:t>
            </a:r>
            <a:r>
              <a:rPr lang="fi-FI" dirty="0" smtClean="0"/>
              <a:t>euhkoahtaumatauti </a:t>
            </a:r>
            <a:r>
              <a:rPr lang="fi-FI" dirty="0"/>
              <a:t>ja sairastettu tuberkuloosi suurentavat myös sairastumisen </a:t>
            </a:r>
            <a:r>
              <a:rPr lang="fi-FI" dirty="0" smtClean="0"/>
              <a:t>riskiä</a:t>
            </a:r>
            <a:endParaRPr lang="fi-FI" dirty="0"/>
          </a:p>
          <a:p>
            <a:pPr lvl="2">
              <a:buFont typeface="Wingdings" panose="05000000000000000000" pitchFamily="2" charset="2"/>
              <a:buChar char="Ø"/>
            </a:pPr>
            <a:endParaRPr lang="fi-FI" dirty="0"/>
          </a:p>
        </p:txBody>
      </p:sp>
    </p:spTree>
    <p:extLst>
      <p:ext uri="{BB962C8B-B14F-4D97-AF65-F5344CB8AC3E}">
        <p14:creationId xmlns:p14="http://schemas.microsoft.com/office/powerpoint/2010/main" val="741256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913795" y="1037968"/>
            <a:ext cx="10353762" cy="4753232"/>
          </a:xfrm>
        </p:spPr>
        <p:txBody>
          <a:bodyPr>
            <a:normAutofit fontScale="85000" lnSpcReduction="20000"/>
          </a:bodyPr>
          <a:lstStyle/>
          <a:p>
            <a:r>
              <a:rPr lang="fi-FI" dirty="0" smtClean="0"/>
              <a:t>Keuhkosyövän oireet:</a:t>
            </a:r>
          </a:p>
          <a:p>
            <a:pPr lvl="1">
              <a:buFont typeface="Wingdings" panose="05000000000000000000" pitchFamily="2" charset="2"/>
              <a:buChar char="Ø"/>
            </a:pPr>
            <a:r>
              <a:rPr lang="fi-FI" dirty="0" smtClean="0"/>
              <a:t>varhaisvaiheessa oireeton;  </a:t>
            </a:r>
            <a:r>
              <a:rPr lang="fi-FI" dirty="0" err="1" smtClean="0"/>
              <a:t>tietyissä</a:t>
            </a:r>
            <a:r>
              <a:rPr lang="fi-FI" dirty="0" smtClean="0"/>
              <a:t> </a:t>
            </a:r>
            <a:r>
              <a:rPr lang="fi-FI" dirty="0"/>
              <a:t>keuhkojen osissa syöpä voi kasvaa suureksikin ennen kuin se aiheuttaa </a:t>
            </a:r>
            <a:r>
              <a:rPr lang="fi-FI" dirty="0" smtClean="0"/>
              <a:t>oireita</a:t>
            </a:r>
            <a:endParaRPr lang="fi-FI" dirty="0"/>
          </a:p>
          <a:p>
            <a:pPr lvl="1">
              <a:buFont typeface="Wingdings" panose="05000000000000000000" pitchFamily="2" charset="2"/>
              <a:buChar char="Ø"/>
            </a:pPr>
            <a:r>
              <a:rPr lang="fi-FI" dirty="0" smtClean="0"/>
              <a:t>yskä</a:t>
            </a:r>
            <a:r>
              <a:rPr lang="fi-FI" dirty="0"/>
              <a:t>, veriset </a:t>
            </a:r>
            <a:r>
              <a:rPr lang="fi-FI" dirty="0" smtClean="0"/>
              <a:t>yskökset</a:t>
            </a:r>
          </a:p>
          <a:p>
            <a:pPr lvl="1">
              <a:buFont typeface="Wingdings" panose="05000000000000000000" pitchFamily="2" charset="2"/>
              <a:buChar char="Ø"/>
            </a:pPr>
            <a:r>
              <a:rPr lang="fi-FI" dirty="0" smtClean="0"/>
              <a:t>hengenahdistus</a:t>
            </a:r>
            <a:r>
              <a:rPr lang="fi-FI" dirty="0"/>
              <a:t>, kipu ja toistuvat </a:t>
            </a:r>
            <a:r>
              <a:rPr lang="fi-FI" dirty="0" smtClean="0"/>
              <a:t>keuhkotulehdukset</a:t>
            </a:r>
          </a:p>
          <a:p>
            <a:r>
              <a:rPr lang="fi-FI" dirty="0" smtClean="0"/>
              <a:t>Keuhkosyöpä </a:t>
            </a:r>
            <a:r>
              <a:rPr lang="fi-FI" dirty="0"/>
              <a:t>löydetään valitettavan usein vasta sitten, kun alkuperäinen kasvain on jo ehtinyt lähettää etäpesäkkeitä muualle elimistöön. Levinnyt keuhkosyöpä aiheuttaa tavallisesti yleisoireita, kuten ruokahaluttomuutta, heikkoutta, väsymystä, kuumeilua ja laihtumista.</a:t>
            </a:r>
          </a:p>
          <a:p>
            <a:r>
              <a:rPr lang="fi-FI" dirty="0"/>
              <a:t>Kasvaimen sijainti ja leviäminen keuhkoissa vaikuttavat siihen, millaisia oireita syöpä aiheuttaa. Joskus potilaalla on rintakehän tai hartian kipua, käheyttä tai nielemisvaikeuksia. Jos kasvain painaa yläonttolaskimoa, kaula ja kasvot voivat turvota ja aiheuttaa hengitysvaikeuksia.</a:t>
            </a:r>
          </a:p>
          <a:p>
            <a:r>
              <a:rPr lang="fi-FI" dirty="0"/>
              <a:t>Myös etäpesäkkeiden aiheuttamat oireet riippuvat pesäkkeiden sijainnista. Maksapesäkkeet voivat aiheuttaa pahoinvointia ja painon tunnetta oikeassa kylkikaaressa. Luustopesäkkeet aiheuttavat kipua ja särkyä. Aivoissa olevat etäpesäkkeet voivat aiheuttaa kouristuskohtauksen tai halvausoireita.</a:t>
            </a:r>
          </a:p>
          <a:p>
            <a:endParaRPr lang="fi-FI" dirty="0"/>
          </a:p>
        </p:txBody>
      </p:sp>
    </p:spTree>
    <p:extLst>
      <p:ext uri="{BB962C8B-B14F-4D97-AF65-F5344CB8AC3E}">
        <p14:creationId xmlns:p14="http://schemas.microsoft.com/office/powerpoint/2010/main" val="37760267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913795" y="2001794"/>
            <a:ext cx="10353762" cy="3789405"/>
          </a:xfrm>
        </p:spPr>
        <p:txBody>
          <a:bodyPr/>
          <a:lstStyle/>
          <a:p>
            <a:r>
              <a:rPr lang="fi-FI" dirty="0" smtClean="0"/>
              <a:t>Keuhkosyövän toteaminen ja tutkimukset:</a:t>
            </a:r>
          </a:p>
          <a:p>
            <a:pPr lvl="1">
              <a:buFont typeface="Wingdings" panose="05000000000000000000" pitchFamily="2" charset="2"/>
              <a:buChar char="Ø"/>
            </a:pPr>
            <a:r>
              <a:rPr lang="fi-FI" dirty="0" err="1"/>
              <a:t>t</a:t>
            </a:r>
            <a:r>
              <a:rPr lang="fi-FI" dirty="0" err="1" smtClean="0"/>
              <a:t>hx-rtg</a:t>
            </a:r>
            <a:endParaRPr lang="fi-FI" dirty="0" smtClean="0"/>
          </a:p>
          <a:p>
            <a:pPr lvl="1">
              <a:buFont typeface="Wingdings" panose="05000000000000000000" pitchFamily="2" charset="2"/>
              <a:buChar char="Ø"/>
            </a:pPr>
            <a:r>
              <a:rPr lang="fi-FI" dirty="0" err="1"/>
              <a:t>b</a:t>
            </a:r>
            <a:r>
              <a:rPr lang="fi-FI" dirty="0" err="1" smtClean="0"/>
              <a:t>ronkoskopia</a:t>
            </a:r>
            <a:r>
              <a:rPr lang="fi-FI" dirty="0" smtClean="0"/>
              <a:t> -&gt; biopsiat</a:t>
            </a:r>
          </a:p>
          <a:p>
            <a:pPr lvl="1">
              <a:buFont typeface="Wingdings" panose="05000000000000000000" pitchFamily="2" charset="2"/>
              <a:buChar char="Ø"/>
            </a:pPr>
            <a:r>
              <a:rPr lang="fi-FI" dirty="0"/>
              <a:t>j</a:t>
            </a:r>
            <a:r>
              <a:rPr lang="fi-FI" dirty="0" smtClean="0"/>
              <a:t>oskus kudosnäytteenotto ihon läpi, jos </a:t>
            </a:r>
            <a:r>
              <a:rPr lang="fi-FI" dirty="0" err="1" smtClean="0"/>
              <a:t>skopian</a:t>
            </a:r>
            <a:r>
              <a:rPr lang="fi-FI" dirty="0" smtClean="0"/>
              <a:t> yhteydessä näytteenotto ei onnistu</a:t>
            </a:r>
          </a:p>
          <a:p>
            <a:pPr lvl="1">
              <a:buFont typeface="Wingdings" panose="05000000000000000000" pitchFamily="2" charset="2"/>
              <a:buChar char="Ø"/>
            </a:pPr>
            <a:r>
              <a:rPr lang="fi-FI" dirty="0"/>
              <a:t>l</a:t>
            </a:r>
            <a:r>
              <a:rPr lang="fi-FI" dirty="0" smtClean="0"/>
              <a:t>evinneisyystutkimukset (TT)</a:t>
            </a:r>
          </a:p>
          <a:p>
            <a:endParaRPr lang="fi-FI" dirty="0" smtClean="0"/>
          </a:p>
          <a:p>
            <a:endParaRPr lang="fi-FI" dirty="0"/>
          </a:p>
        </p:txBody>
      </p:sp>
    </p:spTree>
    <p:extLst>
      <p:ext uri="{BB962C8B-B14F-4D97-AF65-F5344CB8AC3E}">
        <p14:creationId xmlns:p14="http://schemas.microsoft.com/office/powerpoint/2010/main" val="5727095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913795" y="1013254"/>
            <a:ext cx="10353762" cy="4777946"/>
          </a:xfrm>
        </p:spPr>
        <p:txBody>
          <a:bodyPr>
            <a:normAutofit/>
          </a:bodyPr>
          <a:lstStyle/>
          <a:p>
            <a:r>
              <a:rPr lang="fi-FI" dirty="0" smtClean="0"/>
              <a:t>Keuhkosyövän luokittelu:</a:t>
            </a:r>
          </a:p>
          <a:p>
            <a:pPr lvl="1">
              <a:buFont typeface="Wingdings" panose="05000000000000000000" pitchFamily="2" charset="2"/>
              <a:buChar char="Ø"/>
            </a:pPr>
            <a:r>
              <a:rPr lang="fi-FI" dirty="0" smtClean="0"/>
              <a:t>jaetaan </a:t>
            </a:r>
            <a:r>
              <a:rPr lang="fi-FI" b="1" dirty="0"/>
              <a:t>pienisoluiseen</a:t>
            </a:r>
            <a:r>
              <a:rPr lang="fi-FI" dirty="0"/>
              <a:t> ja </a:t>
            </a:r>
            <a:r>
              <a:rPr lang="fi-FI" b="1" dirty="0"/>
              <a:t>ei-pienisoluiseen</a:t>
            </a:r>
            <a:r>
              <a:rPr lang="fi-FI" dirty="0"/>
              <a:t> muotoon. Valtaosa keuhkosyövistä on ei-pienisoluisia, ja vain noin 20 prosenttia keuhkosyövistä on pienisoluista tyyppiä. Pienisoluiset keuhkosyövät lähettävät etäpesäkkeitä jo varhain, ja ne ovat lähes aina toteamishetkellä levinneitä.</a:t>
            </a:r>
          </a:p>
          <a:p>
            <a:pPr lvl="1">
              <a:buFont typeface="Wingdings" panose="05000000000000000000" pitchFamily="2" charset="2"/>
              <a:buChar char="Ø"/>
            </a:pPr>
            <a:r>
              <a:rPr lang="fi-FI" dirty="0" smtClean="0"/>
              <a:t>hoidon </a:t>
            </a:r>
            <a:r>
              <a:rPr lang="fi-FI" dirty="0"/>
              <a:t>valinta ja potilaan ennuste riippuvat kasvaimen kudostyypistä, levinneisyydestä ja potilaan yleiskunnosta. Ei-pienisoluisen keuhkosyövän levinneisyys ilmaistaan TNM-luokituksen avulla. T (</a:t>
            </a:r>
            <a:r>
              <a:rPr lang="fi-FI" dirty="0" err="1"/>
              <a:t>tumor</a:t>
            </a:r>
            <a:r>
              <a:rPr lang="fi-FI" dirty="0"/>
              <a:t>) kuvaa kasvaimen tunkeutumista ympäristöönsä, N (</a:t>
            </a:r>
            <a:r>
              <a:rPr lang="fi-FI" dirty="0" err="1"/>
              <a:t>node</a:t>
            </a:r>
            <a:r>
              <a:rPr lang="fi-FI" dirty="0"/>
              <a:t>) leviämistä läheisiin imusolmukkeisiin ja M (</a:t>
            </a:r>
            <a:r>
              <a:rPr lang="fi-FI" dirty="0" err="1"/>
              <a:t>metastasis</a:t>
            </a:r>
            <a:r>
              <a:rPr lang="fi-FI" dirty="0"/>
              <a:t>) mahdollisia etäpesäkkeitä. Imusolmukkeet ovat pieniä pavunkaltaisia suodattimia, joiden läpi imuneste virtaa.</a:t>
            </a:r>
          </a:p>
          <a:p>
            <a:endParaRPr lang="fi-FI" dirty="0"/>
          </a:p>
        </p:txBody>
      </p:sp>
    </p:spTree>
    <p:extLst>
      <p:ext uri="{BB962C8B-B14F-4D97-AF65-F5344CB8AC3E}">
        <p14:creationId xmlns:p14="http://schemas.microsoft.com/office/powerpoint/2010/main" val="2786375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fontScale="92500" lnSpcReduction="10000"/>
          </a:bodyPr>
          <a:lstStyle/>
          <a:p>
            <a:r>
              <a:rPr lang="fi-FI" dirty="0" smtClean="0"/>
              <a:t>Keuhkosyövän hoito:</a:t>
            </a:r>
          </a:p>
          <a:p>
            <a:pPr lvl="1">
              <a:buFont typeface="Wingdings" panose="05000000000000000000" pitchFamily="2" charset="2"/>
              <a:buChar char="Ø"/>
            </a:pPr>
            <a:r>
              <a:rPr lang="fi-FI" dirty="0" smtClean="0"/>
              <a:t>keuhkosyövän </a:t>
            </a:r>
            <a:r>
              <a:rPr lang="fi-FI" dirty="0"/>
              <a:t>tyyppi, levinneisyysluokitus sekä potilaan yleiskunto ja keuhkojen toiminta vaikuttavat siihen, miten syöpää ryhdytään </a:t>
            </a:r>
            <a:r>
              <a:rPr lang="fi-FI" dirty="0" smtClean="0"/>
              <a:t>hoitamaan</a:t>
            </a:r>
            <a:endParaRPr lang="fi-FI" dirty="0"/>
          </a:p>
          <a:p>
            <a:pPr lvl="2">
              <a:buFont typeface="Wingdings" panose="05000000000000000000" pitchFamily="2" charset="2"/>
              <a:buChar char="ü"/>
            </a:pPr>
            <a:r>
              <a:rPr lang="fi-FI" dirty="0" smtClean="0"/>
              <a:t>leikkaus (vain noin viidennes on leikkaushoidon ulottuvissa) -&gt; yhden keuhkolohkon poisto (</a:t>
            </a:r>
            <a:r>
              <a:rPr lang="fi-FI" dirty="0" err="1" smtClean="0"/>
              <a:t>lobektomia</a:t>
            </a:r>
            <a:r>
              <a:rPr lang="fi-FI" dirty="0" smtClean="0"/>
              <a:t>) / kahden keuhkolohkon poisto (</a:t>
            </a:r>
            <a:r>
              <a:rPr lang="fi-FI" dirty="0" err="1" smtClean="0"/>
              <a:t>bilobektomia</a:t>
            </a:r>
            <a:r>
              <a:rPr lang="fi-FI" dirty="0" smtClean="0"/>
              <a:t>) / toisen keuhkon kokopoisto (</a:t>
            </a:r>
            <a:r>
              <a:rPr lang="fi-FI" dirty="0" err="1" smtClean="0"/>
              <a:t>pneumektomia</a:t>
            </a:r>
            <a:r>
              <a:rPr lang="fi-FI" dirty="0" smtClean="0"/>
              <a:t>)</a:t>
            </a:r>
          </a:p>
          <a:p>
            <a:pPr lvl="2">
              <a:buFont typeface="Wingdings" panose="05000000000000000000" pitchFamily="2" charset="2"/>
              <a:buChar char="ü"/>
            </a:pPr>
            <a:r>
              <a:rPr lang="fi-FI" dirty="0"/>
              <a:t>s</a:t>
            </a:r>
            <a:r>
              <a:rPr lang="fi-FI" dirty="0" smtClean="0"/>
              <a:t>ädehoito</a:t>
            </a:r>
          </a:p>
          <a:p>
            <a:pPr lvl="2">
              <a:buFont typeface="Wingdings" panose="05000000000000000000" pitchFamily="2" charset="2"/>
              <a:buChar char="ü"/>
            </a:pPr>
            <a:r>
              <a:rPr lang="fi-FI" dirty="0" smtClean="0"/>
              <a:t>solunsalpaajat (</a:t>
            </a:r>
            <a:r>
              <a:rPr lang="fi-FI" dirty="0" err="1" smtClean="0"/>
              <a:t>pre</a:t>
            </a:r>
            <a:r>
              <a:rPr lang="fi-FI" dirty="0" smtClean="0"/>
              <a:t>- tai postoperatiivisesti)</a:t>
            </a:r>
          </a:p>
          <a:p>
            <a:pPr lvl="2">
              <a:buFont typeface="Wingdings" panose="05000000000000000000" pitchFamily="2" charset="2"/>
              <a:buChar char="ü"/>
            </a:pPr>
            <a:r>
              <a:rPr lang="fi-FI" dirty="0"/>
              <a:t>k</a:t>
            </a:r>
            <a:r>
              <a:rPr lang="fi-FI" dirty="0" smtClean="0"/>
              <a:t>ohdennetut lääkkeet </a:t>
            </a:r>
            <a:r>
              <a:rPr lang="fi-FI" dirty="0"/>
              <a:t>eli täsmälääkkeet; </a:t>
            </a:r>
            <a:r>
              <a:rPr lang="fi-FI" dirty="0" smtClean="0"/>
              <a:t>täsmälääkkeillä </a:t>
            </a:r>
            <a:r>
              <a:rPr lang="fi-FI" dirty="0"/>
              <a:t>voidaan saada huomattavasti pidempi tautivapaa aika kuin solunsalpaajilla</a:t>
            </a:r>
            <a:endParaRPr lang="fi-FI" dirty="0" smtClean="0"/>
          </a:p>
          <a:p>
            <a:pPr lvl="2">
              <a:buFont typeface="Wingdings" panose="05000000000000000000" pitchFamily="2" charset="2"/>
              <a:buChar char="ü"/>
            </a:pPr>
            <a:r>
              <a:rPr lang="fi-FI" dirty="0" smtClean="0"/>
              <a:t>usein </a:t>
            </a:r>
            <a:r>
              <a:rPr lang="fi-FI" dirty="0"/>
              <a:t>yhdistetään eri </a:t>
            </a:r>
            <a:r>
              <a:rPr lang="fi-FI" dirty="0" smtClean="0"/>
              <a:t>hoitomuotoja</a:t>
            </a:r>
          </a:p>
          <a:p>
            <a:pPr lvl="2">
              <a:buFont typeface="Wingdings" panose="05000000000000000000" pitchFamily="2" charset="2"/>
              <a:buChar char="ü"/>
            </a:pPr>
            <a:r>
              <a:rPr lang="fi-FI" dirty="0"/>
              <a:t>l</a:t>
            </a:r>
            <a:r>
              <a:rPr lang="fi-FI" dirty="0" smtClean="0"/>
              <a:t>isäksi </a:t>
            </a:r>
            <a:r>
              <a:rPr lang="fi-FI" dirty="0"/>
              <a:t>on mahdollista hoitaa lääkkeillä vain keuhkosyövän aiheuttamia </a:t>
            </a:r>
            <a:r>
              <a:rPr lang="fi-FI" dirty="0" smtClean="0"/>
              <a:t>oireita</a:t>
            </a:r>
            <a:endParaRPr lang="fi-FI" dirty="0"/>
          </a:p>
        </p:txBody>
      </p:sp>
    </p:spTree>
    <p:extLst>
      <p:ext uri="{BB962C8B-B14F-4D97-AF65-F5344CB8AC3E}">
        <p14:creationId xmlns:p14="http://schemas.microsoft.com/office/powerpoint/2010/main" val="28266001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metastaasit</a:t>
            </a:r>
            <a:endParaRPr lang="fi-FI" dirty="0"/>
          </a:p>
        </p:txBody>
      </p:sp>
      <p:sp>
        <p:nvSpPr>
          <p:cNvPr id="3" name="Sisällön paikkamerkki 2"/>
          <p:cNvSpPr>
            <a:spLocks noGrp="1"/>
          </p:cNvSpPr>
          <p:nvPr>
            <p:ph idx="1"/>
          </p:nvPr>
        </p:nvSpPr>
        <p:spPr/>
        <p:txBody>
          <a:bodyPr/>
          <a:lstStyle/>
          <a:p>
            <a:r>
              <a:rPr lang="fi-FI" dirty="0" smtClean="0"/>
              <a:t>Paikalliset imusolmukkeet</a:t>
            </a:r>
          </a:p>
          <a:p>
            <a:r>
              <a:rPr lang="fi-FI" dirty="0" smtClean="0"/>
              <a:t>Keuhkot</a:t>
            </a:r>
          </a:p>
          <a:p>
            <a:r>
              <a:rPr lang="fi-FI" dirty="0" smtClean="0"/>
              <a:t>Maksa</a:t>
            </a:r>
          </a:p>
          <a:p>
            <a:r>
              <a:rPr lang="fi-FI" dirty="0" smtClean="0"/>
              <a:t>Aivot</a:t>
            </a:r>
          </a:p>
          <a:p>
            <a:r>
              <a:rPr lang="fi-FI" dirty="0" smtClean="0"/>
              <a:t>Luusto</a:t>
            </a:r>
          </a:p>
          <a:p>
            <a:endParaRPr lang="fi-FI" dirty="0"/>
          </a:p>
        </p:txBody>
      </p:sp>
    </p:spTree>
    <p:extLst>
      <p:ext uri="{BB962C8B-B14F-4D97-AF65-F5344CB8AC3E}">
        <p14:creationId xmlns:p14="http://schemas.microsoft.com/office/powerpoint/2010/main" val="34183774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Syöpäpotilaan kivunhoito</a:t>
            </a:r>
            <a:endParaRPr lang="fi-FI" dirty="0"/>
          </a:p>
        </p:txBody>
      </p:sp>
      <p:sp>
        <p:nvSpPr>
          <p:cNvPr id="3" name="Sisällön paikkamerkki 2"/>
          <p:cNvSpPr>
            <a:spLocks noGrp="1"/>
          </p:cNvSpPr>
          <p:nvPr>
            <p:ph idx="1"/>
          </p:nvPr>
        </p:nvSpPr>
        <p:spPr/>
        <p:txBody>
          <a:bodyPr/>
          <a:lstStyle/>
          <a:p>
            <a:r>
              <a:rPr lang="fi-FI" dirty="0" smtClean="0"/>
              <a:t>Pelätyin oire?</a:t>
            </a:r>
          </a:p>
          <a:p>
            <a:r>
              <a:rPr lang="fi-FI" dirty="0" smtClean="0"/>
              <a:t>Syövän aiheuttamaa, hoidon aiheuttamaa tai muusta syystä kuin syövästä johtuvaa</a:t>
            </a:r>
          </a:p>
          <a:p>
            <a:r>
              <a:rPr lang="fi-FI" dirty="0" smtClean="0"/>
              <a:t>Kivun arviointi</a:t>
            </a:r>
          </a:p>
          <a:p>
            <a:r>
              <a:rPr lang="fi-FI" dirty="0" smtClean="0"/>
              <a:t>Hoidon aloitus tulehduskipulääkkeellä tai </a:t>
            </a:r>
            <a:r>
              <a:rPr lang="fi-FI" dirty="0" err="1" smtClean="0"/>
              <a:t>parasetamolilla</a:t>
            </a:r>
            <a:endParaRPr lang="fi-FI" dirty="0" smtClean="0"/>
          </a:p>
          <a:p>
            <a:r>
              <a:rPr lang="fi-FI" dirty="0" smtClean="0"/>
              <a:t>Kivun lisääntyessä hoitoon liitetään </a:t>
            </a:r>
            <a:r>
              <a:rPr lang="fi-FI" dirty="0" err="1" smtClean="0"/>
              <a:t>opioidi</a:t>
            </a:r>
            <a:endParaRPr lang="fi-FI" dirty="0" smtClean="0"/>
          </a:p>
          <a:p>
            <a:pPr lvl="1">
              <a:buFont typeface="Wingdings" panose="05000000000000000000" pitchFamily="2" charset="2"/>
              <a:buChar char="Ø"/>
            </a:pPr>
            <a:r>
              <a:rPr lang="fi-FI" dirty="0" smtClean="0"/>
              <a:t>Heikot </a:t>
            </a:r>
            <a:r>
              <a:rPr lang="fi-FI" dirty="0" err="1" smtClean="0"/>
              <a:t>opioidit</a:t>
            </a:r>
            <a:r>
              <a:rPr lang="fi-FI" dirty="0" smtClean="0"/>
              <a:t>; </a:t>
            </a:r>
            <a:r>
              <a:rPr lang="fi-FI" dirty="0" err="1" smtClean="0"/>
              <a:t>tramadoli</a:t>
            </a:r>
            <a:r>
              <a:rPr lang="fi-FI" dirty="0" smtClean="0"/>
              <a:t>, kodeiini (yhdistelmävalmisteissa)</a:t>
            </a:r>
          </a:p>
          <a:p>
            <a:pPr lvl="1">
              <a:buFont typeface="Wingdings" panose="05000000000000000000" pitchFamily="2" charset="2"/>
              <a:buChar char="Ø"/>
            </a:pPr>
            <a:r>
              <a:rPr lang="fi-FI" dirty="0" smtClean="0"/>
              <a:t>Keskivahvat </a:t>
            </a:r>
            <a:r>
              <a:rPr lang="fi-FI" dirty="0" err="1" smtClean="0"/>
              <a:t>opioidit</a:t>
            </a:r>
            <a:r>
              <a:rPr lang="fi-FI" dirty="0" smtClean="0"/>
              <a:t>; </a:t>
            </a:r>
            <a:r>
              <a:rPr lang="fi-FI" dirty="0" err="1" smtClean="0"/>
              <a:t>buprenorfiini</a:t>
            </a:r>
            <a:endParaRPr lang="fi-FI" dirty="0" smtClean="0"/>
          </a:p>
          <a:p>
            <a:pPr lvl="1">
              <a:buFont typeface="Wingdings" panose="05000000000000000000" pitchFamily="2" charset="2"/>
              <a:buChar char="Ø"/>
            </a:pPr>
            <a:r>
              <a:rPr lang="fi-FI" dirty="0" smtClean="0"/>
              <a:t>Vahvat </a:t>
            </a:r>
            <a:r>
              <a:rPr lang="fi-FI" dirty="0" err="1" smtClean="0"/>
              <a:t>opioidit</a:t>
            </a:r>
            <a:r>
              <a:rPr lang="fi-FI" dirty="0" smtClean="0"/>
              <a:t>; morfiini, </a:t>
            </a:r>
            <a:r>
              <a:rPr lang="fi-FI" dirty="0" err="1" smtClean="0"/>
              <a:t>oksikodoni</a:t>
            </a:r>
            <a:r>
              <a:rPr lang="fi-FI" dirty="0" smtClean="0"/>
              <a:t>, </a:t>
            </a:r>
            <a:r>
              <a:rPr lang="fi-FI" dirty="0" err="1" smtClean="0"/>
              <a:t>fentanyyli</a:t>
            </a:r>
            <a:endParaRPr lang="fi-FI" dirty="0"/>
          </a:p>
        </p:txBody>
      </p:sp>
    </p:spTree>
    <p:extLst>
      <p:ext uri="{BB962C8B-B14F-4D97-AF65-F5344CB8AC3E}">
        <p14:creationId xmlns:p14="http://schemas.microsoft.com/office/powerpoint/2010/main" val="6734695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Kivunhoidon perusperiaatteet</a:t>
            </a:r>
            <a:endParaRPr lang="fi-FI" dirty="0"/>
          </a:p>
        </p:txBody>
      </p:sp>
      <p:sp>
        <p:nvSpPr>
          <p:cNvPr id="3" name="Sisällön paikkamerkki 2"/>
          <p:cNvSpPr>
            <a:spLocks noGrp="1"/>
          </p:cNvSpPr>
          <p:nvPr>
            <p:ph idx="1"/>
          </p:nvPr>
        </p:nvSpPr>
        <p:spPr>
          <a:xfrm>
            <a:off x="913795" y="1672281"/>
            <a:ext cx="10353762" cy="4662616"/>
          </a:xfrm>
        </p:spPr>
        <p:txBody>
          <a:bodyPr>
            <a:normAutofit fontScale="92500" lnSpcReduction="20000"/>
          </a:bodyPr>
          <a:lstStyle/>
          <a:p>
            <a:pPr marL="0" indent="0">
              <a:buNone/>
            </a:pPr>
            <a:r>
              <a:rPr lang="fi-FI" dirty="0"/>
              <a:t>1. tehokkuus</a:t>
            </a:r>
          </a:p>
          <a:p>
            <a:pPr marL="0" indent="0">
              <a:buNone/>
            </a:pPr>
            <a:r>
              <a:rPr lang="fi-FI" dirty="0"/>
              <a:t>2. yksinkertainen toteutus</a:t>
            </a:r>
          </a:p>
          <a:p>
            <a:pPr marL="0" indent="0">
              <a:buNone/>
            </a:pPr>
            <a:r>
              <a:rPr lang="fi-FI" dirty="0"/>
              <a:t>3. pyrkimys jatkuvaan tasaiseen lievitykseen </a:t>
            </a:r>
            <a:r>
              <a:rPr lang="fi-FI" dirty="0" smtClean="0"/>
              <a:t>pitkävaikutteisella lääkkeellä</a:t>
            </a:r>
            <a:endParaRPr lang="fi-FI" dirty="0"/>
          </a:p>
          <a:p>
            <a:pPr marL="0" indent="0">
              <a:buNone/>
            </a:pPr>
            <a:r>
              <a:rPr lang="fi-FI" dirty="0"/>
              <a:t>4. kipuhuippujen tasaus nopeavaikutteisella valmisteella</a:t>
            </a:r>
          </a:p>
          <a:p>
            <a:pPr marL="0" indent="0">
              <a:buNone/>
            </a:pPr>
            <a:r>
              <a:rPr lang="fi-FI" dirty="0"/>
              <a:t>5. haittavaikutusten minimointi </a:t>
            </a:r>
            <a:r>
              <a:rPr lang="fi-FI" dirty="0" err="1"/>
              <a:t>opioidia</a:t>
            </a:r>
            <a:r>
              <a:rPr lang="fi-FI" dirty="0"/>
              <a:t> tai </a:t>
            </a:r>
            <a:r>
              <a:rPr lang="fi-FI" dirty="0" smtClean="0"/>
              <a:t>annostelureittiä vaihtamalla </a:t>
            </a:r>
            <a:r>
              <a:rPr lang="fi-FI" dirty="0"/>
              <a:t>tai hoitamalla ne sopivin lääkkein</a:t>
            </a:r>
          </a:p>
          <a:p>
            <a:pPr marL="0" indent="0">
              <a:buNone/>
            </a:pPr>
            <a:r>
              <a:rPr lang="fi-FI" dirty="0"/>
              <a:t>6. hoidon toteutumisen säännöllinen seuranta:</a:t>
            </a:r>
          </a:p>
          <a:p>
            <a:pPr marL="0" indent="0">
              <a:buNone/>
            </a:pPr>
            <a:r>
              <a:rPr lang="fi-FI" dirty="0"/>
              <a:t>• käyttääkö potilas lääkkeitä?</a:t>
            </a:r>
          </a:p>
          <a:p>
            <a:pPr marL="0" indent="0">
              <a:buNone/>
            </a:pPr>
            <a:r>
              <a:rPr lang="fi-FI" dirty="0"/>
              <a:t>• jos ei käytä, miksi ei (pelot, haittavaikutukset?)</a:t>
            </a:r>
          </a:p>
          <a:p>
            <a:pPr marL="0" indent="0">
              <a:buNone/>
            </a:pPr>
            <a:r>
              <a:rPr lang="fi-FI" dirty="0"/>
              <a:t>• lievittyykö kipu määrätyllä annoksella?</a:t>
            </a:r>
          </a:p>
          <a:p>
            <a:pPr marL="0" indent="0">
              <a:buNone/>
            </a:pPr>
            <a:r>
              <a:rPr lang="fi-FI" dirty="0"/>
              <a:t>• kivun ARVIOINTI</a:t>
            </a:r>
          </a:p>
        </p:txBody>
      </p:sp>
    </p:spTree>
    <p:extLst>
      <p:ext uri="{BB962C8B-B14F-4D97-AF65-F5344CB8AC3E}">
        <p14:creationId xmlns:p14="http://schemas.microsoft.com/office/powerpoint/2010/main" val="768769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603" y="453577"/>
            <a:ext cx="4238625" cy="3143250"/>
          </a:xfrm>
          <a:prstGeom prst="rect">
            <a:avLst/>
          </a:prstGeom>
        </p:spPr>
      </p:pic>
      <p:pic>
        <p:nvPicPr>
          <p:cNvPr id="3" name="Kuv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440" y="597056"/>
            <a:ext cx="3193102" cy="2315380"/>
          </a:xfrm>
          <a:prstGeom prst="rect">
            <a:avLst/>
          </a:prstGeom>
        </p:spPr>
      </p:pic>
      <p:pic>
        <p:nvPicPr>
          <p:cNvPr id="4" name="Kuv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8541" y="286152"/>
            <a:ext cx="3606085" cy="1860996"/>
          </a:xfrm>
          <a:prstGeom prst="rect">
            <a:avLst/>
          </a:prstGeom>
        </p:spPr>
      </p:pic>
      <p:pic>
        <p:nvPicPr>
          <p:cNvPr id="5" name="Kuva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603" y="4345009"/>
            <a:ext cx="2228850" cy="2057400"/>
          </a:xfrm>
          <a:prstGeom prst="rect">
            <a:avLst/>
          </a:prstGeom>
        </p:spPr>
      </p:pic>
      <p:pic>
        <p:nvPicPr>
          <p:cNvPr id="8" name="Kuva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4755" y="3190740"/>
            <a:ext cx="2369713" cy="2897747"/>
          </a:xfrm>
          <a:prstGeom prst="rect">
            <a:avLst/>
          </a:prstGeom>
        </p:spPr>
      </p:pic>
      <p:pic>
        <p:nvPicPr>
          <p:cNvPr id="9" name="Kuva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82602" y="4229099"/>
            <a:ext cx="3709116" cy="2173310"/>
          </a:xfrm>
          <a:prstGeom prst="rect">
            <a:avLst/>
          </a:prstGeom>
        </p:spPr>
      </p:pic>
    </p:spTree>
    <p:extLst>
      <p:ext uri="{BB962C8B-B14F-4D97-AF65-F5344CB8AC3E}">
        <p14:creationId xmlns:p14="http://schemas.microsoft.com/office/powerpoint/2010/main" val="36393240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r>
              <a:rPr lang="fi-FI" dirty="0" smtClean="0"/>
              <a:t>Tasainen kivunlievitys ja kipuhuippujen hoito!</a:t>
            </a:r>
          </a:p>
          <a:p>
            <a:r>
              <a:rPr lang="fi-FI" dirty="0" smtClean="0"/>
              <a:t>Älä pistä lihakseen (lihaskudosta vähän, injektio on kivulias ja annostelu usein)</a:t>
            </a:r>
          </a:p>
          <a:p>
            <a:r>
              <a:rPr lang="fi-FI" dirty="0" smtClean="0"/>
              <a:t>Mikäli </a:t>
            </a:r>
            <a:r>
              <a:rPr lang="fi-FI" dirty="0" err="1" smtClean="0"/>
              <a:t>po-</a:t>
            </a:r>
            <a:r>
              <a:rPr lang="fi-FI" dirty="0" smtClean="0"/>
              <a:t> lääkitys ei onnistu -&gt; ihonalainen infuusio</a:t>
            </a:r>
          </a:p>
          <a:p>
            <a:r>
              <a:rPr lang="fi-FI" dirty="0" smtClean="0"/>
              <a:t>Ongelmalliset kivut (esim. hermovauriokipu tai murtumien aiheuttamat kivut) -&gt; masennuslääkkeet tai epilepsialääkkeet tai joskus spinaaliset lääkeinfuusiot</a:t>
            </a:r>
          </a:p>
          <a:p>
            <a:endParaRPr lang="fi-FI" dirty="0"/>
          </a:p>
        </p:txBody>
      </p:sp>
    </p:spTree>
    <p:extLst>
      <p:ext uri="{BB962C8B-B14F-4D97-AF65-F5344CB8AC3E}">
        <p14:creationId xmlns:p14="http://schemas.microsoft.com/office/powerpoint/2010/main" val="386601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Opioidien</a:t>
            </a:r>
            <a:r>
              <a:rPr lang="fi-FI" dirty="0" smtClean="0"/>
              <a:t> aiheuttamat sivuvaikutukset</a:t>
            </a:r>
            <a:endParaRPr lang="fi-FI" dirty="0"/>
          </a:p>
        </p:txBody>
      </p:sp>
      <p:sp>
        <p:nvSpPr>
          <p:cNvPr id="3" name="Sisällön paikkamerkki 2"/>
          <p:cNvSpPr>
            <a:spLocks noGrp="1"/>
          </p:cNvSpPr>
          <p:nvPr>
            <p:ph idx="1"/>
          </p:nvPr>
        </p:nvSpPr>
        <p:spPr>
          <a:xfrm>
            <a:off x="913795" y="2096064"/>
            <a:ext cx="10353762" cy="4502444"/>
          </a:xfrm>
        </p:spPr>
        <p:txBody>
          <a:bodyPr>
            <a:normAutofit fontScale="85000" lnSpcReduction="20000"/>
          </a:bodyPr>
          <a:lstStyle/>
          <a:p>
            <a:r>
              <a:rPr lang="fi-FI" b="1" dirty="0" smtClean="0"/>
              <a:t>Väsymys </a:t>
            </a:r>
            <a:r>
              <a:rPr lang="fi-FI" dirty="0"/>
              <a:t>(lievittyy yleensä alkuvaiheen jälkeen).</a:t>
            </a:r>
          </a:p>
          <a:p>
            <a:r>
              <a:rPr lang="fi-FI" b="1" dirty="0"/>
              <a:t>Pahoinvointi </a:t>
            </a:r>
            <a:r>
              <a:rPr lang="fi-FI" dirty="0"/>
              <a:t>(lievittyy yleensä alkuvaiheen jälkeen). </a:t>
            </a:r>
            <a:r>
              <a:rPr lang="fi-FI" dirty="0" smtClean="0"/>
              <a:t>Hoito: </a:t>
            </a:r>
            <a:r>
              <a:rPr lang="fi-FI" dirty="0" err="1" smtClean="0"/>
              <a:t>haloperidoli</a:t>
            </a:r>
            <a:r>
              <a:rPr lang="fi-FI" dirty="0" smtClean="0"/>
              <a:t> </a:t>
            </a:r>
            <a:r>
              <a:rPr lang="fi-FI" dirty="0"/>
              <a:t>0.5-1 mg x 3 Mikäli pahoinvointi on hankalaa </a:t>
            </a:r>
            <a:r>
              <a:rPr lang="fi-FI" dirty="0" smtClean="0"/>
              <a:t>ja/tai jatkuu </a:t>
            </a:r>
            <a:r>
              <a:rPr lang="fi-FI" dirty="0"/>
              <a:t>pitempään, </a:t>
            </a:r>
            <a:r>
              <a:rPr lang="fi-FI" dirty="0" err="1" smtClean="0"/>
              <a:t>opioidin</a:t>
            </a:r>
            <a:r>
              <a:rPr lang="fi-FI" dirty="0" smtClean="0"/>
              <a:t> vaihto </a:t>
            </a:r>
            <a:r>
              <a:rPr lang="fi-FI" dirty="0"/>
              <a:t>ja hankalissa </a:t>
            </a:r>
            <a:r>
              <a:rPr lang="fi-FI" dirty="0" smtClean="0"/>
              <a:t>tilanteissa reitin vaihto </a:t>
            </a:r>
            <a:r>
              <a:rPr lang="fi-FI" dirty="0"/>
              <a:t>(ihon alle/kautta).</a:t>
            </a:r>
          </a:p>
          <a:p>
            <a:r>
              <a:rPr lang="fi-FI" b="1" dirty="0"/>
              <a:t>Ummetus </a:t>
            </a:r>
            <a:r>
              <a:rPr lang="fi-FI" dirty="0"/>
              <a:t>(tulee ja pysyy). Hoito: laksatiivit, </a:t>
            </a:r>
            <a:r>
              <a:rPr lang="fi-FI" dirty="0" err="1"/>
              <a:t>esim</a:t>
            </a:r>
            <a:r>
              <a:rPr lang="fi-FI" dirty="0"/>
              <a:t> </a:t>
            </a:r>
            <a:r>
              <a:rPr lang="fi-FI" dirty="0" smtClean="0"/>
              <a:t>Na-</a:t>
            </a:r>
            <a:r>
              <a:rPr lang="fi-FI" dirty="0" err="1" smtClean="0"/>
              <a:t>pikosulfaatti</a:t>
            </a:r>
            <a:r>
              <a:rPr lang="fi-FI" dirty="0"/>
              <a:t> </a:t>
            </a:r>
            <a:r>
              <a:rPr lang="fi-FI" dirty="0" smtClean="0"/>
              <a:t>ja </a:t>
            </a:r>
            <a:r>
              <a:rPr lang="fi-FI" dirty="0" err="1"/>
              <a:t>laktuloosi</a:t>
            </a:r>
            <a:r>
              <a:rPr lang="fi-FI" dirty="0"/>
              <a:t>.</a:t>
            </a:r>
          </a:p>
          <a:p>
            <a:r>
              <a:rPr lang="fi-FI" b="1" dirty="0"/>
              <a:t>Kutina </a:t>
            </a:r>
            <a:r>
              <a:rPr lang="fi-FI" dirty="0"/>
              <a:t>(yleensä suora </a:t>
            </a:r>
            <a:r>
              <a:rPr lang="fi-FI" dirty="0" err="1"/>
              <a:t>opioidireseptorivaikutus</a:t>
            </a:r>
            <a:r>
              <a:rPr lang="fi-FI" dirty="0"/>
              <a:t>, </a:t>
            </a:r>
            <a:r>
              <a:rPr lang="fi-FI" dirty="0" smtClean="0"/>
              <a:t>morfiini voi aiheuttaa </a:t>
            </a:r>
            <a:r>
              <a:rPr lang="fi-FI" dirty="0"/>
              <a:t>kutinaa myös vapauttamalla </a:t>
            </a:r>
            <a:r>
              <a:rPr lang="fi-FI" dirty="0" smtClean="0"/>
              <a:t>histamiinia).</a:t>
            </a:r>
            <a:endParaRPr lang="fi-FI" dirty="0"/>
          </a:p>
          <a:p>
            <a:r>
              <a:rPr lang="fi-FI" b="1" dirty="0"/>
              <a:t>Hikoilu</a:t>
            </a:r>
          </a:p>
          <a:p>
            <a:r>
              <a:rPr lang="fi-FI" b="1" dirty="0" err="1"/>
              <a:t>Akkomodaatiohäiriö</a:t>
            </a:r>
            <a:r>
              <a:rPr lang="fi-FI" b="1" dirty="0"/>
              <a:t> </a:t>
            </a:r>
            <a:r>
              <a:rPr lang="fi-FI" dirty="0"/>
              <a:t>(vaikea lukea!)</a:t>
            </a:r>
          </a:p>
          <a:p>
            <a:r>
              <a:rPr lang="fi-FI" b="1" dirty="0"/>
              <a:t>Painajaiset </a:t>
            </a:r>
            <a:r>
              <a:rPr lang="fi-FI" dirty="0"/>
              <a:t>(yöllä ja/tai päivällä). Hoito: </a:t>
            </a:r>
            <a:r>
              <a:rPr lang="fi-FI" dirty="0" err="1"/>
              <a:t>opioidin</a:t>
            </a:r>
            <a:r>
              <a:rPr lang="fi-FI" dirty="0"/>
              <a:t> vaihto </a:t>
            </a:r>
            <a:r>
              <a:rPr lang="fi-FI" dirty="0" smtClean="0"/>
              <a:t>tai </a:t>
            </a:r>
            <a:r>
              <a:rPr lang="fi-FI" dirty="0" err="1" smtClean="0"/>
              <a:t>haloperidoli</a:t>
            </a:r>
            <a:r>
              <a:rPr lang="fi-FI" dirty="0"/>
              <a:t>.</a:t>
            </a:r>
          </a:p>
          <a:p>
            <a:r>
              <a:rPr lang="fi-FI" b="1" dirty="0"/>
              <a:t>Lihasnykäykset </a:t>
            </a:r>
            <a:r>
              <a:rPr lang="fi-FI" dirty="0"/>
              <a:t>(erityisesti suurilla </a:t>
            </a:r>
            <a:r>
              <a:rPr lang="fi-FI" dirty="0" smtClean="0"/>
              <a:t>morfiiniannoksilla</a:t>
            </a:r>
            <a:r>
              <a:rPr lang="fi-FI" dirty="0"/>
              <a:t>). </a:t>
            </a:r>
            <a:r>
              <a:rPr lang="fi-FI" dirty="0" smtClean="0"/>
              <a:t>Hoito: </a:t>
            </a:r>
            <a:r>
              <a:rPr lang="fi-FI" dirty="0" err="1" smtClean="0"/>
              <a:t>opioidin</a:t>
            </a:r>
            <a:r>
              <a:rPr lang="fi-FI" dirty="0" smtClean="0"/>
              <a:t> vaihto, </a:t>
            </a:r>
            <a:r>
              <a:rPr lang="fi-FI" dirty="0" err="1" smtClean="0"/>
              <a:t>bentsodiatsepiinien</a:t>
            </a:r>
            <a:r>
              <a:rPr lang="fi-FI" dirty="0" smtClean="0"/>
              <a:t> kokeilu.</a:t>
            </a:r>
          </a:p>
          <a:p>
            <a:r>
              <a:rPr lang="fi-FI" b="1" dirty="0"/>
              <a:t>Hengityslama</a:t>
            </a:r>
            <a:endParaRPr lang="fi-FI" dirty="0"/>
          </a:p>
        </p:txBody>
      </p:sp>
    </p:spTree>
    <p:extLst>
      <p:ext uri="{BB962C8B-B14F-4D97-AF65-F5344CB8AC3E}">
        <p14:creationId xmlns:p14="http://schemas.microsoft.com/office/powerpoint/2010/main" val="17963654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Syöpään liittyvät muut oireet kuin kipu</a:t>
            </a:r>
            <a:endParaRPr lang="fi-FI" dirty="0"/>
          </a:p>
        </p:txBody>
      </p:sp>
      <p:sp>
        <p:nvSpPr>
          <p:cNvPr id="3" name="Sisällön paikkamerkki 2"/>
          <p:cNvSpPr>
            <a:spLocks noGrp="1"/>
          </p:cNvSpPr>
          <p:nvPr>
            <p:ph idx="1"/>
          </p:nvPr>
        </p:nvSpPr>
        <p:spPr/>
        <p:txBody>
          <a:bodyPr>
            <a:normAutofit fontScale="92500"/>
          </a:bodyPr>
          <a:lstStyle/>
          <a:p>
            <a:r>
              <a:rPr lang="fi-FI" dirty="0" smtClean="0"/>
              <a:t>Pahoinvointi, oksentelu (lääkitys, suolistotukos, aivopaineen nousu jne.)</a:t>
            </a:r>
          </a:p>
          <a:p>
            <a:r>
              <a:rPr lang="fi-FI" dirty="0" smtClean="0"/>
              <a:t>Ummetus (</a:t>
            </a:r>
            <a:r>
              <a:rPr lang="fi-FI" dirty="0" err="1" smtClean="0"/>
              <a:t>opiaatit</a:t>
            </a:r>
            <a:r>
              <a:rPr lang="fi-FI" dirty="0" smtClean="0"/>
              <a:t>, vähentynyt ravitsemus, kuivuminen, liikkumattomuus jne.)</a:t>
            </a:r>
          </a:p>
          <a:p>
            <a:r>
              <a:rPr lang="fi-FI" dirty="0" err="1" smtClean="0"/>
              <a:t>Askites</a:t>
            </a:r>
            <a:r>
              <a:rPr lang="fi-FI" dirty="0" smtClean="0"/>
              <a:t> = </a:t>
            </a:r>
            <a:r>
              <a:rPr lang="fi-FI" dirty="0" err="1"/>
              <a:t>peritoneumin</a:t>
            </a:r>
            <a:r>
              <a:rPr lang="fi-FI" dirty="0"/>
              <a:t> </a:t>
            </a:r>
            <a:r>
              <a:rPr lang="fi-FI" dirty="0" err="1"/>
              <a:t>viskeraalisten</a:t>
            </a:r>
            <a:r>
              <a:rPr lang="fi-FI" dirty="0"/>
              <a:t> kapillaarien </a:t>
            </a:r>
            <a:r>
              <a:rPr lang="fi-FI" dirty="0" smtClean="0"/>
              <a:t>nesteen ylituotantoa</a:t>
            </a:r>
            <a:r>
              <a:rPr lang="fi-FI" dirty="0"/>
              <a:t>, johon liittyy lymfasuonten puutteellinen </a:t>
            </a:r>
            <a:r>
              <a:rPr lang="fi-FI" dirty="0" smtClean="0"/>
              <a:t>nesteen kuljetus -&gt; turvotus, hengenahdistus, ummetus, närästys</a:t>
            </a:r>
          </a:p>
          <a:p>
            <a:r>
              <a:rPr lang="fi-FI" dirty="0" smtClean="0"/>
              <a:t>Hengenahdistus (henkinen, metastaasit </a:t>
            </a:r>
            <a:r>
              <a:rPr lang="fi-FI" dirty="0" err="1" smtClean="0"/>
              <a:t>jne</a:t>
            </a:r>
            <a:r>
              <a:rPr lang="fi-FI" dirty="0" smtClean="0"/>
              <a:t>,)</a:t>
            </a:r>
          </a:p>
          <a:p>
            <a:r>
              <a:rPr lang="fi-FI" dirty="0" smtClean="0"/>
              <a:t>Lymfaturvotus (imusolmukkeisiin levinnyt syöpä, leikkaushoidon jälkitila)</a:t>
            </a:r>
          </a:p>
          <a:p>
            <a:r>
              <a:rPr lang="fi-FI" dirty="0" smtClean="0"/>
              <a:t>Delirium (sekavuus, joka johtuu aivometastaaseista, </a:t>
            </a:r>
            <a:r>
              <a:rPr lang="fi-FI" dirty="0" err="1" smtClean="0"/>
              <a:t>uremiasta</a:t>
            </a:r>
            <a:r>
              <a:rPr lang="fi-FI" dirty="0" smtClean="0"/>
              <a:t>, </a:t>
            </a:r>
            <a:r>
              <a:rPr lang="fi-FI" dirty="0" err="1" smtClean="0"/>
              <a:t>hypoksiasta</a:t>
            </a:r>
            <a:r>
              <a:rPr lang="fi-FI" dirty="0" smtClean="0"/>
              <a:t> tai lääkkeistä)</a:t>
            </a:r>
          </a:p>
          <a:p>
            <a:endParaRPr lang="fi-FI" dirty="0" smtClean="0"/>
          </a:p>
          <a:p>
            <a:endParaRPr lang="fi-FI" dirty="0" smtClean="0"/>
          </a:p>
          <a:p>
            <a:endParaRPr lang="fi-FI" dirty="0"/>
          </a:p>
        </p:txBody>
      </p:sp>
    </p:spTree>
    <p:extLst>
      <p:ext uri="{BB962C8B-B14F-4D97-AF65-F5344CB8AC3E}">
        <p14:creationId xmlns:p14="http://schemas.microsoft.com/office/powerpoint/2010/main" val="36707324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Kuolema lähestyy</a:t>
            </a:r>
            <a:endParaRPr lang="fi-FI" dirty="0"/>
          </a:p>
        </p:txBody>
      </p:sp>
      <p:sp>
        <p:nvSpPr>
          <p:cNvPr id="3" name="Sisällön paikkamerkki 2"/>
          <p:cNvSpPr>
            <a:spLocks noGrp="1"/>
          </p:cNvSpPr>
          <p:nvPr>
            <p:ph idx="1"/>
          </p:nvPr>
        </p:nvSpPr>
        <p:spPr/>
        <p:txBody>
          <a:bodyPr>
            <a:normAutofit/>
          </a:bodyPr>
          <a:lstStyle/>
          <a:p>
            <a:r>
              <a:rPr lang="fi-FI" dirty="0"/>
              <a:t>Kiinnostus ympäristöön vähenee ja potilaan tajunnantaso </a:t>
            </a:r>
            <a:r>
              <a:rPr lang="fi-FI" dirty="0" smtClean="0"/>
              <a:t>saattaa laskea.</a:t>
            </a:r>
          </a:p>
          <a:p>
            <a:r>
              <a:rPr lang="fi-FI" dirty="0" smtClean="0"/>
              <a:t>Nieleminen </a:t>
            </a:r>
            <a:r>
              <a:rPr lang="fi-FI" dirty="0"/>
              <a:t>vaikeutuu ja hengitys voi muuttua </a:t>
            </a:r>
            <a:r>
              <a:rPr lang="fi-FI" dirty="0" smtClean="0"/>
              <a:t>äänekkääksi (“</a:t>
            </a:r>
            <a:r>
              <a:rPr lang="fi-FI" dirty="0" err="1"/>
              <a:t>death</a:t>
            </a:r>
            <a:r>
              <a:rPr lang="fi-FI" dirty="0"/>
              <a:t> </a:t>
            </a:r>
            <a:r>
              <a:rPr lang="fi-FI" dirty="0" err="1"/>
              <a:t>rattle</a:t>
            </a:r>
            <a:r>
              <a:rPr lang="fi-FI" dirty="0"/>
              <a:t>“).</a:t>
            </a:r>
          </a:p>
          <a:p>
            <a:r>
              <a:rPr lang="fi-FI" dirty="0"/>
              <a:t>Potilaan oireet, kuten kipu, jatkuvat potilaan </a:t>
            </a:r>
            <a:r>
              <a:rPr lang="fi-FI" dirty="0" smtClean="0"/>
              <a:t>tajunnantason laskusta </a:t>
            </a:r>
            <a:r>
              <a:rPr lang="fi-FI" dirty="0"/>
              <a:t>huolimatta.</a:t>
            </a:r>
          </a:p>
          <a:p>
            <a:r>
              <a:rPr lang="fi-FI" dirty="0"/>
              <a:t>Muusta kuin oirelääkityksestä tulee tässä vaiheessa </a:t>
            </a:r>
            <a:r>
              <a:rPr lang="fi-FI" dirty="0" smtClean="0"/>
              <a:t>viimeistään luopua </a:t>
            </a:r>
            <a:r>
              <a:rPr lang="fi-FI" dirty="0"/>
              <a:t>(kortisoni, verenpainelääkkeet, </a:t>
            </a:r>
            <a:r>
              <a:rPr lang="fi-FI" dirty="0" smtClean="0"/>
              <a:t>diabetes-lääkkeet, epilepsia-lääkkeet </a:t>
            </a:r>
            <a:r>
              <a:rPr lang="fi-FI" dirty="0" err="1"/>
              <a:t>jne</a:t>
            </a:r>
            <a:r>
              <a:rPr lang="fi-FI" dirty="0" smtClean="0"/>
              <a:t>).</a:t>
            </a:r>
          </a:p>
          <a:p>
            <a:r>
              <a:rPr lang="fi-FI" dirty="0"/>
              <a:t>Mikäli potilas ei kykene nielemään, annostellaan </a:t>
            </a:r>
            <a:r>
              <a:rPr lang="fi-FI" dirty="0" smtClean="0"/>
              <a:t>lääkkeet ihon </a:t>
            </a:r>
            <a:r>
              <a:rPr lang="fi-FI" dirty="0"/>
              <a:t>alle, suoneen tai poikkeuksellisesti lihakseen</a:t>
            </a:r>
            <a:r>
              <a:rPr lang="fi-FI" dirty="0" smtClean="0"/>
              <a:t>.</a:t>
            </a:r>
          </a:p>
          <a:p>
            <a:r>
              <a:rPr lang="fi-FI" dirty="0"/>
              <a:t>Tärkeintä on välttää turhia toimenpiteitä ja </a:t>
            </a:r>
            <a:r>
              <a:rPr lang="fi-FI" dirty="0" smtClean="0"/>
              <a:t>rauhoittaa omaisia </a:t>
            </a:r>
            <a:r>
              <a:rPr lang="fi-FI" dirty="0"/>
              <a:t>ja </a:t>
            </a:r>
            <a:r>
              <a:rPr lang="fi-FI" dirty="0" smtClean="0"/>
              <a:t>potilasta.</a:t>
            </a:r>
            <a:endParaRPr lang="fi-FI" dirty="0"/>
          </a:p>
        </p:txBody>
      </p:sp>
    </p:spTree>
    <p:extLst>
      <p:ext uri="{BB962C8B-B14F-4D97-AF65-F5344CB8AC3E}">
        <p14:creationId xmlns:p14="http://schemas.microsoft.com/office/powerpoint/2010/main" val="36225680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r>
              <a:rPr lang="fi-FI" dirty="0"/>
              <a:t>Valtaosa potilaista kuolee rauhallisesti. Joskus viimeisiin </a:t>
            </a:r>
            <a:r>
              <a:rPr lang="fi-FI" dirty="0" smtClean="0"/>
              <a:t>hetkiin liittyy </a:t>
            </a:r>
            <a:r>
              <a:rPr lang="fi-FI" dirty="0"/>
              <a:t>tuskaisuuden ja kivun lisääntymistä. </a:t>
            </a:r>
            <a:endParaRPr lang="fi-FI" dirty="0" smtClean="0"/>
          </a:p>
          <a:p>
            <a:r>
              <a:rPr lang="fi-FI" dirty="0" smtClean="0"/>
              <a:t>Joskus verenvuoto tai </a:t>
            </a:r>
            <a:r>
              <a:rPr lang="fi-FI" dirty="0"/>
              <a:t>tukehtuminen voi aiheuttaa </a:t>
            </a:r>
            <a:r>
              <a:rPr lang="fi-FI" dirty="0" smtClean="0"/>
              <a:t>katastrofitilanteita</a:t>
            </a:r>
            <a:r>
              <a:rPr lang="fi-FI" dirty="0"/>
              <a:t>.</a:t>
            </a:r>
          </a:p>
          <a:p>
            <a:r>
              <a:rPr lang="fi-FI" dirty="0"/>
              <a:t>Tärkeää on potilaan ja omaisten rauhoittaminen ja </a:t>
            </a:r>
            <a:r>
              <a:rPr lang="fi-FI" dirty="0" smtClean="0"/>
              <a:t>tilanteen hallinta</a:t>
            </a:r>
            <a:r>
              <a:rPr lang="fi-FI" dirty="0"/>
              <a:t>.</a:t>
            </a:r>
          </a:p>
          <a:p>
            <a:r>
              <a:rPr lang="fi-FI" dirty="0"/>
              <a:t>Potilaan kipulääkitys varmistetaan.</a:t>
            </a:r>
          </a:p>
        </p:txBody>
      </p:sp>
    </p:spTree>
    <p:extLst>
      <p:ext uri="{BB962C8B-B14F-4D97-AF65-F5344CB8AC3E}">
        <p14:creationId xmlns:p14="http://schemas.microsoft.com/office/powerpoint/2010/main" val="2252287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orakulmio 2"/>
          <p:cNvSpPr/>
          <p:nvPr/>
        </p:nvSpPr>
        <p:spPr>
          <a:xfrm>
            <a:off x="618184" y="476518"/>
            <a:ext cx="213789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dirty="0" smtClean="0"/>
              <a:t>BENIGNI</a:t>
            </a:r>
            <a:endParaRPr lang="fi-FI" dirty="0"/>
          </a:p>
        </p:txBody>
      </p:sp>
    </p:spTree>
    <p:extLst>
      <p:ext uri="{BB962C8B-B14F-4D97-AF65-F5344CB8AC3E}">
        <p14:creationId xmlns:p14="http://schemas.microsoft.com/office/powerpoint/2010/main" val="2778728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Suorakulmio 2"/>
          <p:cNvSpPr/>
          <p:nvPr/>
        </p:nvSpPr>
        <p:spPr>
          <a:xfrm>
            <a:off x="978795" y="1133341"/>
            <a:ext cx="224092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dirty="0" smtClean="0"/>
              <a:t>MALIGNI</a:t>
            </a:r>
            <a:endParaRPr lang="fi-FI" sz="3200" dirty="0"/>
          </a:p>
        </p:txBody>
      </p:sp>
    </p:spTree>
    <p:extLst>
      <p:ext uri="{BB962C8B-B14F-4D97-AF65-F5344CB8AC3E}">
        <p14:creationId xmlns:p14="http://schemas.microsoft.com/office/powerpoint/2010/main" val="50329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12474058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Damasti</Template>
  <TotalTime>462</TotalTime>
  <Words>2662</Words>
  <Application>Microsoft Office PowerPoint</Application>
  <PresentationFormat>Laajakuva</PresentationFormat>
  <Paragraphs>264</Paragraphs>
  <Slides>64</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64</vt:i4>
      </vt:variant>
    </vt:vector>
  </HeadingPairs>
  <TitlesOfParts>
    <vt:vector size="69" baseType="lpstr">
      <vt:lpstr>Arial</vt:lpstr>
      <vt:lpstr>Bookman Old Style</vt:lpstr>
      <vt:lpstr>Rockwell</vt:lpstr>
      <vt:lpstr>Wingdings</vt:lpstr>
      <vt:lpstr>Damask</vt:lpstr>
      <vt:lpstr>SYÖPÄSAIRAUDET</vt:lpstr>
      <vt:lpstr>Joka kolmas  suomalainen  n. 30 000 / V.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Oireet (milloin hakeuduttava lääkärintutkimuksiin)</vt:lpstr>
      <vt:lpstr>Kyhmy, haavauma tai luomi</vt:lpstr>
      <vt:lpstr>Keltaisuus eli ikterus</vt:lpstr>
      <vt:lpstr>syöpätutkimukset</vt:lpstr>
      <vt:lpstr>tutkimuksia</vt:lpstr>
      <vt:lpstr>PowerPoint-esitys</vt:lpstr>
      <vt:lpstr>PowerPoint-esitys</vt:lpstr>
      <vt:lpstr>Yleisimmät syövät  syöpärekisteri 2014 http://www.cancer.fi/syoparekisteri/tilastot/ajantasaiset-perustaulukot/koko-maa/</vt:lpstr>
      <vt:lpstr>Rintasyöpä (ca mammae)</vt:lpstr>
      <vt:lpstr>Tunne rintasi (http://www.tunnerintasi.fi/) </vt:lpstr>
      <vt:lpstr>PowerPoint-esitys</vt:lpstr>
      <vt:lpstr>PowerPoint-esitys</vt:lpstr>
      <vt:lpstr>PowerPoint-esitys</vt:lpstr>
      <vt:lpstr>PowerPoint-esitys</vt:lpstr>
      <vt:lpstr>PowerPoint-esitys</vt:lpstr>
      <vt:lpstr>PowerPoint-esitys</vt:lpstr>
      <vt:lpstr>PowerPoint-esitys</vt:lpstr>
      <vt:lpstr>PowerPoint-esitys</vt:lpstr>
      <vt:lpstr>Eturauhassyöpä (ca prostatae)</vt:lpstr>
      <vt:lpstr>PowerPoint-esitys</vt:lpstr>
      <vt:lpstr>PowerPoint-esitys</vt:lpstr>
      <vt:lpstr>PowerPoint-esitys</vt:lpstr>
      <vt:lpstr>PowerPoint-esitys</vt:lpstr>
      <vt:lpstr>PowerPoint-esitys</vt:lpstr>
      <vt:lpstr>PowerPoint-esitys</vt:lpstr>
      <vt:lpstr>PowerPoint-esitys</vt:lpstr>
      <vt:lpstr>Paksusuolisyöpä (ca coli)</vt:lpstr>
      <vt:lpstr>PowerPoint-esitys</vt:lpstr>
      <vt:lpstr>PowerPoint-esitys</vt:lpstr>
      <vt:lpstr>PowerPoint-esitys</vt:lpstr>
      <vt:lpstr>PowerPoint-esitys</vt:lpstr>
      <vt:lpstr>PowerPoint-esitys</vt:lpstr>
      <vt:lpstr>PowerPoint-esitys</vt:lpstr>
      <vt:lpstr>PowerPoint-esitys</vt:lpstr>
      <vt:lpstr>PowerPoint-esitys</vt:lpstr>
      <vt:lpstr>Keuhkosyöpä (ca pulmonum)</vt:lpstr>
      <vt:lpstr>PowerPoint-esitys</vt:lpstr>
      <vt:lpstr>PowerPoint-esitys</vt:lpstr>
      <vt:lpstr>PowerPoint-esitys</vt:lpstr>
      <vt:lpstr>PowerPoint-esitys</vt:lpstr>
      <vt:lpstr>PowerPoint-esitys</vt:lpstr>
      <vt:lpstr>PowerPoint-esitys</vt:lpstr>
      <vt:lpstr>metastaasit</vt:lpstr>
      <vt:lpstr>Syöpäpotilaan kivunhoito</vt:lpstr>
      <vt:lpstr>Kivunhoidon perusperiaatteet</vt:lpstr>
      <vt:lpstr>PowerPoint-esitys</vt:lpstr>
      <vt:lpstr>Opioidien aiheuttamat sivuvaikutukset</vt:lpstr>
      <vt:lpstr>Syöpään liittyvät muut oireet kuin kipu</vt:lpstr>
      <vt:lpstr>Kuolema lähestyy</vt:lpstr>
      <vt:lpstr>PowerPoint-esitys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SYÖPÄSAIRAUDET</dc:title>
  <dc:creator>Kaisa Kurko</dc:creator>
  <cp:lastModifiedBy>Puttonen Johanna</cp:lastModifiedBy>
  <cp:revision>37</cp:revision>
  <dcterms:created xsi:type="dcterms:W3CDTF">2016-02-22T18:52:44Z</dcterms:created>
  <dcterms:modified xsi:type="dcterms:W3CDTF">2017-08-31T06:41:24Z</dcterms:modified>
</cp:coreProperties>
</file>