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2" r:id="rId6"/>
    <p:sldId id="263" r:id="rId7"/>
    <p:sldId id="261" r:id="rId8"/>
    <p:sldId id="267" r:id="rId9"/>
    <p:sldId id="268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0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7C1B10-5E34-466D-8750-29D81A380BEF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96492-9405-442E-BB66-6C60EA8DF5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6513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 smtClean="0">
                <a:latin typeface="Arial" panose="020B0604020202020204" pitchFamily="34" charset="0"/>
              </a:rPr>
              <a:t>Diastole eli lepovaihe tai täyttymisvaihe</a:t>
            </a:r>
            <a:r>
              <a:rPr lang="fi-FI" altLang="fi-FI" smtClean="0">
                <a:latin typeface="Arial" panose="020B0604020202020204" pitchFamily="34" charset="0"/>
                <a:sym typeface="Wingdings" panose="05000000000000000000" pitchFamily="2" charset="2"/>
              </a:rPr>
              <a:t> kun kammiot vetostuneena</a:t>
            </a:r>
          </a:p>
          <a:p>
            <a:pPr eaLnBrk="1" hangingPunct="1"/>
            <a:endParaRPr lang="fi-FI" altLang="fi-FI" smtClean="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/>
            <a:r>
              <a:rPr lang="fi-FI" altLang="fi-FI" smtClean="0">
                <a:latin typeface="Arial" panose="020B0604020202020204" pitchFamily="34" charset="0"/>
                <a:sym typeface="Wingdings" panose="05000000000000000000" pitchFamily="2" charset="2"/>
              </a:rPr>
              <a:t>(samaan aikaan eteiset täyttyttyneet)</a:t>
            </a:r>
          </a:p>
          <a:p>
            <a:pPr eaLnBrk="1" hangingPunct="1"/>
            <a:endParaRPr lang="fi-FI" altLang="fi-FI" smtClean="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/>
            <a:endParaRPr lang="fi-FI" altLang="fi-FI" smtClean="0">
              <a:latin typeface="Arial" panose="020B0604020202020204" pitchFamily="34" charset="0"/>
            </a:endParaRPr>
          </a:p>
        </p:txBody>
      </p:sp>
      <p:sp>
        <p:nvSpPr>
          <p:cNvPr id="23556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4A019284-6C81-48ED-90CD-8FC2097C71CB}" type="slidenum">
              <a:rPr lang="fi-FI" altLang="fi-FI">
                <a:latin typeface="Arial" panose="020B0604020202020204" pitchFamily="34" charset="0"/>
              </a:rPr>
              <a:pPr eaLnBrk="1" hangingPunct="1"/>
              <a:t>7</a:t>
            </a:fld>
            <a:endParaRPr lang="fi-FI" altLang="fi-F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658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EABB-E4C4-4749-9BF4-BF8127754B4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0F79-3CF3-4645-904C-02F159F51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111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EABB-E4C4-4749-9BF4-BF8127754B4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0F79-3CF3-4645-904C-02F159F51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5179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EABB-E4C4-4749-9BF4-BF8127754B4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0F79-3CF3-4645-904C-02F159F51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2177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EABB-E4C4-4749-9BF4-BF8127754B4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0F79-3CF3-4645-904C-02F159F51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959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EABB-E4C4-4749-9BF4-BF8127754B4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0F79-3CF3-4645-904C-02F159F51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4586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EABB-E4C4-4749-9BF4-BF8127754B4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0F79-3CF3-4645-904C-02F159F51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19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EABB-E4C4-4749-9BF4-BF8127754B4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0F79-3CF3-4645-904C-02F159F51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1703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EABB-E4C4-4749-9BF4-BF8127754B4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0F79-3CF3-4645-904C-02F159F51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8624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EABB-E4C4-4749-9BF4-BF8127754B4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0F79-3CF3-4645-904C-02F159F51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9202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EABB-E4C4-4749-9BF4-BF8127754B4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0F79-3CF3-4645-904C-02F159F51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5044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EEABB-E4C4-4749-9BF4-BF8127754B4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0F79-3CF3-4645-904C-02F159F51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957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5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EEABB-E4C4-4749-9BF4-BF8127754B48}" type="datetimeFigureOut">
              <a:rPr lang="fi-FI" smtClean="0"/>
              <a:t>12.9.2018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20F79-3CF3-4645-904C-02F159F51E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9141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ydan.fi/fact/sydamen-rakenne/" TargetMode="External"/><Relationship Id="rId2" Type="http://schemas.openxmlformats.org/officeDocument/2006/relationships/hyperlink" Target="https://www.terveyskyla.fi/sydansairaudet/rakenne-ja-toimint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irjautuminen.sanomapro.fi/sso/XUI/#login/&amp;realm=%2Fratkoo&amp;locale=fi&amp;goto=https%3A%2F%2Fkirjautuminen.sanomapro.fi%2Fsso%2Foauth2%2Fratkoo%2Fauthorize%3Flocale%3Dfi%26response_type%3Dcode%26client_id%3Dbrandsite%26state%3Da1b28dd716987cd6d929f6b2105a7082%26nonce%3D2d591efa43034661b080b4fe3dd76bbd%26redirect_uri%3Dhttps%253A%252F%252Fwww.sanomapro.fi%252Fauth%252Foid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473868" y="839028"/>
            <a:ext cx="9144000" cy="2387600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Sydän ja </a:t>
            </a:r>
            <a:br>
              <a:rPr lang="fi-FI" altLang="fi-FI" dirty="0" smtClean="0"/>
            </a:br>
            <a:r>
              <a:rPr lang="fi-FI" altLang="fi-FI" dirty="0" smtClean="0"/>
              <a:t>verenkierto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527621" y="3623743"/>
            <a:ext cx="9144000" cy="1655762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KSAO</a:t>
            </a:r>
          </a:p>
          <a:p>
            <a:pPr eaLnBrk="1" hangingPunct="1"/>
            <a:r>
              <a:rPr lang="fi-FI" altLang="fi-FI" dirty="0" smtClean="0"/>
              <a:t>Kaisa-Leea Kurko</a:t>
            </a:r>
          </a:p>
        </p:txBody>
      </p:sp>
    </p:spTree>
    <p:extLst>
      <p:ext uri="{BB962C8B-B14F-4D97-AF65-F5344CB8AC3E}">
        <p14:creationId xmlns:p14="http://schemas.microsoft.com/office/powerpoint/2010/main" val="461034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Tehtävät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04" y="1803271"/>
            <a:ext cx="7313612" cy="4625975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Kudosten hapen ja ravinteiden saanti</a:t>
            </a:r>
          </a:p>
          <a:p>
            <a:pPr eaLnBrk="1" hangingPunct="1"/>
            <a:r>
              <a:rPr lang="fi-FI" altLang="fi-FI" dirty="0" smtClean="0"/>
              <a:t>Kuona-aineiden poiskuljetus</a:t>
            </a:r>
          </a:p>
          <a:p>
            <a:pPr eaLnBrk="1" hangingPunct="1"/>
            <a:r>
              <a:rPr lang="fi-FI" altLang="fi-FI" dirty="0" smtClean="0"/>
              <a:t>Kemiallisten viestien kuljetus</a:t>
            </a:r>
          </a:p>
          <a:p>
            <a:pPr eaLnBrk="1" hangingPunct="1"/>
            <a:r>
              <a:rPr lang="fi-FI" altLang="fi-FI" dirty="0" smtClean="0"/>
              <a:t>Ruumiinosien välisten erojen tasoittaminen</a:t>
            </a:r>
          </a:p>
          <a:p>
            <a:pPr eaLnBrk="1" hangingPunct="1"/>
            <a:endParaRPr lang="fi-FI" altLang="fi-FI" dirty="0"/>
          </a:p>
          <a:p>
            <a:pPr marL="0" indent="0">
              <a:buNone/>
            </a:pPr>
            <a:r>
              <a:rPr lang="fi-FI" altLang="fi-FI" dirty="0" smtClean="0"/>
              <a:t>Sydän </a:t>
            </a:r>
            <a:r>
              <a:rPr lang="fi-FI" altLang="fi-FI" i="1" dirty="0" smtClean="0"/>
              <a:t>(</a:t>
            </a:r>
            <a:r>
              <a:rPr lang="fi-FI" altLang="fi-FI" i="1" dirty="0" err="1" smtClean="0"/>
              <a:t>cor</a:t>
            </a:r>
            <a:r>
              <a:rPr lang="fi-FI" altLang="fi-FI" i="1" dirty="0" smtClean="0"/>
              <a:t>) </a:t>
            </a:r>
            <a:r>
              <a:rPr lang="fi-FI" altLang="fi-FI" dirty="0" smtClean="0"/>
              <a:t>saa aikaan verenpaineen ja verenkierron!</a:t>
            </a:r>
            <a:endParaRPr lang="fi-FI" altLang="fi-FI" i="1" dirty="0" smtClean="0"/>
          </a:p>
        </p:txBody>
      </p:sp>
    </p:spTree>
    <p:extLst>
      <p:ext uri="{BB962C8B-B14F-4D97-AF65-F5344CB8AC3E}">
        <p14:creationId xmlns:p14="http://schemas.microsoft.com/office/powerpoint/2010/main" val="1054929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Verenkiertoelimistö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altLang="fi-FI" dirty="0" smtClean="0"/>
              <a:t>Sydän (</a:t>
            </a:r>
            <a:r>
              <a:rPr lang="fi-FI" altLang="fi-FI" i="1" dirty="0" err="1" smtClean="0"/>
              <a:t>cor</a:t>
            </a:r>
            <a:r>
              <a:rPr lang="fi-FI" altLang="fi-FI" dirty="0" smtClean="0"/>
              <a:t>)</a:t>
            </a:r>
          </a:p>
          <a:p>
            <a:pPr eaLnBrk="1" hangingPunct="1"/>
            <a:r>
              <a:rPr lang="fi-FI" altLang="fi-FI" dirty="0" smtClean="0"/>
              <a:t>Valtimot (</a:t>
            </a:r>
            <a:r>
              <a:rPr lang="fi-FI" altLang="fi-FI" i="1" dirty="0" smtClean="0"/>
              <a:t>arteriat</a:t>
            </a:r>
            <a:r>
              <a:rPr lang="fi-FI" altLang="fi-FI" dirty="0" smtClean="0"/>
              <a:t>)</a:t>
            </a:r>
          </a:p>
          <a:p>
            <a:pPr eaLnBrk="1" hangingPunct="1"/>
            <a:r>
              <a:rPr lang="fi-FI" altLang="fi-FI" dirty="0" smtClean="0"/>
              <a:t>Hiussuonet (</a:t>
            </a:r>
            <a:r>
              <a:rPr lang="fi-FI" altLang="fi-FI" i="1" dirty="0" smtClean="0"/>
              <a:t>kapillaarit</a:t>
            </a:r>
            <a:r>
              <a:rPr lang="fi-FI" altLang="fi-FI" dirty="0" smtClean="0"/>
              <a:t>)</a:t>
            </a:r>
          </a:p>
          <a:p>
            <a:pPr eaLnBrk="1" hangingPunct="1"/>
            <a:r>
              <a:rPr lang="fi-FI" altLang="fi-FI" dirty="0" smtClean="0"/>
              <a:t>Laskimot (</a:t>
            </a:r>
            <a:r>
              <a:rPr lang="fi-FI" altLang="fi-FI" i="1" dirty="0" err="1" smtClean="0"/>
              <a:t>venat</a:t>
            </a:r>
            <a:r>
              <a:rPr lang="fi-FI" altLang="fi-FI" dirty="0" smtClean="0"/>
              <a:t>)</a:t>
            </a:r>
          </a:p>
          <a:p>
            <a:pPr eaLnBrk="1" hangingPunct="1"/>
            <a:r>
              <a:rPr lang="fi-FI" altLang="fi-FI" dirty="0" smtClean="0"/>
              <a:t>(Keuhkot)</a:t>
            </a:r>
          </a:p>
          <a:p>
            <a:pPr marL="0" indent="0" eaLnBrk="1" hangingPunct="1">
              <a:buNone/>
            </a:pPr>
            <a:endParaRPr lang="fi-FI" altLang="fi-FI" sz="2000" dirty="0"/>
          </a:p>
          <a:p>
            <a:pPr eaLnBrk="1" hangingPunct="1"/>
            <a:r>
              <a:rPr lang="fi-FI" altLang="fi-FI" sz="2000" dirty="0" smtClean="0">
                <a:hlinkClick r:id="rId2"/>
              </a:rPr>
              <a:t>Sydän</a:t>
            </a:r>
            <a:endParaRPr lang="fi-FI" altLang="fi-FI" sz="2000" dirty="0"/>
          </a:p>
          <a:p>
            <a:r>
              <a:rPr lang="fi-FI" altLang="fi-FI" sz="2000" dirty="0" smtClean="0">
                <a:hlinkClick r:id="rId3"/>
              </a:rPr>
              <a:t>https://sydan.fi/fact/sydamen-rakenne/</a:t>
            </a:r>
            <a:endParaRPr lang="fi-FI" altLang="fi-FI" sz="2000" dirty="0" smtClean="0"/>
          </a:p>
          <a:p>
            <a:endParaRPr lang="fi-FI" altLang="fi-FI" sz="2000" dirty="0"/>
          </a:p>
        </p:txBody>
      </p:sp>
    </p:spTree>
    <p:extLst>
      <p:ext uri="{BB962C8B-B14F-4D97-AF65-F5344CB8AC3E}">
        <p14:creationId xmlns:p14="http://schemas.microsoft.com/office/powerpoint/2010/main" val="2039176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Sydämen (cor) seinämän kerrokset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123428"/>
            <a:ext cx="7313612" cy="4338637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Sydäntä peittää sydänpussi l. </a:t>
            </a:r>
            <a:r>
              <a:rPr lang="fi-FI" altLang="fi-FI" i="1" dirty="0" err="1" smtClean="0"/>
              <a:t>pericardium</a:t>
            </a:r>
            <a:r>
              <a:rPr lang="fi-FI" altLang="fi-FI" dirty="0" smtClean="0"/>
              <a:t> </a:t>
            </a:r>
            <a:r>
              <a:rPr lang="fi-FI" altLang="fi-FI" sz="1800" dirty="0"/>
              <a:t>(2.kert. kalvo, jonka sisässä liukastavaa nestettä)</a:t>
            </a:r>
          </a:p>
          <a:p>
            <a:pPr eaLnBrk="1" hangingPunct="1"/>
            <a:r>
              <a:rPr lang="fi-FI" altLang="fi-FI" dirty="0"/>
              <a:t>Seinämän suurin osa sydänlihas l</a:t>
            </a:r>
            <a:r>
              <a:rPr lang="fi-FI" altLang="fi-FI" dirty="0" smtClean="0"/>
              <a:t>. </a:t>
            </a:r>
            <a:r>
              <a:rPr lang="fi-FI" altLang="fi-FI" i="1" dirty="0" err="1" smtClean="0"/>
              <a:t>myocardium</a:t>
            </a:r>
            <a:r>
              <a:rPr lang="fi-FI" altLang="fi-FI" i="1" dirty="0" smtClean="0"/>
              <a:t> </a:t>
            </a:r>
            <a:r>
              <a:rPr lang="fi-FI" altLang="fi-FI" i="1" dirty="0">
                <a:sym typeface="Wingdings" panose="05000000000000000000" pitchFamily="2" charset="2"/>
              </a:rPr>
              <a:t> </a:t>
            </a:r>
            <a:r>
              <a:rPr lang="fi-FI" altLang="fi-FI" dirty="0">
                <a:sym typeface="Wingdings" panose="05000000000000000000" pitchFamily="2" charset="2"/>
              </a:rPr>
              <a:t>paksuimmillaan v. kammion seinämässä (12mm), kun </a:t>
            </a:r>
            <a:r>
              <a:rPr lang="fi-FI" altLang="fi-FI" dirty="0" smtClean="0">
                <a:sym typeface="Wingdings" panose="05000000000000000000" pitchFamily="2" charset="2"/>
              </a:rPr>
              <a:t>o. </a:t>
            </a:r>
            <a:r>
              <a:rPr lang="fi-FI" altLang="fi-FI" dirty="0">
                <a:sym typeface="Wingdings" panose="05000000000000000000" pitchFamily="2" charset="2"/>
              </a:rPr>
              <a:t>5mm. Johtuu suuremmasta työmäärästä.</a:t>
            </a:r>
          </a:p>
          <a:p>
            <a:pPr eaLnBrk="1" hangingPunct="1"/>
            <a:r>
              <a:rPr lang="fi-FI" altLang="fi-FI" dirty="0">
                <a:sym typeface="Wingdings" panose="05000000000000000000" pitchFamily="2" charset="2"/>
              </a:rPr>
              <a:t>Sisäpuolella sisäkalvo l. </a:t>
            </a:r>
            <a:r>
              <a:rPr lang="fi-FI" altLang="fi-FI" i="1" dirty="0" err="1">
                <a:sym typeface="Wingdings" panose="05000000000000000000" pitchFamily="2" charset="2"/>
              </a:rPr>
              <a:t>endokardium</a:t>
            </a:r>
            <a:endParaRPr lang="fi-FI" altLang="fi-FI" i="1" dirty="0"/>
          </a:p>
        </p:txBody>
      </p:sp>
    </p:spTree>
    <p:extLst>
      <p:ext uri="{BB962C8B-B14F-4D97-AF65-F5344CB8AC3E}">
        <p14:creationId xmlns:p14="http://schemas.microsoft.com/office/powerpoint/2010/main" val="409169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>
                <a:solidFill>
                  <a:srgbClr val="FF0000"/>
                </a:solidFill>
              </a:rPr>
              <a:t>Verisuonet; valtimot </a:t>
            </a:r>
            <a:r>
              <a:rPr lang="fi-FI" altLang="fi-FI" i="1" dirty="0" smtClean="0">
                <a:solidFill>
                  <a:srgbClr val="FF0000"/>
                </a:solidFill>
              </a:rPr>
              <a:t>(arteria)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2152" y="2070324"/>
            <a:ext cx="10515600" cy="4351338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Valtimot vievät verta sydämestä poispäin </a:t>
            </a:r>
          </a:p>
          <a:p>
            <a:pPr eaLnBrk="1" hangingPunct="1"/>
            <a:r>
              <a:rPr lang="fi-FI" altLang="fi-FI" dirty="0" smtClean="0"/>
              <a:t>Sydämen pumppaus = valtimoiden pulssit</a:t>
            </a:r>
          </a:p>
          <a:p>
            <a:pPr eaLnBrk="1" hangingPunct="1"/>
            <a:r>
              <a:rPr lang="fi-FI" altLang="fi-FI" dirty="0" smtClean="0"/>
              <a:t>Ylläpitävät verenpainetta</a:t>
            </a:r>
          </a:p>
          <a:p>
            <a:pPr marL="0" indent="0" eaLnBrk="1" hangingPunct="1">
              <a:buNone/>
            </a:pPr>
            <a:endParaRPr lang="fi-FI" altLang="fi-FI" dirty="0" smtClean="0"/>
          </a:p>
          <a:p>
            <a:pPr eaLnBrk="1" hangingPunct="1"/>
            <a:r>
              <a:rPr lang="fi-FI" altLang="fi-FI" dirty="0" smtClean="0"/>
              <a:t>Valtimoveri kirkasta, hapettunutta </a:t>
            </a:r>
            <a:r>
              <a:rPr lang="fi-FI" altLang="fi-FI" dirty="0" smtClean="0">
                <a:sym typeface="Wingdings" panose="05000000000000000000" pitchFamily="2" charset="2"/>
              </a:rPr>
              <a:t></a:t>
            </a:r>
            <a:endParaRPr lang="fi-FI" altLang="fi-FI" dirty="0" smtClean="0"/>
          </a:p>
          <a:p>
            <a:pPr marL="0" indent="0" eaLnBrk="1" hangingPunct="1">
              <a:buNone/>
            </a:pPr>
            <a:r>
              <a:rPr lang="fi-FI" altLang="fi-FI" dirty="0" smtClean="0">
                <a:solidFill>
                  <a:srgbClr val="0070C0"/>
                </a:solidFill>
              </a:rPr>
              <a:t>EI keuhkovaltimoissa!!</a:t>
            </a:r>
          </a:p>
        </p:txBody>
      </p:sp>
    </p:spTree>
    <p:extLst>
      <p:ext uri="{BB962C8B-B14F-4D97-AF65-F5344CB8AC3E}">
        <p14:creationId xmlns:p14="http://schemas.microsoft.com/office/powerpoint/2010/main" val="79304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>
                <a:solidFill>
                  <a:srgbClr val="0070C0"/>
                </a:solidFill>
              </a:rPr>
              <a:t>Laskimot </a:t>
            </a:r>
            <a:r>
              <a:rPr lang="fi-FI" altLang="fi-FI" i="1" dirty="0" smtClean="0">
                <a:solidFill>
                  <a:srgbClr val="0070C0"/>
                </a:solidFill>
              </a:rPr>
              <a:t>(</a:t>
            </a:r>
            <a:r>
              <a:rPr lang="fi-FI" altLang="fi-FI" i="1" dirty="0" err="1" smtClean="0">
                <a:solidFill>
                  <a:srgbClr val="0070C0"/>
                </a:solidFill>
              </a:rPr>
              <a:t>venae</a:t>
            </a:r>
            <a:r>
              <a:rPr lang="fi-FI" altLang="fi-FI" i="1" dirty="0" smtClean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0515600" cy="4583058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Vievät verta sydämeen päin</a:t>
            </a:r>
          </a:p>
          <a:p>
            <a:pPr eaLnBrk="1" hangingPunct="1"/>
            <a:r>
              <a:rPr lang="fi-FI" altLang="fi-FI" dirty="0" smtClean="0"/>
              <a:t>Virtaus pinnallisista laskimoista syviin</a:t>
            </a:r>
          </a:p>
          <a:p>
            <a:pPr eaLnBrk="1" hangingPunct="1"/>
            <a:r>
              <a:rPr lang="fi-FI" altLang="fi-FI" dirty="0" smtClean="0"/>
              <a:t>Kaikissa laskimoissa läppiä</a:t>
            </a:r>
          </a:p>
          <a:p>
            <a:pPr eaLnBrk="1" hangingPunct="1"/>
            <a:r>
              <a:rPr lang="fi-FI" altLang="fi-FI" dirty="0" smtClean="0"/>
              <a:t>Lihaspumppaus lisää </a:t>
            </a:r>
            <a:r>
              <a:rPr lang="fi-FI" altLang="fi-FI" dirty="0" err="1" smtClean="0"/>
              <a:t>venakiertoa</a:t>
            </a:r>
            <a:r>
              <a:rPr lang="fi-FI" altLang="fi-FI" dirty="0" smtClean="0"/>
              <a:t> –tärkeää varsinkin jaloissa</a:t>
            </a:r>
          </a:p>
          <a:p>
            <a:pPr eaLnBrk="1" hangingPunct="1"/>
            <a:r>
              <a:rPr lang="fi-FI" altLang="fi-FI" dirty="0" err="1" smtClean="0"/>
              <a:t>Venoissa</a:t>
            </a:r>
            <a:r>
              <a:rPr lang="fi-FI" altLang="fi-FI" dirty="0" smtClean="0"/>
              <a:t> ei pulsaatioita</a:t>
            </a:r>
          </a:p>
          <a:p>
            <a:pPr eaLnBrk="1" hangingPunct="1"/>
            <a:r>
              <a:rPr lang="fi-FI" altLang="fi-FI" dirty="0" smtClean="0"/>
              <a:t>Merkittävä verivarasto</a:t>
            </a:r>
          </a:p>
          <a:p>
            <a:pPr eaLnBrk="1" hangingPunct="1"/>
            <a:endParaRPr lang="fi-FI" altLang="fi-FI" dirty="0"/>
          </a:p>
          <a:p>
            <a:pPr eaLnBrk="1" hangingPunct="1"/>
            <a:r>
              <a:rPr lang="fi-FI" altLang="fi-FI" dirty="0" smtClean="0">
                <a:solidFill>
                  <a:srgbClr val="7030A0"/>
                </a:solidFill>
              </a:rPr>
              <a:t>Hiussuonet l. kapillaarit</a:t>
            </a:r>
          </a:p>
        </p:txBody>
      </p:sp>
    </p:spTree>
    <p:extLst>
      <p:ext uri="{BB962C8B-B14F-4D97-AF65-F5344CB8AC3E}">
        <p14:creationId xmlns:p14="http://schemas.microsoft.com/office/powerpoint/2010/main" val="22776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6120" y="595201"/>
            <a:ext cx="7313612" cy="936625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Sydämen toimintakierto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6120" y="1801457"/>
            <a:ext cx="7313612" cy="464664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fi-FI" altLang="fi-FI" sz="2500" dirty="0"/>
              <a:t>Sydämen syklin kaksi vaihetta supistumisvaihe </a:t>
            </a:r>
            <a:r>
              <a:rPr lang="fi-FI" altLang="fi-FI" sz="2500" i="1" dirty="0"/>
              <a:t>SYSTOLE</a:t>
            </a:r>
            <a:r>
              <a:rPr lang="fi-FI" altLang="fi-FI" sz="2500" dirty="0"/>
              <a:t> ja veltostumisvaihe </a:t>
            </a:r>
            <a:r>
              <a:rPr lang="fi-FI" altLang="fi-FI" sz="2500" i="1" dirty="0"/>
              <a:t>DIASTOLE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500" dirty="0"/>
              <a:t>Supistumisen saa aikaiseksi sähköinen impulssi </a:t>
            </a:r>
            <a:r>
              <a:rPr lang="fi-FI" altLang="fi-FI" sz="2500" dirty="0">
                <a:hlinkClick r:id="rId3"/>
              </a:rPr>
              <a:t>(</a:t>
            </a:r>
            <a:r>
              <a:rPr lang="fi-FI" altLang="fi-FI" sz="2500" i="1" dirty="0">
                <a:hlinkClick r:id="rId3"/>
              </a:rPr>
              <a:t>Sinussolmuke)</a:t>
            </a:r>
            <a:endParaRPr lang="fi-FI" altLang="fi-FI" sz="2500" dirty="0"/>
          </a:p>
          <a:p>
            <a:pPr eaLnBrk="1" hangingPunct="1">
              <a:lnSpc>
                <a:spcPct val="90000"/>
              </a:lnSpc>
            </a:pPr>
            <a:r>
              <a:rPr lang="fi-FI" altLang="fi-FI" sz="2500" dirty="0"/>
              <a:t>Iskutilavuus X</a:t>
            </a:r>
            <a:r>
              <a:rPr lang="fi-FI" altLang="fi-FI" sz="2500" i="1" dirty="0"/>
              <a:t> </a:t>
            </a:r>
            <a:r>
              <a:rPr lang="fi-FI" altLang="fi-FI" sz="2500" dirty="0"/>
              <a:t>Syke = minuuttitilavuus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500" dirty="0"/>
              <a:t>Aikuisilla n. 5l (70mlx70=n.5l)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500" dirty="0"/>
              <a:t>Rasitus </a:t>
            </a:r>
            <a:r>
              <a:rPr lang="fi-FI" altLang="fi-FI" sz="2500" dirty="0">
                <a:sym typeface="Wingdings" panose="05000000000000000000" pitchFamily="2" charset="2"/>
              </a:rPr>
              <a:t> iskutilavuus ja syke nousevat  minuuttitilavuus nousee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500" dirty="0">
                <a:sym typeface="Wingdings" panose="05000000000000000000" pitchFamily="2" charset="2"/>
              </a:rPr>
              <a:t>Urheilijoilla usein leposyke matala, mutta iskutilavuus </a:t>
            </a:r>
            <a:r>
              <a:rPr lang="fi-FI" altLang="fi-FI" sz="2500" dirty="0" smtClean="0">
                <a:sym typeface="Wingdings" panose="05000000000000000000" pitchFamily="2" charset="2"/>
              </a:rPr>
              <a:t>suuri</a:t>
            </a:r>
            <a:endParaRPr lang="fi-FI" altLang="fi-FI" sz="25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1830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9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96180" y="292673"/>
            <a:ext cx="10515600" cy="1325563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EKG:n synty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957" y="1391993"/>
            <a:ext cx="10515600" cy="4351338"/>
          </a:xfrm>
        </p:spPr>
        <p:txBody>
          <a:bodyPr/>
          <a:lstStyle/>
          <a:p>
            <a:pPr eaLnBrk="1" hangingPunct="1"/>
            <a:r>
              <a:rPr lang="fi-FI" altLang="fi-FI" sz="2500" dirty="0"/>
              <a:t>EKG syntyy koko sydänlihaksessa leviävän </a:t>
            </a:r>
            <a:r>
              <a:rPr lang="fi-FI" altLang="fi-FI" sz="2500" i="1" dirty="0" err="1"/>
              <a:t>depolarisaatiorintaman</a:t>
            </a:r>
            <a:r>
              <a:rPr lang="fi-FI" altLang="fi-FI" sz="2500" dirty="0"/>
              <a:t> ja sitä seuraavan </a:t>
            </a:r>
            <a:r>
              <a:rPr lang="fi-FI" altLang="fi-FI" sz="2500" i="1" dirty="0" err="1"/>
              <a:t>repolarisaatiorintaman</a:t>
            </a:r>
            <a:r>
              <a:rPr lang="fi-FI" altLang="fi-FI" sz="2500" dirty="0"/>
              <a:t> </a:t>
            </a:r>
            <a:r>
              <a:rPr lang="fi-FI" altLang="fi-FI" sz="2500" dirty="0" err="1"/>
              <a:t>aiheuttessa</a:t>
            </a:r>
            <a:r>
              <a:rPr lang="fi-FI" altLang="fi-FI" sz="2500" dirty="0"/>
              <a:t> sähköisen voiman</a:t>
            </a:r>
          </a:p>
          <a:p>
            <a:pPr eaLnBrk="1" hangingPunct="1"/>
            <a:r>
              <a:rPr lang="fi-FI" altLang="fi-FI" sz="2500" dirty="0"/>
              <a:t>P-aalto syntyy eteisten aktivoituessa</a:t>
            </a:r>
          </a:p>
          <a:p>
            <a:pPr eaLnBrk="1" hangingPunct="1"/>
            <a:r>
              <a:rPr lang="fi-FI" altLang="fi-FI" sz="2500" dirty="0"/>
              <a:t>QRS-kompleksi syntyy kammioiden aktivoituessa</a:t>
            </a:r>
          </a:p>
          <a:p>
            <a:pPr eaLnBrk="1" hangingPunct="1"/>
            <a:r>
              <a:rPr lang="fi-FI" altLang="fi-FI" sz="2500" dirty="0"/>
              <a:t>T-aalto syntyy kammioiden </a:t>
            </a:r>
            <a:r>
              <a:rPr lang="fi-FI" altLang="fi-FI" sz="2500" dirty="0" err="1" smtClean="0"/>
              <a:t>repolarisoituessa</a:t>
            </a:r>
            <a:endParaRPr lang="fi-FI" altLang="fi-FI" sz="2500" dirty="0"/>
          </a:p>
        </p:txBody>
      </p:sp>
    </p:spTree>
    <p:extLst>
      <p:ext uri="{BB962C8B-B14F-4D97-AF65-F5344CB8AC3E}">
        <p14:creationId xmlns:p14="http://schemas.microsoft.com/office/powerpoint/2010/main" val="1532346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03693" y="894451"/>
            <a:ext cx="7313612" cy="966788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Sydänäänet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8092" y="2232025"/>
            <a:ext cx="7313612" cy="4625975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Ensimmäinen sydänääni </a:t>
            </a:r>
            <a:r>
              <a:rPr lang="fi-FI" altLang="fi-FI" dirty="0" err="1" smtClean="0"/>
              <a:t>kammiosystolen</a:t>
            </a:r>
            <a:r>
              <a:rPr lang="fi-FI" altLang="fi-FI" dirty="0" smtClean="0"/>
              <a:t> aikana</a:t>
            </a:r>
          </a:p>
          <a:p>
            <a:pPr eaLnBrk="1" hangingPunct="1"/>
            <a:r>
              <a:rPr lang="fi-FI" altLang="fi-FI" dirty="0" smtClean="0"/>
              <a:t>Johtuu </a:t>
            </a:r>
            <a:r>
              <a:rPr lang="fi-FI" altLang="fi-FI" dirty="0" err="1" smtClean="0"/>
              <a:t>eteis</a:t>
            </a:r>
            <a:r>
              <a:rPr lang="fi-FI" altLang="fi-FI" dirty="0" smtClean="0"/>
              <a:t>-kammioläppien sulkeutumisesta</a:t>
            </a:r>
          </a:p>
          <a:p>
            <a:pPr eaLnBrk="1" hangingPunct="1"/>
            <a:r>
              <a:rPr lang="fi-FI" altLang="fi-FI" dirty="0" smtClean="0"/>
              <a:t>Toinen sydänääni kuuluu </a:t>
            </a:r>
            <a:r>
              <a:rPr lang="fi-FI" altLang="fi-FI" dirty="0" err="1" smtClean="0"/>
              <a:t>kammiosystolen</a:t>
            </a:r>
            <a:r>
              <a:rPr lang="fi-FI" altLang="fi-FI" dirty="0" smtClean="0"/>
              <a:t> päättyessä ja johtuu kammio-valtimoläppien sulkeutumisesta.</a:t>
            </a:r>
          </a:p>
        </p:txBody>
      </p:sp>
    </p:spTree>
    <p:extLst>
      <p:ext uri="{BB962C8B-B14F-4D97-AF65-F5344CB8AC3E}">
        <p14:creationId xmlns:p14="http://schemas.microsoft.com/office/powerpoint/2010/main" val="240764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273</Words>
  <Application>Microsoft Office PowerPoint</Application>
  <PresentationFormat>Laajakuva</PresentationFormat>
  <Paragraphs>59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Office-teema</vt:lpstr>
      <vt:lpstr>Sydän ja  verenkierto</vt:lpstr>
      <vt:lpstr>Tehtävät</vt:lpstr>
      <vt:lpstr>Verenkiertoelimistö</vt:lpstr>
      <vt:lpstr>Sydämen (cor) seinämän kerrokset</vt:lpstr>
      <vt:lpstr>Verisuonet; valtimot (arteria)</vt:lpstr>
      <vt:lpstr>Laskimot (venae)</vt:lpstr>
      <vt:lpstr>Sydämen toimintakierto</vt:lpstr>
      <vt:lpstr>EKG:n synty</vt:lpstr>
      <vt:lpstr>Sydänäänet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Sydän ja  verenkierto</dc:title>
  <dc:creator>Kaisa Kurko</dc:creator>
  <cp:lastModifiedBy>Kurko Kaisa-Leea</cp:lastModifiedBy>
  <cp:revision>5</cp:revision>
  <dcterms:created xsi:type="dcterms:W3CDTF">2018-09-11T17:45:19Z</dcterms:created>
  <dcterms:modified xsi:type="dcterms:W3CDTF">2018-09-12T06:44:43Z</dcterms:modified>
</cp:coreProperties>
</file>