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62" r:id="rId4"/>
    <p:sldId id="257" r:id="rId5"/>
    <p:sldId id="258" r:id="rId6"/>
    <p:sldId id="259" r:id="rId7"/>
    <p:sldId id="263" r:id="rId8"/>
    <p:sldId id="260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2585" autoAdjust="0"/>
  </p:normalViewPr>
  <p:slideViewPr>
    <p:cSldViewPr snapToGrid="0">
      <p:cViewPr varScale="1">
        <p:scale>
          <a:sx n="95" d="100"/>
          <a:sy n="95" d="100"/>
        </p:scale>
        <p:origin x="11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15373-3CDE-4197-823C-D37C1540286F}" type="datetimeFigureOut">
              <a:rPr lang="fi-FI" smtClean="0"/>
              <a:t>21.2.2019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B8721-B1FF-46EA-827C-AD2D4EE94E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4902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 dirty="0" smtClean="0">
                <a:latin typeface="Arial" panose="020B0604020202020204" pitchFamily="34" charset="0"/>
              </a:rPr>
              <a:t>Punasolut </a:t>
            </a:r>
            <a:r>
              <a:rPr lang="fi-FI" altLang="fi-FI" dirty="0" smtClean="0">
                <a:latin typeface="Arial" panose="020B0604020202020204" pitchFamily="34" charset="0"/>
                <a:sym typeface="Wingdings" panose="05000000000000000000" pitchFamily="2" charset="2"/>
              </a:rPr>
              <a:t> happi</a:t>
            </a:r>
          </a:p>
          <a:p>
            <a:pPr eaLnBrk="1" hangingPunct="1"/>
            <a:r>
              <a:rPr lang="fi-FI" altLang="fi-FI" dirty="0" smtClean="0">
                <a:latin typeface="Arial" panose="020B0604020202020204" pitchFamily="34" charset="0"/>
                <a:sym typeface="Wingdings" panose="05000000000000000000" pitchFamily="2" charset="2"/>
              </a:rPr>
              <a:t>Valkosolut  puolustus</a:t>
            </a:r>
          </a:p>
          <a:p>
            <a:pPr eaLnBrk="1" hangingPunct="1"/>
            <a:r>
              <a:rPr lang="fi-FI" altLang="fi-FI" dirty="0" smtClean="0">
                <a:latin typeface="Arial" panose="020B0604020202020204" pitchFamily="34" charset="0"/>
                <a:sym typeface="Wingdings" panose="05000000000000000000" pitchFamily="2" charset="2"/>
              </a:rPr>
              <a:t>Hiutaleet  </a:t>
            </a:r>
            <a:r>
              <a:rPr lang="fi-FI" altLang="fi-FI" dirty="0" err="1" smtClean="0">
                <a:latin typeface="Arial" panose="020B0604020202020204" pitchFamily="34" charset="0"/>
                <a:sym typeface="Wingdings" panose="05000000000000000000" pitchFamily="2" charset="2"/>
              </a:rPr>
              <a:t>hyytymisjärkjestelmä</a:t>
            </a:r>
            <a:endParaRPr lang="fi-FI" altLang="fi-FI" dirty="0" smtClean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/>
            <a:endParaRPr lang="fi-FI" altLang="fi-FI" dirty="0" smtClean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fi-FI" altLang="fi-FI" dirty="0" smtClean="0">
                <a:latin typeface="Arial" panose="020B0604020202020204" pitchFamily="34" charset="0"/>
                <a:sym typeface="Wingdings" panose="05000000000000000000" pitchFamily="2" charset="2"/>
              </a:rPr>
              <a:t>Plasmaa himan yli </a:t>
            </a:r>
            <a:r>
              <a:rPr lang="fi-FI" altLang="fi-FI" dirty="0" err="1" smtClean="0">
                <a:latin typeface="Arial" panose="020B0604020202020204" pitchFamily="34" charset="0"/>
                <a:sym typeface="Wingdings" panose="05000000000000000000" pitchFamily="2" charset="2"/>
              </a:rPr>
              <a:t>uolet</a:t>
            </a:r>
            <a:r>
              <a:rPr lang="fi-FI" altLang="fi-FI" dirty="0" smtClean="0">
                <a:latin typeface="Arial" panose="020B0604020202020204" pitchFamily="34" charset="0"/>
                <a:sym typeface="Wingdings" panose="05000000000000000000" pitchFamily="2" charset="2"/>
              </a:rPr>
              <a:t> koko verimäärästä (91% vettä, 7% proteiinit, muita 2%)</a:t>
            </a:r>
          </a:p>
          <a:p>
            <a:pPr eaLnBrk="1" hangingPunct="1"/>
            <a:endParaRPr lang="fi-FI" altLang="fi-FI" dirty="0" smtClean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fi-FI" altLang="fi-FI" dirty="0" smtClean="0">
                <a:latin typeface="Arial" panose="020B0604020202020204" pitchFamily="34" charset="0"/>
                <a:sym typeface="Wingdings" panose="05000000000000000000" pitchFamily="2" charset="2"/>
              </a:rPr>
              <a:t>Kaikki </a:t>
            </a:r>
            <a:r>
              <a:rPr lang="fi-FI" altLang="fi-FI" b="1" dirty="0" smtClean="0">
                <a:latin typeface="Arial" panose="020B0604020202020204" pitchFamily="34" charset="0"/>
                <a:sym typeface="Wingdings" panose="05000000000000000000" pitchFamily="2" charset="2"/>
              </a:rPr>
              <a:t>verisolut </a:t>
            </a:r>
            <a:r>
              <a:rPr lang="fi-FI" altLang="fi-FI" dirty="0" smtClean="0">
                <a:latin typeface="Arial" panose="020B0604020202020204" pitchFamily="34" charset="0"/>
                <a:sym typeface="Wingdings" panose="05000000000000000000" pitchFamily="2" charset="2"/>
              </a:rPr>
              <a:t>syntyvät punaisessa </a:t>
            </a:r>
            <a:r>
              <a:rPr lang="fi-FI" altLang="fi-FI" dirty="0" err="1" smtClean="0">
                <a:latin typeface="Arial" panose="020B0604020202020204" pitchFamily="34" charset="0"/>
                <a:sym typeface="Wingdings" panose="05000000000000000000" pitchFamily="2" charset="2"/>
              </a:rPr>
              <a:t>luutytimessä</a:t>
            </a:r>
            <a:r>
              <a:rPr lang="fi-FI" altLang="fi-FI" dirty="0" smtClean="0">
                <a:latin typeface="Arial" panose="020B0604020202020204" pitchFamily="34" charset="0"/>
                <a:sym typeface="Wingdings" panose="05000000000000000000" pitchFamily="2" charset="2"/>
              </a:rPr>
              <a:t> olevista veren kantasoluista (vastasyntyneellä melkein </a:t>
            </a:r>
            <a:r>
              <a:rPr lang="fi-FI" altLang="fi-FI" dirty="0" err="1" smtClean="0">
                <a:latin typeface="Arial" panose="020B0604020202020204" pitchFamily="34" charset="0"/>
                <a:sym typeface="Wingdings" panose="05000000000000000000" pitchFamily="2" charset="2"/>
              </a:rPr>
              <a:t>kaikissaluissa</a:t>
            </a:r>
            <a:r>
              <a:rPr lang="fi-FI" altLang="fi-FI" dirty="0" smtClean="0">
                <a:latin typeface="Arial" panose="020B0604020202020204" pitchFamily="34" charset="0"/>
                <a:sym typeface="Wingdings" panose="05000000000000000000" pitchFamily="2" charset="2"/>
              </a:rPr>
              <a:t>, aikuisilla litteät luut</a:t>
            </a:r>
          </a:p>
          <a:p>
            <a:pPr eaLnBrk="1" hangingPunct="1"/>
            <a:endParaRPr lang="fi-FI" altLang="fi-FI" dirty="0" smtClean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fi-FI" altLang="fi-FI" dirty="0" smtClean="0">
                <a:latin typeface="Arial" panose="020B0604020202020204" pitchFamily="34" charset="0"/>
                <a:sym typeface="Wingdings" panose="05000000000000000000" pitchFamily="2" charset="2"/>
              </a:rPr>
              <a:t>Punasolujen </a:t>
            </a:r>
            <a:r>
              <a:rPr lang="fi-FI" altLang="fi-FI" dirty="0" err="1" smtClean="0">
                <a:latin typeface="Arial" panose="020B0604020202020204" pitchFamily="34" charset="0"/>
                <a:sym typeface="Wingdings" panose="05000000000000000000" pitchFamily="2" charset="2"/>
              </a:rPr>
              <a:t>märää</a:t>
            </a:r>
            <a:r>
              <a:rPr lang="fi-FI" altLang="fi-FI" dirty="0" smtClean="0">
                <a:latin typeface="Arial" panose="020B0604020202020204" pitchFamily="34" charset="0"/>
                <a:sym typeface="Wingdings" panose="05000000000000000000" pitchFamily="2" charset="2"/>
              </a:rPr>
              <a:t> kuvaa </a:t>
            </a:r>
            <a:r>
              <a:rPr lang="fi-FI" altLang="fi-FI" dirty="0" err="1" smtClean="0">
                <a:latin typeface="Arial" panose="020B0604020202020204" pitchFamily="34" charset="0"/>
                <a:sym typeface="Wingdings" panose="05000000000000000000" pitchFamily="2" charset="2"/>
              </a:rPr>
              <a:t>Hkr</a:t>
            </a:r>
            <a:r>
              <a:rPr lang="fi-FI" altLang="fi-FI" dirty="0" smtClean="0">
                <a:latin typeface="Arial" panose="020B0604020202020204" pitchFamily="34" charset="0"/>
                <a:sym typeface="Wingdings" panose="05000000000000000000" pitchFamily="2" charset="2"/>
              </a:rPr>
              <a:t> (punasolujen tilavuusosuus).Sisältävät runsaasti hemoglobiinia (molekyyli joka sitoo happea)4KK. EPO säätelee (munuaiset ja maksa tuottavat)  lisääntyy kun hapensaanti vähenee (korkean paikan leirit)</a:t>
            </a:r>
          </a:p>
          <a:p>
            <a:pPr eaLnBrk="1" hangingPunct="1"/>
            <a:endParaRPr lang="fi-FI" altLang="fi-FI" dirty="0" smtClean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fi-FI" altLang="fi-FI" b="1" dirty="0" smtClean="0">
                <a:latin typeface="Arial" panose="020B0604020202020204" pitchFamily="34" charset="0"/>
                <a:sym typeface="Wingdings" panose="05000000000000000000" pitchFamily="2" charset="2"/>
              </a:rPr>
              <a:t>Kolloidiosmoottinen paine: ¨pääasiassa albumiinin aiheuttama (sitoo itseensä vettä)</a:t>
            </a:r>
            <a:r>
              <a:rPr lang="fi-FI" altLang="fi-FI" dirty="0" smtClean="0">
                <a:latin typeface="Arial" panose="020B0604020202020204" pitchFamily="34" charset="0"/>
                <a:sym typeface="Wingdings" panose="05000000000000000000" pitchFamily="2" charset="2"/>
              </a:rPr>
              <a:t>  n. 60% kaikista plasman proteiineista, kuljettaa hormoneja, rasvahappoja, osan kalsiumista ja monia lääkkeitä</a:t>
            </a:r>
            <a:endParaRPr lang="fi-FI" altLang="fi-FI" b="1" dirty="0" smtClean="0">
              <a:latin typeface="Arial" panose="020B0604020202020204" pitchFamily="34" charset="0"/>
            </a:endParaRPr>
          </a:p>
        </p:txBody>
      </p:sp>
      <p:sp>
        <p:nvSpPr>
          <p:cNvPr id="22532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976A6C3F-0F32-4F91-B7FF-B8B0ED9C7E4F}" type="slidenum">
              <a:rPr lang="fi-FI" altLang="fi-FI">
                <a:latin typeface="Arial" panose="020B0604020202020204" pitchFamily="34" charset="0"/>
              </a:rPr>
              <a:pPr eaLnBrk="1" hangingPunct="1"/>
              <a:t>4</a:t>
            </a:fld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775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 smtClean="0">
                <a:latin typeface="Arial" panose="020B0604020202020204" pitchFamily="34" charset="0"/>
              </a:rPr>
              <a:t>Nousu johtuu aina joko syd toiminnan tehostumisesta tai ääreisvastuksen pienenemisestä</a:t>
            </a:r>
          </a:p>
          <a:p>
            <a:pPr eaLnBrk="1" hangingPunct="1"/>
            <a:endParaRPr lang="fi-FI" altLang="fi-FI" smtClean="0">
              <a:latin typeface="Arial" panose="020B0604020202020204" pitchFamily="34" charset="0"/>
            </a:endParaRPr>
          </a:p>
          <a:p>
            <a:pPr eaLnBrk="1" hangingPunct="1"/>
            <a:r>
              <a:rPr lang="fi-FI" altLang="fi-FI" smtClean="0">
                <a:latin typeface="Arial" panose="020B0604020202020204" pitchFamily="34" charset="0"/>
              </a:rPr>
              <a:t>RR vaik tekijät: ikä, asento, fyys rasitus (symp hermosto aktivoituu), stressi( kuin ed.), hormonit, sairaudet</a:t>
            </a:r>
          </a:p>
          <a:p>
            <a:pPr eaLnBrk="1" hangingPunct="1"/>
            <a:endParaRPr lang="fi-FI" altLang="fi-FI" smtClean="0">
              <a:latin typeface="Arial" panose="020B0604020202020204" pitchFamily="34" charset="0"/>
            </a:endParaRPr>
          </a:p>
          <a:p>
            <a:pPr eaLnBrk="1" hangingPunct="1"/>
            <a:r>
              <a:rPr lang="fi-FI" altLang="fi-FI" smtClean="0">
                <a:latin typeface="Arial" panose="020B0604020202020204" pitchFamily="34" charset="0"/>
              </a:rPr>
              <a:t>RAA + addu ja norri</a:t>
            </a:r>
          </a:p>
        </p:txBody>
      </p:sp>
      <p:sp>
        <p:nvSpPr>
          <p:cNvPr id="24580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17149FF9-6654-4C29-AF5F-966AEB45F2E6}" type="slidenum">
              <a:rPr lang="fi-FI" altLang="fi-FI">
                <a:latin typeface="Arial" panose="020B0604020202020204" pitchFamily="34" charset="0"/>
              </a:rPr>
              <a:pPr eaLnBrk="1" hangingPunct="1"/>
              <a:t>6</a:t>
            </a:fld>
            <a:endParaRPr lang="fi-FI" altLang="fi-F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790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DA3E-3823-476F-9852-60DE76ABCE71}" type="datetimeFigureOut">
              <a:rPr lang="fi-FI" smtClean="0"/>
              <a:t>21.2.2019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C097-1035-4FAB-9F7C-CA450EA4D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1711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DA3E-3823-476F-9852-60DE76ABCE71}" type="datetimeFigureOut">
              <a:rPr lang="fi-FI" smtClean="0"/>
              <a:t>21.2.2019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C097-1035-4FAB-9F7C-CA450EA4D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799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DA3E-3823-476F-9852-60DE76ABCE71}" type="datetimeFigureOut">
              <a:rPr lang="fi-FI" smtClean="0"/>
              <a:t>21.2.2019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C097-1035-4FAB-9F7C-CA450EA4D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3903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DA3E-3823-476F-9852-60DE76ABCE71}" type="datetimeFigureOut">
              <a:rPr lang="fi-FI" smtClean="0"/>
              <a:t>21.2.2019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C097-1035-4FAB-9F7C-CA450EA4D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2775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DA3E-3823-476F-9852-60DE76ABCE71}" type="datetimeFigureOut">
              <a:rPr lang="fi-FI" smtClean="0"/>
              <a:t>21.2.2019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C097-1035-4FAB-9F7C-CA450EA4D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72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DA3E-3823-476F-9852-60DE76ABCE71}" type="datetimeFigureOut">
              <a:rPr lang="fi-FI" smtClean="0"/>
              <a:t>21.2.2019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C097-1035-4FAB-9F7C-CA450EA4D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151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DA3E-3823-476F-9852-60DE76ABCE71}" type="datetimeFigureOut">
              <a:rPr lang="fi-FI" smtClean="0"/>
              <a:t>21.2.2019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C097-1035-4FAB-9F7C-CA450EA4D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153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DA3E-3823-476F-9852-60DE76ABCE71}" type="datetimeFigureOut">
              <a:rPr lang="fi-FI" smtClean="0"/>
              <a:t>21.2.2019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C097-1035-4FAB-9F7C-CA450EA4D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5641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DA3E-3823-476F-9852-60DE76ABCE71}" type="datetimeFigureOut">
              <a:rPr lang="fi-FI" smtClean="0"/>
              <a:t>21.2.2019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C097-1035-4FAB-9F7C-CA450EA4D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5575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DA3E-3823-476F-9852-60DE76ABCE71}" type="datetimeFigureOut">
              <a:rPr lang="fi-FI" smtClean="0"/>
              <a:t>21.2.2019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C097-1035-4FAB-9F7C-CA450EA4D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742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DA3E-3823-476F-9852-60DE76ABCE71}" type="datetimeFigureOut">
              <a:rPr lang="fi-FI" smtClean="0"/>
              <a:t>21.2.2019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C097-1035-4FAB-9F7C-CA450EA4D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132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7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0DA3E-3823-476F-9852-60DE76ABCE71}" type="datetimeFigureOut">
              <a:rPr lang="fi-FI" smtClean="0"/>
              <a:t>21.2.2019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6C097-1035-4FAB-9F7C-CA450EA4D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215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Verenkierto ja verenpaine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167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ISO VERENKIERTO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Hapekas veri </a:t>
            </a:r>
            <a:r>
              <a:rPr lang="fi-FI" dirty="0" smtClean="0">
                <a:sym typeface="Wingdings" panose="05000000000000000000" pitchFamily="2" charset="2"/>
              </a:rPr>
              <a:t> ♥ vasen kammiosta kudoksiin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Hiilidioksidipitoinen veri  takaisin ♥ oikeaan puoliskoon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Veren kulku: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3200" dirty="0" smtClean="0">
                <a:sym typeface="Wingdings" panose="05000000000000000000" pitchFamily="2" charset="2"/>
              </a:rPr>
              <a:t>♥ vas. kammio  aortta  valtimot  pikkuvaltimot l. </a:t>
            </a:r>
            <a:r>
              <a:rPr lang="fi-FI" sz="3200" dirty="0" err="1" smtClean="0">
                <a:sym typeface="Wingdings" panose="05000000000000000000" pitchFamily="2" charset="2"/>
              </a:rPr>
              <a:t>arteriolit</a:t>
            </a:r>
            <a:r>
              <a:rPr lang="fi-FI" sz="3200" dirty="0" smtClean="0">
                <a:sym typeface="Wingdings" panose="05000000000000000000" pitchFamily="2" charset="2"/>
              </a:rPr>
              <a:t>  hiussuonet (aineenvaihdunta)  pikkulaskimot l. </a:t>
            </a:r>
            <a:r>
              <a:rPr lang="fi-FI" sz="3200" dirty="0" err="1" smtClean="0">
                <a:sym typeface="Wingdings" panose="05000000000000000000" pitchFamily="2" charset="2"/>
              </a:rPr>
              <a:t>venulit</a:t>
            </a:r>
            <a:r>
              <a:rPr lang="fi-FI" sz="3200" dirty="0" smtClean="0">
                <a:sym typeface="Wingdings" panose="05000000000000000000" pitchFamily="2" charset="2"/>
              </a:rPr>
              <a:t>  laskimot – </a:t>
            </a:r>
            <a:r>
              <a:rPr lang="fi-FI" sz="3200" dirty="0" err="1" smtClean="0">
                <a:sym typeface="Wingdings" panose="05000000000000000000" pitchFamily="2" charset="2"/>
              </a:rPr>
              <a:t>ylä</a:t>
            </a:r>
            <a:r>
              <a:rPr lang="fi-FI" sz="3200" dirty="0" smtClean="0">
                <a:sym typeface="Wingdings" panose="05000000000000000000" pitchFamily="2" charset="2"/>
              </a:rPr>
              <a:t>- ja alaonttolaskimo  ♥ oikea eteinen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03504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PIENI VERENKIERTO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Hiilidioksisipitoinen</a:t>
            </a:r>
            <a:r>
              <a:rPr lang="fi-FI" dirty="0" smtClean="0"/>
              <a:t> veri</a:t>
            </a:r>
            <a:r>
              <a:rPr lang="fi-FI" dirty="0" smtClean="0">
                <a:sym typeface="Wingdings" panose="05000000000000000000" pitchFamily="2" charset="2"/>
              </a:rPr>
              <a:t> ♥ oikeasta </a:t>
            </a:r>
            <a:r>
              <a:rPr lang="fi-FI" smtClean="0">
                <a:sym typeface="Wingdings" panose="05000000000000000000" pitchFamily="2" charset="2"/>
              </a:rPr>
              <a:t>puoliskosta </a:t>
            </a:r>
            <a:r>
              <a:rPr lang="fi-FI" smtClean="0">
                <a:sym typeface="Wingdings" panose="05000000000000000000" pitchFamily="2" charset="2"/>
              </a:rPr>
              <a:t>keuhkoihin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err="1" smtClean="0">
                <a:sym typeface="Wingdings" panose="05000000000000000000" pitchFamily="2" charset="2"/>
              </a:rPr>
              <a:t>Happipioinen</a:t>
            </a:r>
            <a:r>
              <a:rPr lang="fi-FI" dirty="0" smtClean="0">
                <a:sym typeface="Wingdings" panose="05000000000000000000" pitchFamily="2" charset="2"/>
              </a:rPr>
              <a:t> veri keuhkoista ♥ </a:t>
            </a:r>
            <a:r>
              <a:rPr lang="fi-FI" dirty="0" err="1" smtClean="0">
                <a:sym typeface="Wingdings" panose="05000000000000000000" pitchFamily="2" charset="2"/>
              </a:rPr>
              <a:t>vasemaan</a:t>
            </a:r>
            <a:r>
              <a:rPr lang="fi-FI" dirty="0" smtClean="0">
                <a:sym typeface="Wingdings" panose="05000000000000000000" pitchFamily="2" charset="2"/>
              </a:rPr>
              <a:t> puoliskoon 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Veren kulku: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♥ oikea kammio  keuhkovaltimorunko  keuhkovaltimot (2 kpl)  keuhkot (aineenvaihdunta)  keuhkolaskimot (4 kpl)  ♥ vasen eteinen</a:t>
            </a:r>
          </a:p>
          <a:p>
            <a:pPr marL="0" indent="0">
              <a:buNone/>
            </a:pPr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Ja matka jatkuu isoon verenkiertoon…</a:t>
            </a:r>
          </a:p>
          <a:p>
            <a:pPr marL="0" indent="0">
              <a:buNone/>
            </a:pPr>
            <a:endParaRPr lang="fi-FI" dirty="0">
              <a:latin typeface="Century Schoolbook" panose="020406040505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3488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Veri</a:t>
            </a:r>
          </a:p>
        </p:txBody>
      </p:sp>
      <p:sp>
        <p:nvSpPr>
          <p:cNvPr id="717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Veren mukana O2, CO2, ravinto-aineet, hormonit, lääkeaineet</a:t>
            </a:r>
          </a:p>
          <a:p>
            <a:pPr eaLnBrk="1" hangingPunct="1"/>
            <a:r>
              <a:rPr lang="fi-FI" altLang="fi-FI" dirty="0" smtClean="0"/>
              <a:t>Tasaa nopeasti elimistön eriosien lämpötila- ja happamuuseroja</a:t>
            </a:r>
          </a:p>
          <a:p>
            <a:pPr eaLnBrk="1" hangingPunct="1"/>
            <a:r>
              <a:rPr lang="fi-FI" altLang="fi-FI" dirty="0" smtClean="0"/>
              <a:t>Plasma + verisolut (punasolut, valkosolut ja verihiutaleet)</a:t>
            </a:r>
          </a:p>
          <a:p>
            <a:pPr eaLnBrk="1" hangingPunct="1"/>
            <a:r>
              <a:rPr lang="fi-FI" altLang="fi-FI" dirty="0" smtClean="0"/>
              <a:t>Veriryhmät perustuvat punasolujen pinnalla oleviin rakenteisiin</a:t>
            </a:r>
          </a:p>
          <a:p>
            <a:pPr marL="0" indent="0" eaLnBrk="1" hangingPunct="1">
              <a:buNone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077398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Verenpaine</a:t>
            </a:r>
          </a:p>
        </p:txBody>
      </p:sp>
      <p:sp>
        <p:nvSpPr>
          <p:cNvPr id="1536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Virtaa aine korkeamman paineen alueelta matalamman paineen alueelle</a:t>
            </a:r>
          </a:p>
          <a:p>
            <a:pPr eaLnBrk="1" hangingPunct="1"/>
            <a:r>
              <a:rPr lang="fi-FI" altLang="fi-FI" dirty="0" smtClean="0"/>
              <a:t>Merkintä esim. RR 120/70mmHg</a:t>
            </a:r>
          </a:p>
          <a:p>
            <a:pPr eaLnBrk="1" hangingPunct="1"/>
            <a:r>
              <a:rPr lang="fi-FI" altLang="fi-FI" b="1" dirty="0" smtClean="0"/>
              <a:t>Systolinen l. yläpaine</a:t>
            </a:r>
            <a:r>
              <a:rPr lang="fi-FI" altLang="fi-FI" dirty="0" smtClean="0"/>
              <a:t> = suurten valtimoiden suurin paine supistumisvaiheen aikana</a:t>
            </a:r>
          </a:p>
          <a:p>
            <a:pPr eaLnBrk="1" hangingPunct="1"/>
            <a:r>
              <a:rPr lang="fi-FI" altLang="fi-FI" b="1" dirty="0" smtClean="0"/>
              <a:t>Diastolinen l. alapaine </a:t>
            </a:r>
            <a:r>
              <a:rPr lang="fi-FI" altLang="fi-FI" dirty="0" smtClean="0"/>
              <a:t>= silloin kun vasen kammio on </a:t>
            </a:r>
            <a:r>
              <a:rPr lang="fi-FI" altLang="fi-FI" dirty="0" err="1" smtClean="0"/>
              <a:t>täyttymässsä</a:t>
            </a:r>
            <a:r>
              <a:rPr lang="fi-FI" altLang="fi-FI" dirty="0" smtClean="0"/>
              <a:t> esim. aortassa verenpaine matalimmillaan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6181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Verenkierron ääreisvastus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Verenpaine on riippuvainen sydämen minuuttitilavuudesta ja ääreisvastuksesta</a:t>
            </a:r>
          </a:p>
          <a:p>
            <a:pPr eaLnBrk="1" hangingPunct="1"/>
            <a:r>
              <a:rPr lang="fi-FI" altLang="fi-FI" smtClean="0"/>
              <a:t>Minuuttitilavuus = syke x iskutilavuus</a:t>
            </a:r>
          </a:p>
          <a:p>
            <a:pPr eaLnBrk="1" hangingPunct="1"/>
            <a:r>
              <a:rPr lang="fi-FI" altLang="fi-FI" smtClean="0"/>
              <a:t>Perifeerinen vastus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fi-FI" altLang="fi-FI"/>
              <a:t>- suonen läpimitta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fi-FI" altLang="fi-FI"/>
              <a:t>- veren viskositeetti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fi-FI" altLang="fi-FI"/>
              <a:t>- verimäärä</a:t>
            </a:r>
          </a:p>
        </p:txBody>
      </p:sp>
    </p:spTree>
    <p:extLst>
      <p:ext uri="{BB962C8B-B14F-4D97-AF65-F5344CB8AC3E}">
        <p14:creationId xmlns:p14="http://schemas.microsoft.com/office/powerpoint/2010/main" val="113974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Syke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Pulssi syntyy kun vasen kammio pumppaa verta aorttaan.</a:t>
            </a:r>
          </a:p>
          <a:p>
            <a:r>
              <a:rPr lang="fi-FI" dirty="0" smtClean="0"/>
              <a:t>Paineaalto tuntuu ihon pinnalla</a:t>
            </a:r>
          </a:p>
          <a:p>
            <a:pPr marL="0" indent="0">
              <a:buNone/>
            </a:pPr>
            <a:r>
              <a:rPr lang="fi-FI" dirty="0" smtClean="0"/>
              <a:t>= sydämen lyöntitiheys l. kuinka monta kertaa sydän lyö minuutissa</a:t>
            </a:r>
          </a:p>
          <a:p>
            <a:r>
              <a:rPr lang="fi-FI" dirty="0" smtClean="0"/>
              <a:t>Mitataan tyypillisesti </a:t>
            </a:r>
          </a:p>
          <a:p>
            <a:pPr marL="0" indent="0">
              <a:buNone/>
            </a:pPr>
            <a:r>
              <a:rPr lang="fi-FI" dirty="0" smtClean="0"/>
              <a:t>	- ranteesta värttinävaltimosta </a:t>
            </a:r>
            <a:r>
              <a:rPr lang="fi-FI" dirty="0" err="1" smtClean="0"/>
              <a:t>a.radialis</a:t>
            </a:r>
            <a:r>
              <a:rPr lang="fi-FI" dirty="0" smtClean="0"/>
              <a:t> = </a:t>
            </a:r>
            <a:r>
              <a:rPr lang="fi-FI" dirty="0" err="1" smtClean="0"/>
              <a:t>radialispulssi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kaulalta yhteisestä kaulavaltimosta (</a:t>
            </a:r>
            <a:r>
              <a:rPr lang="fi-FI" dirty="0" err="1" smtClean="0"/>
              <a:t>karotispulssi</a:t>
            </a:r>
            <a:r>
              <a:rPr lang="fi-FI" dirty="0" smtClean="0"/>
              <a:t>)</a:t>
            </a:r>
          </a:p>
          <a:p>
            <a:r>
              <a:rPr lang="fi-FI" dirty="0" smtClean="0"/>
              <a:t>Leposyke = 60-80 krt/min.</a:t>
            </a:r>
          </a:p>
          <a:p>
            <a:r>
              <a:rPr lang="fi-FI" dirty="0" smtClean="0"/>
              <a:t>Maksimisyke = 220- </a:t>
            </a:r>
            <a:r>
              <a:rPr lang="fi-FI" smtClean="0"/>
              <a:t>oma ikä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076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 txBox="1">
            <a:spLocks noGrp="1"/>
          </p:cNvSpPr>
          <p:nvPr/>
        </p:nvSpPr>
        <p:spPr>
          <a:xfrm>
            <a:off x="5105400" y="6305550"/>
            <a:ext cx="2133600" cy="476250"/>
          </a:xfrm>
          <a:prstGeom prst="rect">
            <a:avLst/>
          </a:prstGeom>
          <a:noFill/>
        </p:spPr>
        <p:txBody>
          <a:bodyPr anchor="b"/>
          <a:lstStyle/>
          <a:p>
            <a:pPr algn="r">
              <a:defRPr/>
            </a:pPr>
            <a:fld id="{B1D16728-1BBD-46F3-B338-25B24ED18CC3}" type="datetime1">
              <a:rPr lang="fi-FI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Arial" charset="0"/>
              </a:rPr>
              <a:pPr algn="r">
                <a:defRPr/>
              </a:pPr>
              <a:t>21.2.2019</a:t>
            </a:fld>
            <a:endParaRPr lang="fi-FI" sz="1200">
              <a:solidFill>
                <a:schemeClr val="bg2">
                  <a:shade val="50000"/>
                  <a:satMod val="20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Dian numeron paikkamerkki 5"/>
          <p:cNvSpPr txBox="1">
            <a:spLocks noGrp="1"/>
          </p:cNvSpPr>
          <p:nvPr/>
        </p:nvSpPr>
        <p:spPr>
          <a:xfrm>
            <a:off x="10137775" y="6305550"/>
            <a:ext cx="457200" cy="476250"/>
          </a:xfrm>
          <a:prstGeom prst="rect">
            <a:avLst/>
          </a:prstGeom>
          <a:noFill/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fld id="{7EA55831-8EFA-46F7-8C16-5108439DDEFE}" type="slidenum">
              <a:rPr lang="fi-FI" altLang="fi-FI" sz="1200">
                <a:solidFill>
                  <a:srgbClr val="2F2F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 eaLnBrk="1" hangingPunct="1"/>
              <a:t>8</a:t>
            </a:fld>
            <a:endParaRPr lang="fi-FI" altLang="fi-FI" sz="1200">
              <a:solidFill>
                <a:srgbClr val="2F2F2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fi-FI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Verenkiertoon vaikuttavat tekijät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17915" y="1690688"/>
            <a:ext cx="9577059" cy="4725878"/>
          </a:xfrm>
        </p:spPr>
        <p:txBody>
          <a:bodyPr>
            <a:normAutofit/>
          </a:bodyPr>
          <a:lstStyle/>
          <a:p>
            <a:pPr marL="365125" indent="-282575">
              <a:lnSpc>
                <a:spcPct val="80000"/>
              </a:lnSpc>
              <a:defRPr/>
            </a:pPr>
            <a:r>
              <a:rPr lang="fi-FI" sz="2400" dirty="0" smtClean="0"/>
              <a:t>Sydämen rakenne ja toiminta</a:t>
            </a:r>
          </a:p>
          <a:p>
            <a:pPr marL="365125" indent="-282575">
              <a:lnSpc>
                <a:spcPct val="80000"/>
              </a:lnSpc>
              <a:defRPr/>
            </a:pPr>
            <a:r>
              <a:rPr lang="fi-FI" sz="2400" dirty="0" smtClean="0"/>
              <a:t>Pieni ja iso verenkierto</a:t>
            </a:r>
          </a:p>
          <a:p>
            <a:pPr marL="365125" indent="-282575">
              <a:lnSpc>
                <a:spcPct val="80000"/>
              </a:lnSpc>
              <a:defRPr/>
            </a:pPr>
            <a:r>
              <a:rPr lang="fi-FI" sz="2400" dirty="0" smtClean="0"/>
              <a:t>Verisuoniston kunto</a:t>
            </a:r>
          </a:p>
          <a:p>
            <a:pPr marL="365125" indent="-282575">
              <a:lnSpc>
                <a:spcPct val="80000"/>
              </a:lnSpc>
              <a:defRPr/>
            </a:pPr>
            <a:r>
              <a:rPr lang="fi-FI" sz="2400" dirty="0" smtClean="0"/>
              <a:t>Verivolyymi</a:t>
            </a:r>
          </a:p>
          <a:p>
            <a:pPr marL="365125" indent="-282575">
              <a:lnSpc>
                <a:spcPct val="80000"/>
              </a:lnSpc>
              <a:defRPr/>
            </a:pPr>
            <a:r>
              <a:rPr lang="fi-FI" sz="2400" dirty="0" smtClean="0"/>
              <a:t>Elämäntavat (liikunta, ruokavalio)</a:t>
            </a:r>
          </a:p>
          <a:p>
            <a:pPr marL="365125" indent="-282575">
              <a:lnSpc>
                <a:spcPct val="80000"/>
              </a:lnSpc>
              <a:defRPr/>
            </a:pPr>
            <a:r>
              <a:rPr lang="fi-FI" sz="2400" dirty="0" smtClean="0"/>
              <a:t>Psyykkiset tekijät</a:t>
            </a:r>
          </a:p>
          <a:p>
            <a:pPr marL="365125" indent="-282575">
              <a:lnSpc>
                <a:spcPct val="80000"/>
              </a:lnSpc>
              <a:defRPr/>
            </a:pPr>
            <a:r>
              <a:rPr lang="fi-FI" sz="2400" dirty="0" smtClean="0"/>
              <a:t>Ikä</a:t>
            </a:r>
          </a:p>
          <a:p>
            <a:pPr marL="82550" indent="0">
              <a:lnSpc>
                <a:spcPct val="80000"/>
              </a:lnSpc>
              <a:buNone/>
              <a:defRPr/>
            </a:pPr>
            <a:r>
              <a:rPr lang="fi-FI" sz="2400" dirty="0" smtClean="0"/>
              <a:t>Säätely:</a:t>
            </a:r>
          </a:p>
          <a:p>
            <a:pPr marL="425450" indent="-342900">
              <a:lnSpc>
                <a:spcPct val="80000"/>
              </a:lnSpc>
              <a:defRPr/>
            </a:pPr>
            <a:r>
              <a:rPr lang="fi-FI" sz="2400" dirty="0" smtClean="0"/>
              <a:t>Paikalliset tekijät (autoregulaatio)</a:t>
            </a:r>
          </a:p>
          <a:p>
            <a:pPr marL="425450" indent="-342900">
              <a:lnSpc>
                <a:spcPct val="80000"/>
              </a:lnSpc>
              <a:defRPr/>
            </a:pPr>
            <a:r>
              <a:rPr lang="fi-FI" sz="2400" dirty="0" smtClean="0"/>
              <a:t>Hormonaaliset tekijät (</a:t>
            </a:r>
            <a:r>
              <a:rPr lang="fi-FI" sz="2400" dirty="0" err="1" smtClean="0"/>
              <a:t>humoraalinen</a:t>
            </a:r>
            <a:r>
              <a:rPr lang="fi-FI" sz="2400" dirty="0" smtClean="0"/>
              <a:t>)</a:t>
            </a:r>
          </a:p>
          <a:p>
            <a:pPr marL="425450" indent="-342900">
              <a:lnSpc>
                <a:spcPct val="80000"/>
              </a:lnSpc>
              <a:defRPr/>
            </a:pPr>
            <a:r>
              <a:rPr lang="fi-FI" sz="2400" dirty="0" smtClean="0"/>
              <a:t>Hermostolliset tekijät (neuraalinen)</a:t>
            </a:r>
          </a:p>
          <a:p>
            <a:pPr marL="82550" indent="0">
              <a:lnSpc>
                <a:spcPct val="80000"/>
              </a:lnSpc>
              <a:buNone/>
              <a:defRPr/>
            </a:pPr>
            <a:endParaRPr lang="fi-FI" sz="2400" dirty="0" smtClean="0"/>
          </a:p>
        </p:txBody>
      </p:sp>
    </p:spTree>
    <p:extLst>
      <p:ext uri="{BB962C8B-B14F-4D97-AF65-F5344CB8AC3E}">
        <p14:creationId xmlns:p14="http://schemas.microsoft.com/office/powerpoint/2010/main" val="119029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422</Words>
  <Application>Microsoft Office PowerPoint</Application>
  <PresentationFormat>Laajakuva</PresentationFormat>
  <Paragraphs>73</Paragraphs>
  <Slides>8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 Schoolbook</vt:lpstr>
      <vt:lpstr>Wingdings</vt:lpstr>
      <vt:lpstr>Wingdings 2</vt:lpstr>
      <vt:lpstr>Office-teema</vt:lpstr>
      <vt:lpstr>Verenkierto ja verenpaine</vt:lpstr>
      <vt:lpstr>ISO VERENKIERTO</vt:lpstr>
      <vt:lpstr>PIENI VERENKIERTO</vt:lpstr>
      <vt:lpstr>Veri</vt:lpstr>
      <vt:lpstr>Verenpaine</vt:lpstr>
      <vt:lpstr>Verenkierron ääreisvastus</vt:lpstr>
      <vt:lpstr>Syke</vt:lpstr>
      <vt:lpstr>Verenkiertoon vaikuttavat tekijät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Verenkierto ja verenpaine</dc:title>
  <dc:creator>Kaisa Kurko</dc:creator>
  <cp:lastModifiedBy>Kurko Kaisa-Leea</cp:lastModifiedBy>
  <cp:revision>5</cp:revision>
  <dcterms:created xsi:type="dcterms:W3CDTF">2018-09-16T10:53:57Z</dcterms:created>
  <dcterms:modified xsi:type="dcterms:W3CDTF">2019-02-21T08:44:35Z</dcterms:modified>
</cp:coreProperties>
</file>