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63834-05EB-4D6F-8316-D8F379AF4310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FA881-72E8-4A21-83D4-1E805B2A7F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42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i-FI" altLang="fi-FI" smtClean="0"/>
              <a:t>Rintahengitys eli kylkiluuhengitys tai palleahengitys eli vatsahengitys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Rauhallisesa hengitylsessä toimaa vain sisäänhengityslihakset, kiivaassa molemmat ryhmät.</a:t>
            </a:r>
          </a:p>
        </p:txBody>
      </p:sp>
      <p:sp>
        <p:nvSpPr>
          <p:cNvPr id="3072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07FD4C27-7C6B-4439-9F6E-3F57F58DA94B}" type="slidenum">
              <a:rPr lang="fi-FI" altLang="fi-FI">
                <a:latin typeface="Calibri" panose="020F0502020204030204" pitchFamily="34" charset="0"/>
              </a:rPr>
              <a:pPr/>
              <a:t>10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9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i-FI" altLang="fi-FI" smtClean="0"/>
              <a:t>Rasituksessa hapentarve kasvaa, jollin hengitystiheys kasvaa. Levätessä tiheys pienenee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Jännitys , levottomuus, pelstyminen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Stressitilanteissa joillakin hyperventilaatiosyndrooma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Elämäntavat tupakointi, limaa kertyy, tulehduksia, ahtauttavat putkia, kudoksiin muutoksia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Saasteet ja ilmastointi</a:t>
            </a:r>
          </a:p>
          <a:p>
            <a:pPr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3174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ACEE07A1-4452-4BCF-ABD1-9A8F393642CC}" type="slidenum">
              <a:rPr lang="fi-FI" altLang="fi-FI">
                <a:latin typeface="Calibri" panose="020F0502020204030204" pitchFamily="34" charset="0"/>
              </a:rPr>
              <a:pPr/>
              <a:t>13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6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hengitys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Anatomia ja fysiologia</a:t>
            </a:r>
          </a:p>
          <a:p>
            <a:r>
              <a:rPr lang="fi-FI" dirty="0" smtClean="0"/>
              <a:t>KSAO</a:t>
            </a:r>
          </a:p>
          <a:p>
            <a:r>
              <a:rPr lang="fi-FI" dirty="0" smtClean="0"/>
              <a:t>Kaisa-Leea Kurko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93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>
          <a:xfrm>
            <a:off x="1724651" y="609600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Hengityslihakset</a:t>
            </a:r>
          </a:p>
        </p:txBody>
      </p:sp>
      <p:sp>
        <p:nvSpPr>
          <p:cNvPr id="18435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82E94A-8C91-42F6-B8E8-C1585A55194B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19.2.2019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18AECEF6-0B82-4EA0-A46A-0ED1919F1A10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18437" name="Sisällön paikkamerkki 2"/>
          <p:cNvSpPr>
            <a:spLocks noGrp="1"/>
          </p:cNvSpPr>
          <p:nvPr>
            <p:ph sz="quarter" idx="1"/>
          </p:nvPr>
        </p:nvSpPr>
        <p:spPr>
          <a:xfrm>
            <a:off x="1724651" y="2362200"/>
            <a:ext cx="8153400" cy="4495800"/>
          </a:xfrm>
        </p:spPr>
        <p:txBody>
          <a:bodyPr/>
          <a:lstStyle/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 </a:t>
            </a:r>
            <a:r>
              <a:rPr lang="fi-FI" altLang="fi-FI" b="1" dirty="0" smtClean="0"/>
              <a:t>(</a:t>
            </a:r>
            <a:r>
              <a:rPr lang="fi-FI" altLang="fi-FI" b="1" dirty="0" err="1" smtClean="0"/>
              <a:t>respiratio</a:t>
            </a:r>
            <a:r>
              <a:rPr lang="fi-FI" altLang="fi-FI" dirty="0" smtClean="0"/>
              <a:t>) on tahdonalaisten ja tahdosta riippumattomien lihasten toiminnan yhteistulosta.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Tärkeimmät sisäänhengityslihakset: pallea ja uloimmat kylkivälilihakset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Tärkeimmät uloshengityslihakset: sisemmät kylkivälilihakset ja vatsalihakset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9176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>
          <a:xfrm>
            <a:off x="1814803" y="473299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Hengitysmekanismi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sz="quarter" idx="1"/>
          </p:nvPr>
        </p:nvSpPr>
        <p:spPr>
          <a:xfrm>
            <a:off x="1814803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Hengityskeskuksesta impulssi </a:t>
            </a:r>
            <a:r>
              <a:rPr lang="fi-FI" altLang="fi-FI" dirty="0" smtClean="0">
                <a:sym typeface="Wingdings" panose="05000000000000000000" pitchFamily="2" charset="2"/>
              </a:rPr>
              <a:t> sisäänhengityslihakset supistuvat  rintaontelo laajenee  keuhkot seuraavat rintakehän liikkeitä</a:t>
            </a:r>
          </a:p>
          <a:p>
            <a:r>
              <a:rPr lang="fi-FI" altLang="fi-FI" dirty="0" smtClean="0">
                <a:sym typeface="Wingdings" panose="05000000000000000000" pitchFamily="2" charset="2"/>
              </a:rPr>
              <a:t>Keuhkot laajenevat, jolloin </a:t>
            </a:r>
            <a:r>
              <a:rPr lang="fi-FI" altLang="fi-FI" dirty="0" err="1" smtClean="0">
                <a:sym typeface="Wingdings" panose="05000000000000000000" pitchFamily="2" charset="2"/>
              </a:rPr>
              <a:t>alveoleissa</a:t>
            </a:r>
            <a:r>
              <a:rPr lang="fi-FI" altLang="fi-FI" dirty="0" smtClean="0">
                <a:sym typeface="Wingdings" panose="05000000000000000000" pitchFamily="2" charset="2"/>
              </a:rPr>
              <a:t> vallitseva ilmanpaine pienenee ulkoilmanpainetta pienemmäksi  ilma virtaa keuhkoihin</a:t>
            </a:r>
          </a:p>
          <a:p>
            <a:pPr marL="0" indent="0">
              <a:buNone/>
            </a:pPr>
            <a:r>
              <a:rPr lang="fi-FI" altLang="fi-FI" dirty="0" smtClean="0">
                <a:sym typeface="Wingdings" panose="05000000000000000000" pitchFamily="2" charset="2"/>
              </a:rPr>
              <a:t>= </a:t>
            </a:r>
            <a:r>
              <a:rPr lang="fi-FI" altLang="fi-FI" b="1" dirty="0" smtClean="0">
                <a:sym typeface="Wingdings" panose="05000000000000000000" pitchFamily="2" charset="2"/>
              </a:rPr>
              <a:t>ventilaatio </a:t>
            </a:r>
            <a:r>
              <a:rPr lang="fi-FI" altLang="fi-FI" dirty="0" smtClean="0">
                <a:sym typeface="Wingdings" panose="05000000000000000000" pitchFamily="2" charset="2"/>
              </a:rPr>
              <a:t>eli ilman kuljetus keuhkoihin ja niistä ulos</a:t>
            </a:r>
          </a:p>
          <a:p>
            <a:pPr marL="0" indent="0">
              <a:buNone/>
            </a:pPr>
            <a:endParaRPr lang="fi-FI" altLang="fi-FI" dirty="0" smtClean="0">
              <a:sym typeface="Wingdings" panose="05000000000000000000" pitchFamily="2" charset="2"/>
            </a:endParaRPr>
          </a:p>
          <a:p>
            <a:r>
              <a:rPr lang="fi-FI" altLang="fi-FI" dirty="0" smtClean="0">
                <a:sym typeface="Wingdings" panose="05000000000000000000" pitchFamily="2" charset="2"/>
              </a:rPr>
              <a:t>Tilavuudet ks. S. 88</a:t>
            </a:r>
          </a:p>
        </p:txBody>
      </p:sp>
    </p:spTree>
    <p:extLst>
      <p:ext uri="{BB962C8B-B14F-4D97-AF65-F5344CB8AC3E}">
        <p14:creationId xmlns:p14="http://schemas.microsoft.com/office/powerpoint/2010/main" val="101357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/>
          </p:nvPr>
        </p:nvSpPr>
        <p:spPr>
          <a:xfrm>
            <a:off x="1853440" y="419271"/>
            <a:ext cx="8153400" cy="990600"/>
          </a:xfrm>
        </p:spPr>
        <p:txBody>
          <a:bodyPr>
            <a:noAutofit/>
          </a:bodyPr>
          <a:lstStyle/>
          <a:p>
            <a:r>
              <a:rPr lang="fi-FI" altLang="fi-FI" sz="4400" dirty="0" smtClean="0"/>
              <a:t>Hengitykseen vaikuttavat asiat:</a:t>
            </a:r>
          </a:p>
        </p:txBody>
      </p:sp>
      <p:sp>
        <p:nvSpPr>
          <p:cNvPr id="20483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44C40B-491E-4BFB-A8A7-4A18DB7DAEF1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19.2.2019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34A7D3A2-A7F4-4C40-A52B-463E98CC1405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13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20485" name="Sisällön paikkamerkki 2"/>
          <p:cNvSpPr>
            <a:spLocks noGrp="1"/>
          </p:cNvSpPr>
          <p:nvPr>
            <p:ph sz="quarter" idx="1"/>
          </p:nvPr>
        </p:nvSpPr>
        <p:spPr>
          <a:xfrm>
            <a:off x="1853440" y="2025203"/>
            <a:ext cx="8229600" cy="4997450"/>
          </a:xfrm>
        </p:spPr>
        <p:txBody>
          <a:bodyPr/>
          <a:lstStyle/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Hengityskeskus sijaitsee ydinjatkeessa.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Hengityskeskus säätelee hengityksen rytmiä ja hengitystilavuutta (pCO2 muutokset, </a:t>
            </a:r>
            <a:r>
              <a:rPr lang="fi-FI" altLang="fi-FI" dirty="0" err="1" smtClean="0"/>
              <a:t>kemoreseptorit</a:t>
            </a:r>
            <a:r>
              <a:rPr lang="fi-FI" altLang="fi-FI" dirty="0" smtClean="0"/>
              <a:t>)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endParaRPr lang="fi-FI" altLang="fi-FI" dirty="0" smtClean="0"/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Fyysinen rasitus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Psyykkiset tekijät, mieliala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Elämäntavat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Ympäristön saasteet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Hengityselinsairaudet ja toimintahäiriöt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Ikä, paino, ryhti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65252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2123896" y="563451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5400" dirty="0" smtClean="0"/>
              <a:t>Käsitteet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sz="quarter" idx="1"/>
          </p:nvPr>
        </p:nvSpPr>
        <p:spPr>
          <a:xfrm>
            <a:off x="1608742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RESPIRAATIO = Hengitys </a:t>
            </a:r>
          </a:p>
          <a:p>
            <a:r>
              <a:rPr lang="fi-FI" altLang="fi-FI" dirty="0" smtClean="0"/>
              <a:t>Kaasujen vaihto = happi siirtyy ilmasta soluihin JA CO² siirtyy soluista ilmaan.</a:t>
            </a:r>
          </a:p>
          <a:p>
            <a:r>
              <a:rPr lang="fi-FI" altLang="fi-FI" dirty="0" smtClean="0"/>
              <a:t>KEUHKOTUULETUS (</a:t>
            </a:r>
            <a:r>
              <a:rPr lang="fi-FI" altLang="fi-FI" b="1" dirty="0" smtClean="0"/>
              <a:t>ventilaatio)</a:t>
            </a:r>
            <a:r>
              <a:rPr lang="fi-FI" altLang="fi-FI" dirty="0" smtClean="0"/>
              <a:t>= ilma virtaa keuhkoihin ja ulos niistä</a:t>
            </a:r>
          </a:p>
          <a:p>
            <a:r>
              <a:rPr lang="fi-FI" altLang="fi-FI" dirty="0" smtClean="0"/>
              <a:t>SOLUHENGITYS = Happi siirtyy kudosnesteestä soluihin ja CO² siirtyy solusta kudosnesteeseen.</a:t>
            </a:r>
          </a:p>
        </p:txBody>
      </p:sp>
    </p:spTree>
    <p:extLst>
      <p:ext uri="{BB962C8B-B14F-4D97-AF65-F5344CB8AC3E}">
        <p14:creationId xmlns:p14="http://schemas.microsoft.com/office/powerpoint/2010/main" val="17075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>
          <a:xfrm>
            <a:off x="1608741" y="524814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Hengitystiet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sz="quarter" idx="1"/>
          </p:nvPr>
        </p:nvSpPr>
        <p:spPr>
          <a:xfrm>
            <a:off x="1608741" y="2012324"/>
            <a:ext cx="8153400" cy="4495800"/>
          </a:xfrm>
        </p:spPr>
        <p:txBody>
          <a:bodyPr/>
          <a:lstStyle/>
          <a:p>
            <a:r>
              <a:rPr lang="fi-FI" altLang="fi-FI" b="1" dirty="0" smtClean="0"/>
              <a:t>Ylähengitystiet:</a:t>
            </a:r>
          </a:p>
          <a:p>
            <a:pPr>
              <a:buFontTx/>
              <a:buChar char="-"/>
            </a:pPr>
            <a:r>
              <a:rPr lang="fi-FI" altLang="fi-FI" dirty="0" smtClean="0"/>
              <a:t>Nenäontelo ja sen sivuontelot</a:t>
            </a:r>
          </a:p>
          <a:p>
            <a:pPr>
              <a:buFontTx/>
              <a:buChar char="-"/>
            </a:pPr>
            <a:r>
              <a:rPr lang="fi-FI" altLang="fi-FI" dirty="0" smtClean="0"/>
              <a:t>Nielu (</a:t>
            </a:r>
            <a:r>
              <a:rPr lang="fi-FI" altLang="fi-FI" i="1" dirty="0" err="1" smtClean="0"/>
              <a:t>pharynx</a:t>
            </a:r>
            <a:r>
              <a:rPr lang="fi-FI" altLang="fi-FI" dirty="0" smtClean="0"/>
              <a:t>)</a:t>
            </a:r>
          </a:p>
          <a:p>
            <a:pPr marL="0" indent="0">
              <a:buNone/>
            </a:pPr>
            <a:endParaRPr lang="fi-FI" altLang="fi-FI" dirty="0" smtClean="0"/>
          </a:p>
          <a:p>
            <a:r>
              <a:rPr lang="fi-FI" altLang="fi-FI" b="1" dirty="0" smtClean="0"/>
              <a:t>Alahengitystiet:</a:t>
            </a:r>
          </a:p>
          <a:p>
            <a:r>
              <a:rPr lang="fi-FI" altLang="fi-FI" dirty="0"/>
              <a:t>Kurkunpää (</a:t>
            </a:r>
            <a:r>
              <a:rPr lang="fi-FI" altLang="fi-FI" i="1" dirty="0" err="1"/>
              <a:t>laxynx</a:t>
            </a:r>
            <a:r>
              <a:rPr lang="fi-FI" altLang="fi-FI" smtClean="0"/>
              <a:t>)</a:t>
            </a:r>
            <a:endParaRPr lang="fi-FI" altLang="fi-FI" b="1" dirty="0" smtClean="0"/>
          </a:p>
          <a:p>
            <a:pPr>
              <a:buFontTx/>
              <a:buChar char="-"/>
            </a:pPr>
            <a:r>
              <a:rPr lang="fi-FI" altLang="fi-FI" dirty="0" smtClean="0"/>
              <a:t>Henkitorvi (</a:t>
            </a:r>
            <a:r>
              <a:rPr lang="fi-FI" altLang="fi-FI" i="1" dirty="0" err="1" smtClean="0"/>
              <a:t>trachea</a:t>
            </a:r>
            <a:r>
              <a:rPr lang="fi-FI" altLang="fi-FI" dirty="0" smtClean="0"/>
              <a:t>)</a:t>
            </a:r>
          </a:p>
          <a:p>
            <a:pPr>
              <a:buFontTx/>
              <a:buChar char="-"/>
            </a:pPr>
            <a:r>
              <a:rPr lang="fi-FI" altLang="fi-FI" dirty="0" smtClean="0"/>
              <a:t>Keuhkoputket (</a:t>
            </a:r>
            <a:r>
              <a:rPr lang="fi-FI" altLang="fi-FI" i="1" dirty="0" err="1" smtClean="0"/>
              <a:t>bronchus</a:t>
            </a:r>
            <a:r>
              <a:rPr lang="fi-FI" altLang="fi-F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703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endParaRPr lang="fi-FI" altLang="fi-FI" smtClean="0"/>
          </a:p>
        </p:txBody>
      </p:sp>
      <p:sp>
        <p:nvSpPr>
          <p:cNvPr id="12291" name="Päivämäärän paikkamerkki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033F43-3BB7-48BA-815C-17CA10B5F582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19.2.2019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6A5FFAFC-8138-4877-A730-ABF256A53F5F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12293" name="Sisällön paikkamerkki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endParaRPr lang="fi-FI" altLang="fi-FI" smtClean="0"/>
          </a:p>
        </p:txBody>
      </p:sp>
      <p:pic>
        <p:nvPicPr>
          <p:cNvPr id="12294" name="Picture 4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9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1492831" y="589209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Nenäontelo</a:t>
            </a:r>
          </a:p>
        </p:txBody>
      </p:sp>
      <p:sp>
        <p:nvSpPr>
          <p:cNvPr id="13315" name="Sisällön paikkamerkki 2"/>
          <p:cNvSpPr>
            <a:spLocks noGrp="1"/>
          </p:cNvSpPr>
          <p:nvPr>
            <p:ph sz="quarter" idx="1"/>
          </p:nvPr>
        </p:nvSpPr>
        <p:spPr>
          <a:xfrm>
            <a:off x="1492831" y="2192628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Väliseinä (</a:t>
            </a:r>
            <a:r>
              <a:rPr lang="fi-FI" altLang="fi-FI" i="1" dirty="0" err="1" smtClean="0"/>
              <a:t>septum</a:t>
            </a:r>
            <a:r>
              <a:rPr lang="fi-FI" altLang="fi-FI" dirty="0" smtClean="0"/>
              <a:t>)</a:t>
            </a:r>
          </a:p>
          <a:p>
            <a:r>
              <a:rPr lang="fi-FI" altLang="fi-FI" dirty="0" smtClean="0"/>
              <a:t>Nenäkuorikot 3kpl</a:t>
            </a:r>
          </a:p>
          <a:p>
            <a:r>
              <a:rPr lang="fi-FI" altLang="fi-FI" dirty="0" smtClean="0"/>
              <a:t>Keskikuorikon alta yhteys nenän sivuonteloihin</a:t>
            </a:r>
          </a:p>
          <a:p>
            <a:r>
              <a:rPr lang="fi-FI" altLang="fi-FI" dirty="0" smtClean="0"/>
              <a:t>Kyynelkäytävä avautuu alakuorikon alle</a:t>
            </a:r>
          </a:p>
          <a:p>
            <a:r>
              <a:rPr lang="fi-FI" altLang="fi-FI" dirty="0" smtClean="0"/>
              <a:t>Nenäontelon yläosassa hajuepiteeli</a:t>
            </a:r>
          </a:p>
          <a:p>
            <a:endParaRPr lang="fi-FI" altLang="fi-FI" dirty="0" smtClean="0"/>
          </a:p>
          <a:p>
            <a:pPr marL="0" indent="0">
              <a:buNone/>
            </a:pPr>
            <a:r>
              <a:rPr lang="fi-FI" altLang="fi-FI" b="1" dirty="0" smtClean="0"/>
              <a:t>Tehtävä: </a:t>
            </a:r>
            <a:r>
              <a:rPr lang="fi-FI" altLang="fi-FI" dirty="0" smtClean="0"/>
              <a:t>puhdistaa, lämmittää ja kosteuttaa hengitysilmaa</a:t>
            </a:r>
          </a:p>
        </p:txBody>
      </p:sp>
    </p:spTree>
    <p:extLst>
      <p:ext uri="{BB962C8B-B14F-4D97-AF65-F5344CB8AC3E}">
        <p14:creationId xmlns:p14="http://schemas.microsoft.com/office/powerpoint/2010/main" val="51260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1789046" y="499057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Kurkunpää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sz="quarter" idx="1"/>
          </p:nvPr>
        </p:nvSpPr>
        <p:spPr>
          <a:xfrm>
            <a:off x="1789046" y="2362200"/>
            <a:ext cx="8153400" cy="4495800"/>
          </a:xfrm>
        </p:spPr>
        <p:txBody>
          <a:bodyPr>
            <a:normAutofit/>
          </a:bodyPr>
          <a:lstStyle/>
          <a:p>
            <a:r>
              <a:rPr lang="fi-FI" altLang="fi-FI" sz="2400" dirty="0" smtClean="0"/>
              <a:t>Muodostunut rustoista, lihaksesta, sidekudoksesta ja limakalvosta.</a:t>
            </a:r>
          </a:p>
          <a:p>
            <a:r>
              <a:rPr lang="fi-FI" altLang="fi-FI" sz="2400" dirty="0" smtClean="0"/>
              <a:t>Osallistuu äänen muodostukseen (äänihuulet).</a:t>
            </a:r>
          </a:p>
          <a:p>
            <a:r>
              <a:rPr lang="fi-FI" altLang="fi-FI" sz="2400" dirty="0" smtClean="0"/>
              <a:t>Hetkeksi tahdonalaista (nieltäessä, yskiessä, ulostaessa, ponnistuksessa).</a:t>
            </a:r>
          </a:p>
          <a:p>
            <a:r>
              <a:rPr lang="fi-FI" altLang="fi-FI" sz="2400" dirty="0" smtClean="0"/>
              <a:t>Kurkunkansi </a:t>
            </a:r>
            <a:r>
              <a:rPr lang="fi-FI" altLang="fi-FI" sz="2400" i="1" dirty="0" smtClean="0"/>
              <a:t>(</a:t>
            </a:r>
            <a:r>
              <a:rPr lang="fi-FI" altLang="fi-FI" sz="2400" i="1" dirty="0" err="1" smtClean="0"/>
              <a:t>epiglottis</a:t>
            </a:r>
            <a:r>
              <a:rPr lang="fi-FI" altLang="fi-FI" sz="2400" i="1" dirty="0" smtClean="0"/>
              <a:t>) </a:t>
            </a:r>
            <a:r>
              <a:rPr lang="fi-FI" altLang="fi-FI" sz="2400" dirty="0" smtClean="0"/>
              <a:t>laskeutuu henkitorven päälle nielemisen ajaksi.</a:t>
            </a:r>
            <a:endParaRPr lang="fi-FI" alt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05299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1647378" y="447541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Henkitorvi ja keuhkoputket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sz="quarter" idx="1"/>
          </p:nvPr>
        </p:nvSpPr>
        <p:spPr>
          <a:xfrm>
            <a:off x="1647378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10cm pitkä, n. 2,5cm halkaisija</a:t>
            </a:r>
          </a:p>
          <a:p>
            <a:r>
              <a:rPr lang="fi-FI" altLang="fi-FI" dirty="0" smtClean="0"/>
              <a:t>Venyvä ja joustava putki, pysyy ”auki” koko ajan</a:t>
            </a:r>
          </a:p>
          <a:p>
            <a:r>
              <a:rPr lang="fi-FI" altLang="fi-FI" dirty="0" smtClean="0"/>
              <a:t>Haarautuu pääkeuhkoputkiksi </a:t>
            </a:r>
            <a:r>
              <a:rPr lang="fi-FI" altLang="fi-FI" dirty="0" smtClean="0">
                <a:sym typeface="Wingdings" panose="05000000000000000000" pitchFamily="2" charset="2"/>
              </a:rPr>
              <a:t> pienemmät keuhkoputket  ilmatiehyet  keuhkorakkulat (</a:t>
            </a:r>
            <a:r>
              <a:rPr lang="fi-FI" altLang="fi-FI" i="1" dirty="0" err="1" smtClean="0">
                <a:sym typeface="Wingdings" panose="05000000000000000000" pitchFamily="2" charset="2"/>
              </a:rPr>
              <a:t>alveolit</a:t>
            </a:r>
            <a:r>
              <a:rPr lang="fi-FI" altLang="fi-FI" dirty="0" smtClean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0596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1724651" y="609600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Keuhkot (</a:t>
            </a:r>
            <a:r>
              <a:rPr lang="fi-FI" altLang="fi-FI" i="1" dirty="0" err="1" smtClean="0"/>
              <a:t>pulmo</a:t>
            </a:r>
            <a:r>
              <a:rPr lang="fi-FI" altLang="fi-FI" i="1" dirty="0" smtClean="0"/>
              <a:t>, </a:t>
            </a:r>
            <a:r>
              <a:rPr lang="fi-FI" altLang="fi-FI" i="1" dirty="0" err="1" smtClean="0"/>
              <a:t>pulmones</a:t>
            </a:r>
            <a:r>
              <a:rPr lang="fi-FI" altLang="fi-FI" dirty="0" smtClean="0"/>
              <a:t>)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sz="quarter" idx="1"/>
          </p:nvPr>
        </p:nvSpPr>
        <p:spPr>
          <a:xfrm>
            <a:off x="1724651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Parillinen lohkoista muodostunut elin</a:t>
            </a:r>
          </a:p>
          <a:p>
            <a:r>
              <a:rPr lang="fi-FI" altLang="fi-FI" dirty="0" smtClean="0"/>
              <a:t>Rintaontelon sisällä (selkäranka, kylkiluut, rintalasta, pallea)</a:t>
            </a:r>
          </a:p>
          <a:p>
            <a:r>
              <a:rPr lang="fi-FI" altLang="fi-FI" dirty="0" smtClean="0"/>
              <a:t>Muodostuu </a:t>
            </a:r>
            <a:r>
              <a:rPr lang="fi-FI" altLang="fi-FI" dirty="0" err="1" smtClean="0"/>
              <a:t>alveoleista</a:t>
            </a:r>
            <a:r>
              <a:rPr lang="fi-FI" altLang="fi-FI" dirty="0" smtClean="0"/>
              <a:t>, keuhkoputken haaroista, veri- ja imusuonista ja sidekudoksesta</a:t>
            </a:r>
          </a:p>
          <a:p>
            <a:r>
              <a:rPr lang="fi-FI" altLang="fi-FI" dirty="0" smtClean="0"/>
              <a:t>Ympärillä kaksilehtinen kalvo, keuhkopussi (</a:t>
            </a:r>
            <a:r>
              <a:rPr lang="fi-FI" altLang="fi-FI" i="1" dirty="0" err="1" smtClean="0"/>
              <a:t>pleura</a:t>
            </a:r>
            <a:r>
              <a:rPr lang="fi-FI" altLang="fi-F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901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1517560" y="431800"/>
            <a:ext cx="8229600" cy="1196975"/>
          </a:xfrm>
        </p:spPr>
        <p:txBody>
          <a:bodyPr/>
          <a:lstStyle/>
          <a:p>
            <a:r>
              <a:rPr lang="fi-FI" altLang="fi-FI" dirty="0" smtClean="0"/>
              <a:t>Kaasujen vaihto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sz="quarter" idx="1"/>
          </p:nvPr>
        </p:nvSpPr>
        <p:spPr>
          <a:xfrm>
            <a:off x="822101" y="2160989"/>
            <a:ext cx="8229600" cy="4497388"/>
          </a:xfrm>
        </p:spPr>
        <p:txBody>
          <a:bodyPr/>
          <a:lstStyle/>
          <a:p>
            <a:r>
              <a:rPr lang="fi-FI" altLang="fi-FI" dirty="0" smtClean="0"/>
              <a:t>Perustuu kaasujen osa-paineen vaihteluihin </a:t>
            </a:r>
            <a:br>
              <a:rPr lang="fi-FI" altLang="fi-FI" dirty="0" smtClean="0"/>
            </a:br>
            <a:r>
              <a:rPr lang="fi-FI" altLang="fi-FI" dirty="0" smtClean="0"/>
              <a:t>ilman, </a:t>
            </a:r>
            <a:r>
              <a:rPr lang="fi-FI" altLang="fi-FI" dirty="0" err="1" smtClean="0"/>
              <a:t>alveoli</a:t>
            </a:r>
            <a:r>
              <a:rPr lang="fi-FI" altLang="fi-FI" dirty="0" smtClean="0"/>
              <a:t>-ilman, hiussuoniveren ja </a:t>
            </a:r>
            <a:br>
              <a:rPr lang="fi-FI" altLang="fi-FI" dirty="0" smtClean="0"/>
            </a:br>
            <a:r>
              <a:rPr lang="fi-FI" altLang="fi-FI" dirty="0" smtClean="0"/>
              <a:t>kudossolujen välillä.</a:t>
            </a:r>
          </a:p>
          <a:p>
            <a:r>
              <a:rPr lang="fi-FI" altLang="fi-FI" dirty="0" smtClean="0"/>
              <a:t>Kaasu siirtyy aina suuremmasta </a:t>
            </a:r>
            <a:br>
              <a:rPr lang="fi-FI" altLang="fi-FI" dirty="0" smtClean="0"/>
            </a:br>
            <a:r>
              <a:rPr lang="fi-FI" altLang="fi-FI" dirty="0" smtClean="0"/>
              <a:t>osapaineesta</a:t>
            </a:r>
            <a:br>
              <a:rPr lang="fi-FI" altLang="fi-FI" dirty="0" smtClean="0"/>
            </a:br>
            <a:r>
              <a:rPr lang="fi-FI" altLang="fi-FI" dirty="0" smtClean="0"/>
              <a:t>pienempään.</a:t>
            </a:r>
          </a:p>
          <a:p>
            <a:r>
              <a:rPr lang="fi-FI" altLang="fi-FI" dirty="0" smtClean="0"/>
              <a:t>Ks. s. 140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6467" y="2099256"/>
            <a:ext cx="5222097" cy="455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70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uorovärinen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TM03090430[[fn=Vaihtuvavärinen]]</Template>
  <TotalTime>155</TotalTime>
  <Words>382</Words>
  <Application>Microsoft Office PowerPoint</Application>
  <PresentationFormat>Laajakuva</PresentationFormat>
  <Paragraphs>79</Paragraphs>
  <Slides>13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Calibri</vt:lpstr>
      <vt:lpstr>Corbel</vt:lpstr>
      <vt:lpstr>Tw Cen MT</vt:lpstr>
      <vt:lpstr>Wingdings</vt:lpstr>
      <vt:lpstr>Wingdings 2</vt:lpstr>
      <vt:lpstr>Vuorovärinen</vt:lpstr>
      <vt:lpstr>hengitys</vt:lpstr>
      <vt:lpstr>Käsitteet</vt:lpstr>
      <vt:lpstr>Hengitystiet</vt:lpstr>
      <vt:lpstr>PowerPoint-esitys</vt:lpstr>
      <vt:lpstr>Nenäontelo</vt:lpstr>
      <vt:lpstr>Kurkunpää</vt:lpstr>
      <vt:lpstr>Henkitorvi ja keuhkoputket</vt:lpstr>
      <vt:lpstr>Keuhkot (pulmo, pulmones)</vt:lpstr>
      <vt:lpstr>Kaasujen vaihto</vt:lpstr>
      <vt:lpstr>Hengityslihakset</vt:lpstr>
      <vt:lpstr>Hengitysmekanismi</vt:lpstr>
      <vt:lpstr>PowerPoint-esitys</vt:lpstr>
      <vt:lpstr>Hengitykseen vaikuttavat asiat: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hengitys</dc:title>
  <dc:creator>Kaisa Kurko</dc:creator>
  <cp:lastModifiedBy>Kurko Kaisa-Leea</cp:lastModifiedBy>
  <cp:revision>6</cp:revision>
  <dcterms:created xsi:type="dcterms:W3CDTF">2018-09-17T16:09:18Z</dcterms:created>
  <dcterms:modified xsi:type="dcterms:W3CDTF">2019-02-19T08:43:48Z</dcterms:modified>
</cp:coreProperties>
</file>