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9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69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56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96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7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63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44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88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21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93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1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02AC-3EC2-4638-8574-0BF6E506A8EB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A5F2-458D-48B5-B51D-EA2A2C2BAC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21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eda.net/oppimateriaalit/e-oppi/ylakoulu/biologia/ihminen/ruuansulatus/kuvamappi/kuvagalleria/ohutsuoli2:file/download/7caf8ab2b3236d8d6552345e929bb19624fe8ac5/ihminen_rsk_ohutsuoli_shutterstock_53299942_peda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eda.net/oppimateriaalit/e-oppi/ylakoulu/biologia/ihminen/ruuansulatus/kuvamappi/kuvagalleria/on:file/download/fa4731d2a3f1d41deda80e42be5a5deb98e4125f/BI9_ohutsuoli_nukkalisake_shutterstock_71450365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eda.net/oppimateriaalit/e-oppi/ylakoulu/biologia/ihminen/ruuansulatus/kuvamappi/kuvagalleria/pohjukaissuoli:file/download/99bb7f37e55c0f53920840f92091a7a7b79b290a/bi_9_rsk_pohjukaissuoli_shutterstock_75794260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eda.net/oppimateriaalit/e-oppi/ylakoulu/biologia/ihminen/ruuansulatus/kuvamappi/kuvagalleria/nor2:file/download/0efe323438b0c2c225e1cdd072b577fd8dd2f7bd/BI9_nieleminen_shutterstock_119184289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eda.net/oppimateriaalit/e-oppi/ylakoulu/biologia/ihminen/ruuansulatus/kuvamappi/kuvagalleria/ms:file/download/ce699eaeb9bb8b15306ffd52009cb50b41c3b0e3/ihminen_rsk_mahalaukku_shutterstock_3499880_ped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Ruuansulatuselimistö</a:t>
            </a:r>
          </a:p>
        </p:txBody>
      </p:sp>
    </p:spTree>
    <p:extLst>
      <p:ext uri="{BB962C8B-B14F-4D97-AF65-F5344CB8AC3E}">
        <p14:creationId xmlns:p14="http://schemas.microsoft.com/office/powerpoint/2010/main" val="34584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Ohutsuoli</a:t>
            </a: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1981201" y="1412875"/>
            <a:ext cx="4043363" cy="471328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i-FI" altLang="fi-FI" sz="2000"/>
              <a:t>Pohjukaissuoli (duodenum), lyhyt C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i-FI" altLang="fi-FI" sz="2000"/>
              <a:t>Tyhjäsuoli (jejunum)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i-FI" altLang="fi-FI" sz="2000"/>
              <a:t>Sykkyräsuoli (ileum), yht. n. 3 m</a:t>
            </a:r>
          </a:p>
          <a:p>
            <a:pPr marL="514350" indent="-514350">
              <a:buNone/>
            </a:pPr>
            <a:endParaRPr lang="fi-FI" altLang="fi-FI" sz="2000"/>
          </a:p>
          <a:p>
            <a:pPr marL="514350" indent="-514350"/>
            <a:r>
              <a:rPr lang="fi-FI" altLang="fi-FI" sz="2000"/>
              <a:t>Haimanesteen entsyymit vapautuvat ohutsuoleen haimatiehyttä pitkin</a:t>
            </a:r>
          </a:p>
          <a:p>
            <a:pPr marL="514350" indent="-514350"/>
            <a:r>
              <a:rPr lang="fi-FI" altLang="fi-FI" sz="2000"/>
              <a:t>Ravintoaineiden pilkkoutuminen</a:t>
            </a:r>
          </a:p>
          <a:p>
            <a:pPr marL="514350" indent="-514350"/>
            <a:r>
              <a:rPr lang="fi-FI" altLang="fi-FI" sz="2000"/>
              <a:t>Ravintoaineiden imeytyminen</a:t>
            </a:r>
          </a:p>
          <a:p>
            <a:pPr marL="514350" indent="-514350"/>
            <a:r>
              <a:rPr lang="fi-FI" altLang="fi-FI" sz="2000"/>
              <a:t>Ravinto ohutsuolessa 7-9 h</a:t>
            </a:r>
          </a:p>
        </p:txBody>
      </p:sp>
      <p:pic>
        <p:nvPicPr>
          <p:cNvPr id="11268" name="Picture 2" descr="https://peda.net/oppimateriaalit/e-oppi/ylakoulu/biologia/ihminen/ruuansulatus/kuvamappi/kuvagalleria/ohutsuoli2:file/photo/7caf8ab2b3236d8d6552345e929bb19624fe8ac5/ihminen_rsk_ohutsuoli_shutterstock_53299942_ped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412875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2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Ohutsuolen nukkalisäkkeitä</a:t>
            </a:r>
          </a:p>
        </p:txBody>
      </p:sp>
      <p:pic>
        <p:nvPicPr>
          <p:cNvPr id="12291" name="Picture 2" descr="https://peda.net/oppimateriaalit/e-oppi/ylakoulu/biologia/ihminen/ruuansulatus/kuvamappi/kuvagalleria/on:file/photo/fa4731d2a3f1d41deda80e42be5a5deb98e4125f/BI9_ohutsuoli_nukkalisake_shutterstock_71450365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64" y="1600201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61833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Paksusuoli</a:t>
            </a:r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>
          <a:xfrm>
            <a:off x="1998618" y="1690688"/>
            <a:ext cx="3754438" cy="4525963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000" dirty="0"/>
              <a:t>Kolme osaa: </a:t>
            </a:r>
            <a:r>
              <a:rPr lang="fi-FI" altLang="fi-FI" sz="2000" b="1" dirty="0"/>
              <a:t>umpisuoli</a:t>
            </a:r>
            <a:r>
              <a:rPr lang="fi-FI" altLang="fi-FI" sz="2000" dirty="0"/>
              <a:t> (</a:t>
            </a:r>
            <a:r>
              <a:rPr lang="fi-FI" altLang="fi-FI" sz="2000" i="1" dirty="0" err="1"/>
              <a:t>caecum</a:t>
            </a:r>
            <a:r>
              <a:rPr lang="fi-FI" altLang="fi-FI" sz="2000" dirty="0"/>
              <a:t>), </a:t>
            </a:r>
            <a:r>
              <a:rPr lang="fi-FI" altLang="fi-FI" sz="2000" b="1" dirty="0" err="1"/>
              <a:t>koolon</a:t>
            </a:r>
            <a:r>
              <a:rPr lang="fi-FI" altLang="fi-FI" sz="2000" dirty="0"/>
              <a:t> (</a:t>
            </a:r>
            <a:r>
              <a:rPr lang="fi-FI" altLang="fi-FI" sz="2000" i="1" dirty="0" err="1"/>
              <a:t>colon</a:t>
            </a:r>
            <a:r>
              <a:rPr lang="fi-FI" altLang="fi-FI" sz="2000" dirty="0"/>
              <a:t>) ja </a:t>
            </a:r>
            <a:r>
              <a:rPr lang="fi-FI" altLang="fi-FI" sz="2000" b="1" dirty="0"/>
              <a:t>peräsuoli</a:t>
            </a:r>
            <a:r>
              <a:rPr lang="fi-FI" altLang="fi-FI" sz="2000" dirty="0"/>
              <a:t> (</a:t>
            </a:r>
            <a:r>
              <a:rPr lang="fi-FI" altLang="fi-FI" sz="2000" i="1" dirty="0" err="1"/>
              <a:t>rectum</a:t>
            </a:r>
            <a:r>
              <a:rPr lang="fi-FI" altLang="fi-FI" sz="2000" dirty="0"/>
              <a:t>)</a:t>
            </a:r>
          </a:p>
          <a:p>
            <a:pPr eaLnBrk="1" hangingPunct="1"/>
            <a:r>
              <a:rPr lang="fi-FI" altLang="fi-FI" sz="2000" dirty="0"/>
              <a:t>Pilkkoutuneesta ruokasulasta jäänyt sulamaton aines, jäännösmassa kulkee paksusuolessa hitaasti -&gt; veden imeytyminen (+ NaCl) -&gt; uloste kiinteytyy </a:t>
            </a:r>
          </a:p>
          <a:p>
            <a:pPr eaLnBrk="1" hangingPunct="1"/>
            <a:r>
              <a:rPr lang="fi-FI" altLang="fi-FI" sz="2000" dirty="0"/>
              <a:t>Valmistuu ja imeytyy K- ja B12 –vitamiinia</a:t>
            </a:r>
          </a:p>
          <a:p>
            <a:pPr eaLnBrk="1" hangingPunct="1"/>
            <a:r>
              <a:rPr lang="fi-FI" altLang="fi-FI" sz="2000" dirty="0"/>
              <a:t>Kun jäännösmassa venyttää peräsuolen seinämää, ulostamisrefleksi käynnistyy (vatsa- ja rintaontelon paine ↑)</a:t>
            </a:r>
          </a:p>
        </p:txBody>
      </p:sp>
      <p:pic>
        <p:nvPicPr>
          <p:cNvPr id="13316" name="Picture 2" descr="https://peda.net/oppimateriaalit/e-oppi/ylakoulu/biologia/ihminen/ruuansulatus/kuvamappi/kuvagalleria/ponkmpsjmviv:file/download/a7bc76ed5a5ce74d93ad6b0436f03635452e2add/bi_9_paksuoli_shutterstock_128018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76" y="157242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Maksa (hepar)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u="sng"/>
              <a:t>Maksan tehtäviä:</a:t>
            </a:r>
          </a:p>
          <a:p>
            <a:pPr eaLnBrk="1" hangingPunct="1"/>
            <a:endParaRPr lang="fi-FI" altLang="fi-FI"/>
          </a:p>
          <a:p>
            <a:pPr eaLnBrk="1" hangingPunct="1"/>
            <a:r>
              <a:rPr lang="fi-FI" altLang="fi-FI"/>
              <a:t>Varastoi sokeria (glykogeeni)</a:t>
            </a:r>
          </a:p>
          <a:p>
            <a:pPr eaLnBrk="1" hangingPunct="1"/>
            <a:r>
              <a:rPr lang="fi-FI" altLang="fi-FI"/>
              <a:t>Valmistaa plasman proteiineja (hyytymistekijöitä)</a:t>
            </a:r>
          </a:p>
          <a:p>
            <a:pPr eaLnBrk="1" hangingPunct="1"/>
            <a:r>
              <a:rPr lang="fi-FI" altLang="fi-FI"/>
              <a:t>Hajottaa toksiineja, alkoholia ja lääkeaineita</a:t>
            </a:r>
          </a:p>
          <a:p>
            <a:pPr eaLnBrk="1" hangingPunct="1"/>
            <a:r>
              <a:rPr lang="fi-FI" altLang="fi-FI"/>
              <a:t>Tuhoaa vanhoja punasoluja</a:t>
            </a:r>
          </a:p>
          <a:p>
            <a:pPr eaLnBrk="1" hangingPunct="1"/>
            <a:r>
              <a:rPr lang="fi-FI" altLang="fi-FI"/>
              <a:t>Tuottaa sappea</a:t>
            </a:r>
          </a:p>
          <a:p>
            <a:pPr eaLnBrk="1" hangingPunct="1"/>
            <a:r>
              <a:rPr lang="fi-FI" altLang="fi-FI"/>
              <a:t>Valmistaa aminohappoja, kolesterolia</a:t>
            </a:r>
          </a:p>
          <a:p>
            <a:pPr eaLnBrk="1" hangingPunct="1"/>
            <a:r>
              <a:rPr lang="fi-FI" altLang="fi-FI"/>
              <a:t>Varastoi verta, rautaa ja rasvaliukoisia vitamiineja</a:t>
            </a:r>
          </a:p>
        </p:txBody>
      </p:sp>
    </p:spTree>
    <p:extLst>
      <p:ext uri="{BB962C8B-B14F-4D97-AF65-F5344CB8AC3E}">
        <p14:creationId xmlns:p14="http://schemas.microsoft.com/office/powerpoint/2010/main" val="201550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eda.net/pori/kaarisillan-koulu/markon-luokka/ihminen/Jari/kuvamappi/kuvagalleria_maksa/mjeaps2:file/download/a5793186c91cc06e4d34ca18727958751c80fe3b/BI9_maksa_saately_shutterstock_70202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81613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6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Sappi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Erittyy maksasta n. 0,5 – 1 l/vrk</a:t>
            </a:r>
          </a:p>
          <a:p>
            <a:pPr eaLnBrk="1" hangingPunct="1"/>
            <a:r>
              <a:rPr lang="fi-FI" altLang="fi-FI"/>
              <a:t>Sappi aterioiden välillä varastoituneena sappirakkoon (n. 50 ml)</a:t>
            </a:r>
          </a:p>
          <a:p>
            <a:pPr eaLnBrk="1" hangingPunct="1"/>
            <a:r>
              <a:rPr lang="fi-FI" altLang="fi-FI"/>
              <a:t>Tyhjenee ruokailun jälkeen, kun rasvainen ruoka stimuloi suolen seinämän limakalvoa erittämään </a:t>
            </a:r>
            <a:r>
              <a:rPr lang="fi-FI" altLang="fi-FI" b="1"/>
              <a:t>pankreotsymiiniä </a:t>
            </a:r>
            <a:r>
              <a:rPr lang="fi-FI" altLang="fi-FI"/>
              <a:t>(aiheuttaa rakon seinämän supistumisen)</a:t>
            </a:r>
          </a:p>
          <a:p>
            <a:pPr eaLnBrk="1" hangingPunct="1"/>
            <a:r>
              <a:rPr lang="fi-FI" altLang="fi-FI"/>
              <a:t>Sisältää </a:t>
            </a:r>
            <a:r>
              <a:rPr lang="fi-FI" altLang="fi-FI" b="1"/>
              <a:t>sappisuoloja</a:t>
            </a:r>
            <a:r>
              <a:rPr lang="fi-FI" altLang="fi-FI"/>
              <a:t>, välttämättömät rasvojen imeytymiselle. Myös kuona-aineita, joista johtuu sapen ja ulosteiden väri</a:t>
            </a:r>
          </a:p>
        </p:txBody>
      </p:sp>
    </p:spTree>
    <p:extLst>
      <p:ext uri="{BB962C8B-B14F-4D97-AF65-F5344CB8AC3E}">
        <p14:creationId xmlns:p14="http://schemas.microsoft.com/office/powerpoint/2010/main" val="427176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Haima (pancreas)</a:t>
            </a:r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>
          <a:xfrm>
            <a:off x="2009730" y="1690688"/>
            <a:ext cx="3465512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i-FI" altLang="fi-FI" sz="1800" dirty="0"/>
              <a:t>N. 100 g painava elin vatsaontelon yläosassa, vasemmalla puolella</a:t>
            </a:r>
          </a:p>
          <a:p>
            <a:pPr eaLnBrk="1" hangingPunct="1"/>
            <a:r>
              <a:rPr lang="fi-FI" altLang="fi-FI" sz="1800" dirty="0"/>
              <a:t>Kahdenlaista rauhaskudosta; osa erittää ruuansulatusnestettä, osa insuliinia</a:t>
            </a:r>
          </a:p>
          <a:p>
            <a:pPr eaLnBrk="1" hangingPunct="1"/>
            <a:r>
              <a:rPr lang="fi-FI" altLang="fi-FI" sz="1800" dirty="0"/>
              <a:t>Tuottaa noin 1,5 l </a:t>
            </a:r>
            <a:r>
              <a:rPr lang="fi-FI" altLang="fi-FI" sz="1800" b="1" dirty="0"/>
              <a:t>haimanestettä </a:t>
            </a:r>
            <a:r>
              <a:rPr lang="fi-FI" altLang="fi-FI" sz="1800" dirty="0"/>
              <a:t>-&gt; kulkeutuu haimatiehyttä pitkin pohjukaissuoleen</a:t>
            </a:r>
          </a:p>
          <a:p>
            <a:pPr eaLnBrk="1" hangingPunct="1"/>
            <a:r>
              <a:rPr lang="fi-FI" altLang="fi-FI" sz="1800" dirty="0"/>
              <a:t>Tuottaa bikarbonaatti-ioneja l. emäksistä nestettä -&gt; neutraloi ohutsuolesta tulevaa ruokasulaa</a:t>
            </a:r>
          </a:p>
          <a:p>
            <a:pPr eaLnBrk="1" hangingPunct="1"/>
            <a:r>
              <a:rPr lang="fi-FI" altLang="fi-FI" sz="1800" dirty="0"/>
              <a:t>Entsyymit: </a:t>
            </a:r>
            <a:r>
              <a:rPr lang="fi-FI" altLang="fi-FI" sz="1800" b="1" dirty="0"/>
              <a:t>Amylaasi</a:t>
            </a:r>
            <a:r>
              <a:rPr lang="fi-FI" altLang="fi-FI" sz="1800" dirty="0"/>
              <a:t> (hiilihydraatit), </a:t>
            </a:r>
            <a:r>
              <a:rPr lang="fi-FI" altLang="fi-FI" sz="1800" b="1" dirty="0" err="1"/>
              <a:t>lipaasi</a:t>
            </a:r>
            <a:r>
              <a:rPr lang="fi-FI" altLang="fi-FI" sz="1800" dirty="0"/>
              <a:t> (rasvat), </a:t>
            </a:r>
            <a:r>
              <a:rPr lang="fi-FI" altLang="fi-FI" sz="1800" b="1" dirty="0" err="1"/>
              <a:t>trypsiini</a:t>
            </a:r>
            <a:r>
              <a:rPr lang="fi-FI" altLang="fi-FI" sz="1800" b="1" dirty="0"/>
              <a:t>, </a:t>
            </a:r>
            <a:r>
              <a:rPr lang="fi-FI" altLang="fi-FI" sz="1800" b="1" dirty="0" err="1"/>
              <a:t>kymotrypsiini</a:t>
            </a:r>
            <a:r>
              <a:rPr lang="fi-FI" altLang="fi-FI" sz="1800" b="1" dirty="0"/>
              <a:t> </a:t>
            </a:r>
            <a:r>
              <a:rPr lang="fi-FI" altLang="fi-FI" sz="1800" dirty="0"/>
              <a:t>(proteiinit)</a:t>
            </a:r>
          </a:p>
        </p:txBody>
      </p:sp>
      <p:pic>
        <p:nvPicPr>
          <p:cNvPr id="17412" name="Picture 2" descr="https://peda.net/oppimateriaalit/e-oppi/ylakoulu/biologia/ihminen/ruuansulatus/kuvamappi/kuvagalleria/pohjukaissuoli:file/photo/99bb7f37e55c0f53920840f92091a7a7b79b290a/bi_9_rsk_pohjukaissuoli_shutterstock_7579426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412875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8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kstikehys 2"/>
          <p:cNvSpPr txBox="1">
            <a:spLocks noChangeArrowheads="1"/>
          </p:cNvSpPr>
          <p:nvPr/>
        </p:nvSpPr>
        <p:spPr bwMode="auto">
          <a:xfrm>
            <a:off x="6600826" y="549276"/>
            <a:ext cx="38893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1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2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3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4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6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7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8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9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pic>
        <p:nvPicPr>
          <p:cNvPr id="18435" name="Picture 5" descr="https://peda.net/oppimateriaalit/e-oppi/ylakoulu/biologia/ihminen/ruuansulatus/kuvamappi/kuvagalleria/nro:file/download/ba122072c643e90ccd1dc4b61d4234df3643d2d3/BI_ruuansulatus_tehtava2_shutterstock_1257166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84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RUUANSULATUSELIMET =</a:t>
            </a:r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1981200" y="1600201"/>
            <a:ext cx="3467100" cy="4525963"/>
          </a:xfrm>
        </p:spPr>
        <p:txBody>
          <a:bodyPr/>
          <a:lstStyle/>
          <a:p>
            <a:pPr eaLnBrk="1" hangingPunct="1"/>
            <a:r>
              <a:rPr lang="fi-FI" altLang="fi-FI" sz="2400"/>
              <a:t>Ruuansulatuskanava ja siihen liittyvät elimet ja ruuansulatusrauhaset</a:t>
            </a:r>
          </a:p>
          <a:p>
            <a:pPr eaLnBrk="1" hangingPunct="1"/>
            <a:endParaRPr lang="fi-FI" altLang="fi-FI" sz="2400"/>
          </a:p>
          <a:p>
            <a:pPr eaLnBrk="1" hangingPunct="1"/>
            <a:r>
              <a:rPr lang="fi-FI" altLang="fi-FI" sz="2400"/>
              <a:t>TEHTÄVÄT: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400"/>
              <a:t>	- ruuan sulatus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400"/>
              <a:t>	- kuona-aineiden poisto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400"/>
              <a:t>	- hormonien tuottaminen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400"/>
              <a:t>	- immuniteettireaktiot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268414"/>
            <a:ext cx="34099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RUUANSULATUKSEN VAIHEET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fi-FI" altLang="fi-FI"/>
              <a:t>Mekaaniset toiminnot: ruuan hienonnus ja ruokasulan sekoitus ja kuljetus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fi-FI" altLang="fi-FI"/>
              <a:t>Entsyymien tuottaminen ja vapautus ruokasulan sekaan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fi-FI" altLang="fi-FI"/>
              <a:t>Ravintoaineiden pilkkominen entsyymien avulla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fi-FI" altLang="fi-FI"/>
              <a:t>Ravintoaineiden imeytyminen verenkiertoon ohutsuolessa, veden, kivennäisaineiden ja vitamiinien imeytyminen paksusuolessa</a:t>
            </a:r>
          </a:p>
          <a:p>
            <a:pPr marL="514350" indent="-514350">
              <a:buNone/>
            </a:pPr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9337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RS –kanavan osat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SUUONTELO: ruoka hienonnetaan mekaanisesti hampaiden avulla</a:t>
            </a:r>
          </a:p>
          <a:p>
            <a:pPr eaLnBrk="1" hangingPunct="1"/>
            <a:r>
              <a:rPr lang="fi-FI" altLang="fi-FI" smtClean="0"/>
              <a:t>KIELI: siirtää ruokapalan hampaiden työstettäväksi + makuaisti</a:t>
            </a:r>
          </a:p>
          <a:p>
            <a:pPr eaLnBrk="1" hangingPunct="1"/>
            <a:r>
              <a:rPr lang="fi-FI" altLang="fi-FI" smtClean="0"/>
              <a:t>SYLJEN ERITYS (1-1,5 l) (kielenalus-, leuanalus- ja korvasylkirauhaset)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mtClean="0"/>
              <a:t>	</a:t>
            </a:r>
            <a:r>
              <a:rPr lang="fi-FI" altLang="fi-FI" u="sng" smtClean="0"/>
              <a:t>amylaasi</a:t>
            </a:r>
            <a:r>
              <a:rPr lang="fi-FI" altLang="fi-FI" smtClean="0"/>
              <a:t> pilkkoo hiilihydraatteja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mtClean="0"/>
              <a:t>	lima helpottaa nielemistä</a:t>
            </a:r>
          </a:p>
        </p:txBody>
      </p:sp>
    </p:spTree>
    <p:extLst>
      <p:ext uri="{BB962C8B-B14F-4D97-AF65-F5344CB8AC3E}">
        <p14:creationId xmlns:p14="http://schemas.microsoft.com/office/powerpoint/2010/main" val="227528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Hampaiden rakenne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0" y="1600201"/>
            <a:ext cx="71120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31229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RS –KANAVAN OSAT</a:t>
            </a:r>
          </a:p>
        </p:txBody>
      </p:sp>
      <p:sp>
        <p:nvSpPr>
          <p:cNvPr id="717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NIELU (pharynx) on lihaksinen 12 cm pitkä putki, jossa ruuansulatuskanava siirtyy hengitysteiden taakse</a:t>
            </a:r>
          </a:p>
          <a:p>
            <a:pPr eaLnBrk="1" hangingPunct="1"/>
            <a:r>
              <a:rPr lang="fi-FI" altLang="fi-FI" smtClean="0"/>
              <a:t>RISAT: nielu-, kieli- ja kitarisat</a:t>
            </a:r>
          </a:p>
          <a:p>
            <a:pPr eaLnBrk="1" hangingPunct="1"/>
            <a:r>
              <a:rPr lang="fi-FI" altLang="fi-FI" smtClean="0"/>
              <a:t>RUOKATORVI (oesophagus) on lihasseinämäinen n. 25 cm pitkä putki, joka kuljettaa ruuan nielusta mahalaukkuun</a:t>
            </a:r>
          </a:p>
        </p:txBody>
      </p:sp>
    </p:spTree>
    <p:extLst>
      <p:ext uri="{BB962C8B-B14F-4D97-AF65-F5344CB8AC3E}">
        <p14:creationId xmlns:p14="http://schemas.microsoft.com/office/powerpoint/2010/main" val="417446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Nielemisrefleksi</a:t>
            </a:r>
          </a:p>
        </p:txBody>
      </p:sp>
      <p:pic>
        <p:nvPicPr>
          <p:cNvPr id="8195" name="Picture 2" descr="https://peda.net/oppimateriaalit/e-oppi/ylakoulu/biologia/ihminen/ruuansulatus/kuvamappi/kuvagalleria/nor2:file/photo/0efe323438b0c2c225e1cdd072b577fd8dd2f7bd/BI9_nieleminen_shutterstock_119184289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557338"/>
            <a:ext cx="6840537" cy="5130800"/>
          </a:xfrm>
        </p:spPr>
      </p:pic>
    </p:spTree>
    <p:extLst>
      <p:ext uri="{BB962C8B-B14F-4D97-AF65-F5344CB8AC3E}">
        <p14:creationId xmlns:p14="http://schemas.microsoft.com/office/powerpoint/2010/main" val="61083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Maha (gaster, ventriculus)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1919288" y="1484313"/>
            <a:ext cx="38989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i-FI" altLang="fi-FI" sz="2400"/>
              <a:t>Epiteelisolut tuottavat mahanestettä, maharauhaset siihen limaa, suolahappoa ja pepsinogeeniä (n. 2 l/vrk)</a:t>
            </a:r>
          </a:p>
          <a:p>
            <a:pPr eaLnBrk="1" hangingPunct="1"/>
            <a:r>
              <a:rPr lang="fi-FI" altLang="fi-FI" sz="2400"/>
              <a:t>Muokkaa ravintoa</a:t>
            </a:r>
          </a:p>
          <a:p>
            <a:pPr eaLnBrk="1" hangingPunct="1"/>
            <a:r>
              <a:rPr lang="fi-FI" altLang="fi-FI" sz="2400"/>
              <a:t>Varastoi ruokaa (2-3 h)</a:t>
            </a:r>
          </a:p>
          <a:p>
            <a:pPr eaLnBrk="1" hangingPunct="1"/>
            <a:r>
              <a:rPr lang="fi-FI" altLang="fi-FI" sz="2400"/>
              <a:t>Suolahappo tappaa mikrobeja ja aktivoi pepsinogeenin pepsiiniksi</a:t>
            </a:r>
          </a:p>
          <a:p>
            <a:pPr eaLnBrk="1" hangingPunct="1"/>
            <a:r>
              <a:rPr lang="fi-FI" altLang="fi-FI" sz="2400"/>
              <a:t>Annostelee ravintomassaa eteenpäin suoleen</a:t>
            </a:r>
          </a:p>
        </p:txBody>
      </p:sp>
      <p:pic>
        <p:nvPicPr>
          <p:cNvPr id="9220" name="Picture 2" descr="https://peda.net/oppimateriaalit/e-oppi/ylakoulu/biologia/ihminen/ruuansulatus/kuvamappi/kuvagalleria/ms:file/photo/ce699eaeb9bb8b15306ffd52009cb50b41c3b0e3/ihminen_rsk_mahalaukku_shutterstock_3499880_ped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2875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2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Mahaneste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Tuhoaa ravinnon ja hengitysteiden liman mukana tulleita bakteereja (suolahappo)</a:t>
            </a:r>
          </a:p>
          <a:p>
            <a:pPr eaLnBrk="1" hangingPunct="1"/>
            <a:r>
              <a:rPr lang="fi-FI" altLang="fi-FI" smtClean="0"/>
              <a:t>Aktivoi pepsinogeenin </a:t>
            </a:r>
            <a:r>
              <a:rPr lang="fi-FI" altLang="fi-FI" b="1" smtClean="0"/>
              <a:t>pepsiini –entsyymiksi</a:t>
            </a:r>
            <a:r>
              <a:rPr lang="fi-FI" altLang="fi-FI" smtClean="0"/>
              <a:t>, joka aloittaa proteiinien l. valkuaisaineiden pilkkomisen mahalaukussa</a:t>
            </a:r>
          </a:p>
          <a:p>
            <a:pPr eaLnBrk="1" hangingPunct="1"/>
            <a:r>
              <a:rPr lang="fi-FI" altLang="fi-FI" smtClean="0"/>
              <a:t>Eritystä säätelee </a:t>
            </a:r>
            <a:r>
              <a:rPr lang="fi-FI" altLang="fi-FI" b="1" smtClean="0"/>
              <a:t>gastriini</a:t>
            </a:r>
          </a:p>
          <a:p>
            <a:pPr eaLnBrk="1" hangingPunct="1"/>
            <a:r>
              <a:rPr lang="fi-FI" altLang="fi-FI" smtClean="0"/>
              <a:t>Myös parasympaattinen hermosto lisää eritystä. Molemmat vaikuttavat lisäksi mahan liikkeiden vilkastumiseen</a:t>
            </a:r>
          </a:p>
        </p:txBody>
      </p:sp>
    </p:spTree>
    <p:extLst>
      <p:ext uri="{BB962C8B-B14F-4D97-AF65-F5344CB8AC3E}">
        <p14:creationId xmlns:p14="http://schemas.microsoft.com/office/powerpoint/2010/main" val="1445106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502</Words>
  <Application>Microsoft Office PowerPoint</Application>
  <PresentationFormat>Laajakuva</PresentationFormat>
  <Paragraphs>90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Ruuansulatuselimistö</vt:lpstr>
      <vt:lpstr>RUUANSULATUSELIMET =</vt:lpstr>
      <vt:lpstr>RUUANSULATUKSEN VAIHEET</vt:lpstr>
      <vt:lpstr>RS –kanavan osat</vt:lpstr>
      <vt:lpstr>Hampaiden rakenne</vt:lpstr>
      <vt:lpstr>RS –KANAVAN OSAT</vt:lpstr>
      <vt:lpstr>Nielemisrefleksi</vt:lpstr>
      <vt:lpstr>Maha (gaster, ventriculus)</vt:lpstr>
      <vt:lpstr>Mahaneste</vt:lpstr>
      <vt:lpstr>Ohutsuoli</vt:lpstr>
      <vt:lpstr>Ohutsuolen nukkalisäkkeitä</vt:lpstr>
      <vt:lpstr>Paksusuoli</vt:lpstr>
      <vt:lpstr>Maksa (hepar)</vt:lpstr>
      <vt:lpstr>PowerPoint-esitys</vt:lpstr>
      <vt:lpstr>Sappi</vt:lpstr>
      <vt:lpstr>Haima (pancreas)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Ruuansulatuselimistö</dc:title>
  <dc:creator>Kurko Kaisa-Leea</dc:creator>
  <cp:lastModifiedBy>Kurko Kaisa-Leea</cp:lastModifiedBy>
  <cp:revision>2</cp:revision>
  <dcterms:created xsi:type="dcterms:W3CDTF">2020-09-24T18:42:47Z</dcterms:created>
  <dcterms:modified xsi:type="dcterms:W3CDTF">2020-09-24T18:44:25Z</dcterms:modified>
</cp:coreProperties>
</file>