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2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4" d="100"/>
          <a:sy n="74" d="100"/>
        </p:scale>
        <p:origin x="54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1" y="0"/>
            <a:ext cx="12192000" cy="6858000"/>
          </a:xfrm>
          <a:prstGeom prst="rect">
            <a:avLst/>
          </a:prstGeom>
          <a:blipFill dpi="0" rotWithShape="1">
            <a:blip r:embed="rId2">
              <a:alphaModFix amt="40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133350" ty="330200" sx="85000" sy="85000" flip="xy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>
                  <a:lumMod val="85000"/>
                  <a:lumOff val="15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>
                  <a:lumMod val="85000"/>
                  <a:lumOff val="15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>
                  <a:lumMod val="85000"/>
                  <a:lumOff val="15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2">
                    <a:lumMod val="75000"/>
                  </a:schemeClr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rgbClr val="FFFFFF"/>
                </a:solidFill>
                <a:latin typeface="+mn-lt"/>
              </a:defRPr>
            </a:lvl1pPr>
          </a:lstStyle>
          <a:p>
            <a:fld id="{DDA51639-B2D6-4652-B8C3-1B4C224A7BAF}" type="datetimeFigureOut">
              <a:rPr lang="en-US" smtClean="0"/>
              <a:t>10/13/2019</a:t>
            </a:fld>
            <a:endParaRPr lang="en-US" dirty="0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208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954437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1A6AA8-A04B-4104-9AE2-BD48D340E27F}" type="datetimeFigureOut">
              <a:rPr lang="en-US" smtClean="0"/>
              <a:t>10/13/2019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8075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0BF79-FAC6-4A96-8DE1-F7B82E2E1652}" type="datetimeFigureOut">
              <a:rPr lang="en-US" smtClean="0"/>
              <a:t>10/13/2019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8569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F5DD9-2C52-442D-92E2-8072C0C3D7CD}" type="datetimeFigureOut">
              <a:rPr lang="en-US" smtClean="0"/>
              <a:t>10/13/2019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2415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Osan ylätunnist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11784" y="0"/>
            <a:ext cx="12192000" cy="6858000"/>
          </a:xfrm>
          <a:prstGeom prst="rect">
            <a:avLst/>
          </a:prstGeom>
          <a:blipFill dpi="0" rotWithShape="1">
            <a:blip r:embed="rId2">
              <a:alphaModFix amt="40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133350" ty="330200" sx="85000" sy="85000" flip="xy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accent2">
                  <a:lumMod val="5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accent2">
                  <a:lumMod val="5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accent2">
                  <a:lumMod val="5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tabLst>
                <a:tab pos="2633663" algn="l"/>
              </a:tabLst>
              <a:defRPr sz="1600">
                <a:solidFill>
                  <a:schemeClr val="tx2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</a:lstStyle>
          <a:p>
            <a:fld id="{C44961B7-6B89-48AB-966F-622E2788EECC}" type="datetimeFigureOut">
              <a:rPr lang="en-US" smtClean="0"/>
              <a:t>10/13/2019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896" y="521208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2080"/>
            <a:ext cx="2112264" cy="228600"/>
          </a:xfrm>
        </p:spPr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514870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3D6FB-79CC-4683-A046-BBE785BA1BED}" type="datetimeFigureOut">
              <a:rPr lang="en-US" smtClean="0"/>
              <a:t>10/13/2019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38625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8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800" b="0">
                <a:solidFill>
                  <a:schemeClr val="tx2"/>
                </a:solidFill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2B3E8-48F1-4B23-8498-D8A04A81EC9C}" type="datetimeFigureOut">
              <a:rPr lang="en-US" smtClean="0"/>
              <a:t>10/13/2019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97321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90D90-AA62-404D-A741-635B4370F9CB}" type="datetimeFigureOut">
              <a:rPr lang="en-US" smtClean="0"/>
              <a:t>10/13/2019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83939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7002E4-6836-46D1-9DBB-3C27C0DD3A89}" type="datetimeFigureOut">
              <a:rPr lang="en-US" smtClean="0"/>
              <a:t>10/13/2019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595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chemeClr val="tx1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131DD-A141-4471-BCF9-C6073EDD7E20}" type="datetimeFigureOut">
              <a:rPr lang="en-US" smtClean="0"/>
              <a:t>10/13/2019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56032"/>
          </a:xfrm>
        </p:spPr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030347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905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AB334A90-EB03-42F3-8859-2C2B2724C058}" type="datetimeFigureOut">
              <a:rPr lang="en-US" smtClean="0"/>
              <a:t>10/13/2019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905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56032"/>
          </a:xfrm>
        </p:spPr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0204828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9464" y="6214535"/>
            <a:ext cx="2743200" cy="2560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CBC48EC7-AF6A-48D3-8284-14BACBEBDD84}" type="datetimeFigureOut">
              <a:rPr lang="en-US" smtClean="0"/>
              <a:t>10/13/2019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214535"/>
            <a:ext cx="5212080" cy="2560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48535" y="6214535"/>
            <a:ext cx="1463040" cy="2560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371856" y="374904"/>
            <a:ext cx="11448288" cy="6108192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</p:spTree>
    <p:extLst>
      <p:ext uri="{BB962C8B-B14F-4D97-AF65-F5344CB8AC3E}">
        <p14:creationId xmlns:p14="http://schemas.microsoft.com/office/powerpoint/2010/main" val="21968094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29" r:id="rId1"/>
    <p:sldLayoutId id="2147483830" r:id="rId2"/>
    <p:sldLayoutId id="2147483831" r:id="rId3"/>
    <p:sldLayoutId id="2147483832" r:id="rId4"/>
    <p:sldLayoutId id="2147483833" r:id="rId5"/>
    <p:sldLayoutId id="2147483834" r:id="rId6"/>
    <p:sldLayoutId id="2147483835" r:id="rId7"/>
    <p:sldLayoutId id="2147483836" r:id="rId8"/>
    <p:sldLayoutId id="2147483837" r:id="rId9"/>
    <p:sldLayoutId id="2147483838" r:id="rId10"/>
    <p:sldLayoutId id="2147483839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/>
              <a:t>Syöpäpotilaan kivunhoito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174648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Syöpäpotilaan kivunhoito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Pelätyin oire?</a:t>
            </a:r>
          </a:p>
          <a:p>
            <a:r>
              <a:rPr lang="fi-FI" dirty="0" smtClean="0"/>
              <a:t>Syövän aiheuttamaa, hoidon aiheuttamaa tai muusta syystä kuin syövästä johtuvaa</a:t>
            </a:r>
          </a:p>
          <a:p>
            <a:r>
              <a:rPr lang="fi-FI" dirty="0" smtClean="0"/>
              <a:t>Kivun arviointi, (VAS, NRS) havainnointi.</a:t>
            </a:r>
          </a:p>
          <a:p>
            <a:r>
              <a:rPr lang="fi-FI" dirty="0" smtClean="0"/>
              <a:t>Hoidon aloitus tulehduskipulääkkeellä tai </a:t>
            </a:r>
            <a:r>
              <a:rPr lang="fi-FI" dirty="0" err="1" smtClean="0"/>
              <a:t>parasetamolilla</a:t>
            </a:r>
            <a:endParaRPr lang="fi-FI" dirty="0" smtClean="0"/>
          </a:p>
          <a:p>
            <a:r>
              <a:rPr lang="fi-FI" dirty="0" smtClean="0"/>
              <a:t>Kivun lisääntyessä hoitoon liitetään </a:t>
            </a:r>
            <a:r>
              <a:rPr lang="fi-FI" dirty="0" err="1" smtClean="0"/>
              <a:t>opioidi</a:t>
            </a:r>
            <a:endParaRPr lang="fi-FI" dirty="0" smtClean="0"/>
          </a:p>
          <a:p>
            <a:pPr lvl="1">
              <a:buFont typeface="Wingdings" panose="05000000000000000000" pitchFamily="2" charset="2"/>
              <a:buChar char="Ø"/>
            </a:pPr>
            <a:r>
              <a:rPr lang="fi-FI" dirty="0" smtClean="0"/>
              <a:t>Heikot </a:t>
            </a:r>
            <a:r>
              <a:rPr lang="fi-FI" dirty="0" err="1" smtClean="0"/>
              <a:t>opioidit</a:t>
            </a:r>
            <a:r>
              <a:rPr lang="fi-FI" dirty="0" smtClean="0"/>
              <a:t>; </a:t>
            </a:r>
            <a:r>
              <a:rPr lang="fi-FI" dirty="0" err="1" smtClean="0"/>
              <a:t>tramadoli</a:t>
            </a:r>
            <a:r>
              <a:rPr lang="fi-FI" dirty="0" smtClean="0"/>
              <a:t>, kodeiini (yhdistelmävalmisteissa)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fi-FI" dirty="0" smtClean="0"/>
              <a:t>Keskivahvat </a:t>
            </a:r>
            <a:r>
              <a:rPr lang="fi-FI" dirty="0" err="1" smtClean="0"/>
              <a:t>opioidit</a:t>
            </a:r>
            <a:r>
              <a:rPr lang="fi-FI" dirty="0" smtClean="0"/>
              <a:t>; </a:t>
            </a:r>
            <a:r>
              <a:rPr lang="fi-FI" dirty="0" err="1" smtClean="0"/>
              <a:t>buprenorfiini</a:t>
            </a:r>
            <a:endParaRPr lang="fi-FI" dirty="0" smtClean="0"/>
          </a:p>
          <a:p>
            <a:pPr lvl="1">
              <a:buFont typeface="Wingdings" panose="05000000000000000000" pitchFamily="2" charset="2"/>
              <a:buChar char="Ø"/>
            </a:pPr>
            <a:r>
              <a:rPr lang="fi-FI" dirty="0" smtClean="0"/>
              <a:t>Vahvat </a:t>
            </a:r>
            <a:r>
              <a:rPr lang="fi-FI" dirty="0" err="1" smtClean="0"/>
              <a:t>opioidit</a:t>
            </a:r>
            <a:r>
              <a:rPr lang="fi-FI" dirty="0" smtClean="0"/>
              <a:t>; morfiini, </a:t>
            </a:r>
            <a:r>
              <a:rPr lang="fi-FI" dirty="0" err="1" smtClean="0"/>
              <a:t>oksikodoni</a:t>
            </a:r>
            <a:r>
              <a:rPr lang="fi-FI" dirty="0" smtClean="0"/>
              <a:t>, </a:t>
            </a:r>
            <a:r>
              <a:rPr lang="fi-FI" dirty="0" err="1" smtClean="0"/>
              <a:t>fentanyyli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9009545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Kivunhoidon perusperiaatteet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919119" y="1821910"/>
            <a:ext cx="10353762" cy="466261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i-FI" dirty="0"/>
              <a:t>1. tehokkuus</a:t>
            </a:r>
          </a:p>
          <a:p>
            <a:pPr marL="0" indent="0">
              <a:buNone/>
            </a:pPr>
            <a:r>
              <a:rPr lang="fi-FI" dirty="0"/>
              <a:t>2. yksinkertainen toteutus</a:t>
            </a:r>
          </a:p>
          <a:p>
            <a:pPr marL="0" indent="0">
              <a:buNone/>
            </a:pPr>
            <a:r>
              <a:rPr lang="fi-FI" dirty="0"/>
              <a:t>3. pyrkimys jatkuvaan tasaiseen lievitykseen </a:t>
            </a:r>
            <a:r>
              <a:rPr lang="fi-FI" dirty="0" smtClean="0"/>
              <a:t>pitkävaikutteisella lääkkeellä</a:t>
            </a:r>
            <a:endParaRPr lang="fi-FI" dirty="0"/>
          </a:p>
          <a:p>
            <a:pPr marL="0" indent="0">
              <a:buNone/>
            </a:pPr>
            <a:r>
              <a:rPr lang="fi-FI" dirty="0"/>
              <a:t>4. kipuhuippujen tasaus nopeavaikutteisella valmisteella</a:t>
            </a:r>
          </a:p>
          <a:p>
            <a:pPr marL="0" indent="0">
              <a:buNone/>
            </a:pPr>
            <a:r>
              <a:rPr lang="fi-FI" dirty="0"/>
              <a:t>5. haittavaikutusten minimointi </a:t>
            </a:r>
            <a:r>
              <a:rPr lang="fi-FI" dirty="0" err="1"/>
              <a:t>opioidia</a:t>
            </a:r>
            <a:r>
              <a:rPr lang="fi-FI" dirty="0"/>
              <a:t> tai </a:t>
            </a:r>
            <a:r>
              <a:rPr lang="fi-FI" dirty="0" smtClean="0"/>
              <a:t>annostelureittiä vaihtamalla </a:t>
            </a:r>
            <a:r>
              <a:rPr lang="fi-FI" dirty="0"/>
              <a:t>tai hoitamalla ne sopivin lääkkein</a:t>
            </a:r>
          </a:p>
          <a:p>
            <a:pPr marL="0" indent="0">
              <a:buNone/>
            </a:pPr>
            <a:r>
              <a:rPr lang="fi-FI" dirty="0"/>
              <a:t>6. hoidon toteutumisen säännöllinen seuranta:</a:t>
            </a:r>
          </a:p>
          <a:p>
            <a:pPr marL="0" indent="0">
              <a:buNone/>
            </a:pPr>
            <a:r>
              <a:rPr lang="fi-FI" dirty="0"/>
              <a:t>• käyttääkö potilas lääkkeitä?</a:t>
            </a:r>
          </a:p>
          <a:p>
            <a:pPr marL="0" indent="0">
              <a:buNone/>
            </a:pPr>
            <a:r>
              <a:rPr lang="fi-FI" dirty="0"/>
              <a:t>• jos ei käytä, miksi ei (pelot, haittavaikutukset?)</a:t>
            </a:r>
          </a:p>
          <a:p>
            <a:pPr marL="0" indent="0">
              <a:buNone/>
            </a:pPr>
            <a:r>
              <a:rPr lang="fi-FI" dirty="0"/>
              <a:t>• lievittyykö kipu määrätyllä annoksella?</a:t>
            </a:r>
          </a:p>
          <a:p>
            <a:pPr marL="0" indent="0">
              <a:buNone/>
            </a:pPr>
            <a:r>
              <a:rPr lang="fi-FI" dirty="0"/>
              <a:t>• kivun ARVIOINTI</a:t>
            </a:r>
          </a:p>
        </p:txBody>
      </p:sp>
    </p:spTree>
    <p:extLst>
      <p:ext uri="{BB962C8B-B14F-4D97-AF65-F5344CB8AC3E}">
        <p14:creationId xmlns:p14="http://schemas.microsoft.com/office/powerpoint/2010/main" val="8315019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Tasainen kivunlievitys ja kipuhuippujen hoito!</a:t>
            </a:r>
          </a:p>
          <a:p>
            <a:r>
              <a:rPr lang="fi-FI" dirty="0" smtClean="0"/>
              <a:t>Älä pistä lihakseen (lihaskudosta vähän, injektio on kivulias ja annostelu usein)</a:t>
            </a:r>
          </a:p>
          <a:p>
            <a:r>
              <a:rPr lang="fi-FI" dirty="0" smtClean="0"/>
              <a:t>Mikäli </a:t>
            </a:r>
            <a:r>
              <a:rPr lang="fi-FI" dirty="0" err="1" smtClean="0"/>
              <a:t>po-</a:t>
            </a:r>
            <a:r>
              <a:rPr lang="fi-FI" dirty="0" smtClean="0"/>
              <a:t> lääkitys ei onnistu </a:t>
            </a:r>
            <a:r>
              <a:rPr lang="fi-FI" dirty="0" smtClean="0">
                <a:sym typeface="Wingdings" panose="05000000000000000000" pitchFamily="2" charset="2"/>
              </a:rPr>
              <a:t></a:t>
            </a:r>
            <a:r>
              <a:rPr lang="fi-FI" dirty="0" smtClean="0"/>
              <a:t> ihonalainen infuusio</a:t>
            </a:r>
          </a:p>
          <a:p>
            <a:r>
              <a:rPr lang="fi-FI" dirty="0" smtClean="0"/>
              <a:t>Ongelmalliset kivut (esim. hermovauriokipu tai murtumien aiheuttamat kivut) </a:t>
            </a:r>
            <a:r>
              <a:rPr lang="fi-FI" dirty="0" smtClean="0">
                <a:sym typeface="Wingdings" panose="05000000000000000000" pitchFamily="2" charset="2"/>
              </a:rPr>
              <a:t> </a:t>
            </a:r>
            <a:r>
              <a:rPr lang="fi-FI" dirty="0" smtClean="0"/>
              <a:t>masennuslääkkeet tai epilepsialääkkeet tai joskus spinaaliset lääkeinfuusiot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2867213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dirty="0" err="1" smtClean="0"/>
              <a:t>Opioidien</a:t>
            </a:r>
            <a:r>
              <a:rPr lang="fi-FI" dirty="0" smtClean="0"/>
              <a:t> aiheuttamat sivuvaikutukset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913795" y="2096064"/>
            <a:ext cx="10353762" cy="4502444"/>
          </a:xfrm>
        </p:spPr>
        <p:txBody>
          <a:bodyPr>
            <a:normAutofit/>
          </a:bodyPr>
          <a:lstStyle/>
          <a:p>
            <a:r>
              <a:rPr lang="fi-FI" b="1" dirty="0" smtClean="0"/>
              <a:t>Väsymys </a:t>
            </a:r>
            <a:r>
              <a:rPr lang="fi-FI" dirty="0"/>
              <a:t>(lievittyy yleensä alkuvaiheen jälkeen).</a:t>
            </a:r>
          </a:p>
          <a:p>
            <a:r>
              <a:rPr lang="fi-FI" b="1" dirty="0"/>
              <a:t>Pahoinvointi </a:t>
            </a:r>
            <a:r>
              <a:rPr lang="fi-FI" dirty="0"/>
              <a:t>(lievittyy yleensä alkuvaiheen jälkeen). </a:t>
            </a:r>
            <a:r>
              <a:rPr lang="fi-FI" dirty="0" smtClean="0"/>
              <a:t>Hoito: </a:t>
            </a:r>
            <a:r>
              <a:rPr lang="fi-FI" dirty="0" err="1" smtClean="0"/>
              <a:t>haloperidoli</a:t>
            </a:r>
            <a:r>
              <a:rPr lang="fi-FI" dirty="0" smtClean="0"/>
              <a:t> </a:t>
            </a:r>
            <a:r>
              <a:rPr lang="fi-FI" dirty="0"/>
              <a:t>0.5-1 mg x 3 Mikäli pahoinvointi on hankalaa </a:t>
            </a:r>
            <a:r>
              <a:rPr lang="fi-FI" dirty="0" smtClean="0"/>
              <a:t>ja/tai jatkuu </a:t>
            </a:r>
            <a:r>
              <a:rPr lang="fi-FI" dirty="0"/>
              <a:t>pitempään, </a:t>
            </a:r>
            <a:r>
              <a:rPr lang="fi-FI" dirty="0" err="1" smtClean="0"/>
              <a:t>opioidin</a:t>
            </a:r>
            <a:r>
              <a:rPr lang="fi-FI" dirty="0" smtClean="0"/>
              <a:t> vaihto </a:t>
            </a:r>
            <a:r>
              <a:rPr lang="fi-FI" dirty="0"/>
              <a:t>ja hankalissa </a:t>
            </a:r>
            <a:r>
              <a:rPr lang="fi-FI" dirty="0" smtClean="0"/>
              <a:t>tilanteissa reitin vaihto </a:t>
            </a:r>
            <a:r>
              <a:rPr lang="fi-FI" dirty="0"/>
              <a:t>(ihon alle/kautta).</a:t>
            </a:r>
          </a:p>
          <a:p>
            <a:r>
              <a:rPr lang="fi-FI" b="1" dirty="0"/>
              <a:t>Ummetus </a:t>
            </a:r>
            <a:r>
              <a:rPr lang="fi-FI" dirty="0"/>
              <a:t>(tulee ja pysyy). Hoito: laksatiivit, </a:t>
            </a:r>
            <a:r>
              <a:rPr lang="fi-FI" dirty="0" err="1"/>
              <a:t>esim</a:t>
            </a:r>
            <a:r>
              <a:rPr lang="fi-FI" dirty="0"/>
              <a:t> </a:t>
            </a:r>
            <a:r>
              <a:rPr lang="fi-FI" dirty="0" smtClean="0"/>
              <a:t>Na-</a:t>
            </a:r>
            <a:r>
              <a:rPr lang="fi-FI" dirty="0" err="1" smtClean="0"/>
              <a:t>pikosulfaatti</a:t>
            </a:r>
            <a:r>
              <a:rPr lang="fi-FI" dirty="0"/>
              <a:t> </a:t>
            </a:r>
            <a:r>
              <a:rPr lang="fi-FI" dirty="0" smtClean="0"/>
              <a:t>ja </a:t>
            </a:r>
            <a:r>
              <a:rPr lang="fi-FI" dirty="0" err="1"/>
              <a:t>laktuloosi</a:t>
            </a:r>
            <a:r>
              <a:rPr lang="fi-FI" dirty="0"/>
              <a:t>.</a:t>
            </a:r>
          </a:p>
          <a:p>
            <a:r>
              <a:rPr lang="fi-FI" b="1" dirty="0"/>
              <a:t>Kutina </a:t>
            </a:r>
            <a:r>
              <a:rPr lang="fi-FI" dirty="0"/>
              <a:t>(yleensä suora </a:t>
            </a:r>
            <a:r>
              <a:rPr lang="fi-FI" dirty="0" err="1"/>
              <a:t>opioidireseptorivaikutus</a:t>
            </a:r>
            <a:r>
              <a:rPr lang="fi-FI" dirty="0"/>
              <a:t>, </a:t>
            </a:r>
            <a:r>
              <a:rPr lang="fi-FI" dirty="0" smtClean="0"/>
              <a:t>morfiini voi aiheuttaa </a:t>
            </a:r>
            <a:r>
              <a:rPr lang="fi-FI" dirty="0"/>
              <a:t>kutinaa myös vapauttamalla </a:t>
            </a:r>
            <a:r>
              <a:rPr lang="fi-FI" dirty="0" smtClean="0"/>
              <a:t>histamiinia).</a:t>
            </a:r>
            <a:endParaRPr lang="fi-FI" dirty="0"/>
          </a:p>
          <a:p>
            <a:r>
              <a:rPr lang="fi-FI" b="1" dirty="0"/>
              <a:t>Hikoilu</a:t>
            </a:r>
          </a:p>
          <a:p>
            <a:r>
              <a:rPr lang="fi-FI" b="1" dirty="0" err="1"/>
              <a:t>Akkomodaatiohäiriö</a:t>
            </a:r>
            <a:r>
              <a:rPr lang="fi-FI" b="1" dirty="0"/>
              <a:t> </a:t>
            </a:r>
            <a:r>
              <a:rPr lang="fi-FI" dirty="0"/>
              <a:t>(vaikea lukea!)</a:t>
            </a:r>
          </a:p>
          <a:p>
            <a:r>
              <a:rPr lang="fi-FI" b="1" dirty="0"/>
              <a:t>Painajaiset </a:t>
            </a:r>
            <a:r>
              <a:rPr lang="fi-FI" dirty="0"/>
              <a:t>(yöllä ja/tai päivällä). Hoito: </a:t>
            </a:r>
            <a:r>
              <a:rPr lang="fi-FI" dirty="0" err="1"/>
              <a:t>opioidin</a:t>
            </a:r>
            <a:r>
              <a:rPr lang="fi-FI" dirty="0"/>
              <a:t> vaihto </a:t>
            </a:r>
            <a:r>
              <a:rPr lang="fi-FI" dirty="0" smtClean="0"/>
              <a:t>tai </a:t>
            </a:r>
            <a:r>
              <a:rPr lang="fi-FI" dirty="0" err="1" smtClean="0"/>
              <a:t>haloperidoli</a:t>
            </a:r>
            <a:r>
              <a:rPr lang="fi-FI" dirty="0"/>
              <a:t>.</a:t>
            </a:r>
          </a:p>
          <a:p>
            <a:r>
              <a:rPr lang="fi-FI" b="1" dirty="0"/>
              <a:t>Lihasnykäykset </a:t>
            </a:r>
            <a:r>
              <a:rPr lang="fi-FI" dirty="0"/>
              <a:t>(erityisesti suurilla </a:t>
            </a:r>
            <a:r>
              <a:rPr lang="fi-FI" dirty="0" smtClean="0"/>
              <a:t>morfiiniannoksilla</a:t>
            </a:r>
            <a:r>
              <a:rPr lang="fi-FI" dirty="0"/>
              <a:t>). </a:t>
            </a:r>
            <a:r>
              <a:rPr lang="fi-FI" dirty="0" smtClean="0"/>
              <a:t>Hoito: </a:t>
            </a:r>
            <a:r>
              <a:rPr lang="fi-FI" dirty="0" err="1" smtClean="0"/>
              <a:t>opioidin</a:t>
            </a:r>
            <a:r>
              <a:rPr lang="fi-FI" dirty="0" smtClean="0"/>
              <a:t> vaihto, </a:t>
            </a:r>
            <a:r>
              <a:rPr lang="fi-FI" dirty="0" err="1" smtClean="0"/>
              <a:t>bentsodiatsepiinien</a:t>
            </a:r>
            <a:r>
              <a:rPr lang="fi-FI" dirty="0" smtClean="0"/>
              <a:t> kokeilu.</a:t>
            </a:r>
          </a:p>
          <a:p>
            <a:r>
              <a:rPr lang="fi-FI" b="1" dirty="0"/>
              <a:t>Hengityslama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4359594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dirty="0" smtClean="0"/>
              <a:t>Syöpään liittyvät muut oireet kuin kipu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dirty="0" smtClean="0"/>
              <a:t>Pahoinvointi, oksentelu (lääkitys, suolistotukos, aivopaineen nousu jne.)</a:t>
            </a:r>
          </a:p>
          <a:p>
            <a:r>
              <a:rPr lang="fi-FI" dirty="0" smtClean="0"/>
              <a:t>Ummetus (</a:t>
            </a:r>
            <a:r>
              <a:rPr lang="fi-FI" dirty="0" err="1" smtClean="0"/>
              <a:t>opiaatit</a:t>
            </a:r>
            <a:r>
              <a:rPr lang="fi-FI" dirty="0" smtClean="0"/>
              <a:t>, vähentynyt ravitsemus, kuivuminen, liikkumattomuus jne.)</a:t>
            </a:r>
          </a:p>
          <a:p>
            <a:r>
              <a:rPr lang="fi-FI" dirty="0" err="1" smtClean="0"/>
              <a:t>Askites</a:t>
            </a:r>
            <a:r>
              <a:rPr lang="fi-FI" dirty="0" smtClean="0"/>
              <a:t> = </a:t>
            </a:r>
            <a:r>
              <a:rPr lang="fi-FI" dirty="0" err="1"/>
              <a:t>peritoneumin</a:t>
            </a:r>
            <a:r>
              <a:rPr lang="fi-FI" dirty="0"/>
              <a:t> </a:t>
            </a:r>
            <a:r>
              <a:rPr lang="fi-FI" dirty="0" err="1"/>
              <a:t>viskeraalisten</a:t>
            </a:r>
            <a:r>
              <a:rPr lang="fi-FI" dirty="0"/>
              <a:t> kapillaarien </a:t>
            </a:r>
            <a:r>
              <a:rPr lang="fi-FI" dirty="0" smtClean="0"/>
              <a:t>nesteen ylituotantoa</a:t>
            </a:r>
            <a:r>
              <a:rPr lang="fi-FI" dirty="0"/>
              <a:t>, johon liittyy lymfasuonten puutteellinen </a:t>
            </a:r>
            <a:r>
              <a:rPr lang="fi-FI" dirty="0" smtClean="0"/>
              <a:t>nesteen kuljetus </a:t>
            </a:r>
            <a:r>
              <a:rPr lang="fi-FI" dirty="0" smtClean="0">
                <a:sym typeface="Wingdings" panose="05000000000000000000" pitchFamily="2" charset="2"/>
              </a:rPr>
              <a:t></a:t>
            </a:r>
            <a:r>
              <a:rPr lang="fi-FI" dirty="0" smtClean="0"/>
              <a:t> turvotus, hengenahdistus, ummetus, närästys</a:t>
            </a:r>
          </a:p>
          <a:p>
            <a:r>
              <a:rPr lang="fi-FI" dirty="0" smtClean="0"/>
              <a:t>Hengenahdistus (henkinen, metastaasit </a:t>
            </a:r>
            <a:r>
              <a:rPr lang="fi-FI" dirty="0" err="1" smtClean="0"/>
              <a:t>jne</a:t>
            </a:r>
            <a:r>
              <a:rPr lang="fi-FI" dirty="0" smtClean="0"/>
              <a:t>,)</a:t>
            </a:r>
          </a:p>
          <a:p>
            <a:r>
              <a:rPr lang="fi-FI" dirty="0" smtClean="0"/>
              <a:t>Lymfaturvotus (imusolmukkeisiin levinnyt syöpä, leikkaushoidon jälkitila)</a:t>
            </a:r>
          </a:p>
          <a:p>
            <a:r>
              <a:rPr lang="fi-FI" dirty="0" smtClean="0"/>
              <a:t>Delirium (sekavuus, joka johtuu aivometastaaseista, </a:t>
            </a:r>
            <a:r>
              <a:rPr lang="fi-FI" dirty="0" err="1" smtClean="0"/>
              <a:t>uremiasta</a:t>
            </a:r>
            <a:r>
              <a:rPr lang="fi-FI" dirty="0" smtClean="0"/>
              <a:t>, </a:t>
            </a:r>
            <a:r>
              <a:rPr lang="fi-FI" dirty="0" err="1" smtClean="0"/>
              <a:t>hypoksiasta</a:t>
            </a:r>
            <a:r>
              <a:rPr lang="fi-FI" dirty="0" smtClean="0"/>
              <a:t> tai lääkkeistä)</a:t>
            </a:r>
          </a:p>
          <a:p>
            <a:endParaRPr lang="fi-FI" dirty="0" smtClean="0"/>
          </a:p>
          <a:p>
            <a:endParaRPr lang="fi-FI" dirty="0" smtClean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8283686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Kuolema lähestyy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dirty="0"/>
              <a:t>Kiinnostus ympäristöön vähenee ja potilaan tajunnantaso </a:t>
            </a:r>
            <a:r>
              <a:rPr lang="fi-FI" dirty="0" smtClean="0"/>
              <a:t>saattaa laskea.</a:t>
            </a:r>
          </a:p>
          <a:p>
            <a:r>
              <a:rPr lang="fi-FI" dirty="0" smtClean="0"/>
              <a:t>Nieleminen </a:t>
            </a:r>
            <a:r>
              <a:rPr lang="fi-FI" dirty="0"/>
              <a:t>vaikeutuu ja hengitys voi muuttua </a:t>
            </a:r>
            <a:r>
              <a:rPr lang="fi-FI" dirty="0" smtClean="0"/>
              <a:t>äänekkääksi (“</a:t>
            </a:r>
            <a:r>
              <a:rPr lang="fi-FI" dirty="0" err="1"/>
              <a:t>death</a:t>
            </a:r>
            <a:r>
              <a:rPr lang="fi-FI" dirty="0"/>
              <a:t> </a:t>
            </a:r>
            <a:r>
              <a:rPr lang="fi-FI" dirty="0" err="1"/>
              <a:t>rattle</a:t>
            </a:r>
            <a:r>
              <a:rPr lang="fi-FI" dirty="0"/>
              <a:t>“).</a:t>
            </a:r>
          </a:p>
          <a:p>
            <a:r>
              <a:rPr lang="fi-FI" dirty="0"/>
              <a:t>Potilaan oireet, kuten kipu, jatkuvat potilaan </a:t>
            </a:r>
            <a:r>
              <a:rPr lang="fi-FI" dirty="0" smtClean="0"/>
              <a:t>tajunnantason laskusta </a:t>
            </a:r>
            <a:r>
              <a:rPr lang="fi-FI" dirty="0"/>
              <a:t>huolimatta.</a:t>
            </a:r>
          </a:p>
          <a:p>
            <a:r>
              <a:rPr lang="fi-FI" dirty="0"/>
              <a:t>Muusta kuin oirelääkityksestä tulee tässä vaiheessa </a:t>
            </a:r>
            <a:r>
              <a:rPr lang="fi-FI" dirty="0" smtClean="0"/>
              <a:t>viimeistään luopua </a:t>
            </a:r>
            <a:r>
              <a:rPr lang="fi-FI" dirty="0"/>
              <a:t>(kortisoni, verenpainelääkkeet, </a:t>
            </a:r>
            <a:r>
              <a:rPr lang="fi-FI" dirty="0" smtClean="0"/>
              <a:t>diabetes-lääkkeet, epilepsia-lääkkeet </a:t>
            </a:r>
            <a:r>
              <a:rPr lang="fi-FI" dirty="0" err="1"/>
              <a:t>jne</a:t>
            </a:r>
            <a:r>
              <a:rPr lang="fi-FI" dirty="0" smtClean="0"/>
              <a:t>).</a:t>
            </a:r>
          </a:p>
          <a:p>
            <a:r>
              <a:rPr lang="fi-FI" dirty="0"/>
              <a:t>Mikäli potilas ei kykene nielemään, annostellaan </a:t>
            </a:r>
            <a:r>
              <a:rPr lang="fi-FI" dirty="0" smtClean="0"/>
              <a:t>lääkkeet ihon </a:t>
            </a:r>
            <a:r>
              <a:rPr lang="fi-FI" dirty="0"/>
              <a:t>alle, suoneen tai poikkeuksellisesti lihakseen</a:t>
            </a:r>
            <a:r>
              <a:rPr lang="fi-FI" dirty="0" smtClean="0"/>
              <a:t>.</a:t>
            </a:r>
          </a:p>
          <a:p>
            <a:r>
              <a:rPr lang="fi-FI" dirty="0"/>
              <a:t>Tärkeintä on välttää turhia toimenpiteitä ja </a:t>
            </a:r>
            <a:r>
              <a:rPr lang="fi-FI" dirty="0" smtClean="0"/>
              <a:t>rauhoittaa omaisia </a:t>
            </a:r>
            <a:r>
              <a:rPr lang="fi-FI" dirty="0"/>
              <a:t>ja </a:t>
            </a:r>
            <a:r>
              <a:rPr lang="fi-FI" dirty="0" smtClean="0"/>
              <a:t>potilasta.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0397871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Valtaosa potilaista kuolee rauhallisesti. Joskus viimeisiin </a:t>
            </a:r>
            <a:r>
              <a:rPr lang="fi-FI" dirty="0" smtClean="0"/>
              <a:t>hetkiin liittyy </a:t>
            </a:r>
            <a:r>
              <a:rPr lang="fi-FI" dirty="0"/>
              <a:t>tuskaisuuden ja kivun lisääntymistä. </a:t>
            </a:r>
            <a:endParaRPr lang="fi-FI" dirty="0" smtClean="0"/>
          </a:p>
          <a:p>
            <a:r>
              <a:rPr lang="fi-FI" dirty="0" smtClean="0"/>
              <a:t>Joskus verenvuoto tai </a:t>
            </a:r>
            <a:r>
              <a:rPr lang="fi-FI" dirty="0"/>
              <a:t>tukehtuminen voi aiheuttaa </a:t>
            </a:r>
            <a:r>
              <a:rPr lang="fi-FI" dirty="0" smtClean="0"/>
              <a:t>katastrofitilanteita. </a:t>
            </a:r>
            <a:r>
              <a:rPr lang="fi-FI" dirty="0" smtClean="0">
                <a:sym typeface="Wingdings" panose="05000000000000000000" pitchFamily="2" charset="2"/>
              </a:rPr>
              <a:t> tärkeää on etukäteissuunnitelma niiden varalle.</a:t>
            </a:r>
            <a:endParaRPr lang="fi-FI" dirty="0"/>
          </a:p>
          <a:p>
            <a:r>
              <a:rPr lang="fi-FI" dirty="0"/>
              <a:t>Tärkeää on potilaan ja omaisten rauhoittaminen ja </a:t>
            </a:r>
            <a:r>
              <a:rPr lang="fi-FI" dirty="0" smtClean="0"/>
              <a:t>tilanteen hallinta</a:t>
            </a:r>
            <a:r>
              <a:rPr lang="fi-FI" dirty="0"/>
              <a:t>.</a:t>
            </a:r>
          </a:p>
          <a:p>
            <a:r>
              <a:rPr lang="fi-FI" dirty="0"/>
              <a:t>Potilaan kipulääkitys varmistetaan.</a:t>
            </a:r>
          </a:p>
        </p:txBody>
      </p:sp>
    </p:spTree>
    <p:extLst>
      <p:ext uri="{BB962C8B-B14F-4D97-AF65-F5344CB8AC3E}">
        <p14:creationId xmlns:p14="http://schemas.microsoft.com/office/powerpoint/2010/main" val="206628295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">
  <a:themeElements>
    <a:clrScheme name="Savon">
      <a:dk1>
        <a:sysClr val="windowText" lastClr="000000"/>
      </a:dk1>
      <a:lt1>
        <a:sysClr val="window" lastClr="FFFFFF"/>
      </a:lt1>
      <a:dk2>
        <a:srgbClr val="736059"/>
      </a:dk2>
      <a:lt2>
        <a:srgbClr val="E7E0C7"/>
      </a:lt2>
      <a:accent1>
        <a:srgbClr val="92B0C8"/>
      </a:accent1>
      <a:accent2>
        <a:srgbClr val="E37C3D"/>
      </a:accent2>
      <a:accent3>
        <a:srgbClr val="A5AB81"/>
      </a:accent3>
      <a:accent4>
        <a:srgbClr val="E9B635"/>
      </a:accent4>
      <a:accent5>
        <a:srgbClr val="7BA79D"/>
      </a:accent5>
      <a:accent6>
        <a:srgbClr val="968C8C"/>
      </a:accent6>
      <a:hlink>
        <a:srgbClr val="F7A115"/>
      </a:hlink>
      <a:folHlink>
        <a:srgbClr val="969696"/>
      </a:folHlink>
    </a:clrScheme>
    <a:fontScheme name="Savon">
      <a:majorFont>
        <a:latin typeface="Garamond" panose="02020404030301010803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aramond" panose="02020404030301010803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hade val="100000"/>
                <a:satMod val="300000"/>
              </a:schemeClr>
            </a:gs>
            <a:gs pos="100000">
              <a:schemeClr val="phClr">
                <a:tint val="100000"/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3F20CFC1-E34F-405B-AA49-5BE0E194F1B3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Savon</Template>
  <TotalTime>2</TotalTime>
  <Words>485</Words>
  <Application>Microsoft Office PowerPoint</Application>
  <PresentationFormat>Laajakuva</PresentationFormat>
  <Paragraphs>54</Paragraphs>
  <Slides>8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8</vt:i4>
      </vt:variant>
    </vt:vector>
  </HeadingPairs>
  <TitlesOfParts>
    <vt:vector size="11" baseType="lpstr">
      <vt:lpstr>Garamond</vt:lpstr>
      <vt:lpstr>Wingdings</vt:lpstr>
      <vt:lpstr>Savon</vt:lpstr>
      <vt:lpstr>Syöpäpotilaan kivunhoito</vt:lpstr>
      <vt:lpstr>Syöpäpotilaan kivunhoito</vt:lpstr>
      <vt:lpstr>Kivunhoidon perusperiaatteet</vt:lpstr>
      <vt:lpstr>PowerPoint-esitys</vt:lpstr>
      <vt:lpstr>Opioidien aiheuttamat sivuvaikutukset</vt:lpstr>
      <vt:lpstr>Syöpään liittyvät muut oireet kuin kipu</vt:lpstr>
      <vt:lpstr>Kuolema lähestyy</vt:lpstr>
      <vt:lpstr>PowerPoint-esitys</vt:lpstr>
    </vt:vector>
  </TitlesOfParts>
  <Company>Kouvolan Kaupunki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Syöpäpotilaan kivunhoito</dc:title>
  <dc:creator>Kurko Kaisa-Leea</dc:creator>
  <cp:lastModifiedBy>Kaisa Kurko</cp:lastModifiedBy>
  <cp:revision>2</cp:revision>
  <dcterms:created xsi:type="dcterms:W3CDTF">2017-10-02T09:36:01Z</dcterms:created>
  <dcterms:modified xsi:type="dcterms:W3CDTF">2019-10-13T18:17:14Z</dcterms:modified>
</cp:coreProperties>
</file>