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966" r:id="rId5"/>
    <p:sldMasterId id="2147483980" r:id="rId6"/>
    <p:sldMasterId id="2147483994" r:id="rId7"/>
    <p:sldMasterId id="2147484008" r:id="rId8"/>
    <p:sldMasterId id="2147484022" r:id="rId9"/>
    <p:sldMasterId id="2147484036" r:id="rId10"/>
  </p:sldMasterIdLst>
  <p:notesMasterIdLst>
    <p:notesMasterId r:id="rId20"/>
  </p:notesMasterIdLst>
  <p:handoutMasterIdLst>
    <p:handoutMasterId r:id="rId21"/>
  </p:handoutMasterIdLst>
  <p:sldIdLst>
    <p:sldId id="270" r:id="rId11"/>
    <p:sldId id="276" r:id="rId12"/>
    <p:sldId id="282" r:id="rId13"/>
    <p:sldId id="283" r:id="rId14"/>
    <p:sldId id="284" r:id="rId15"/>
    <p:sldId id="285" r:id="rId16"/>
    <p:sldId id="286" r:id="rId17"/>
    <p:sldId id="287" r:id="rId18"/>
    <p:sldId id="289" r:id="rId19"/>
  </p:sldIdLst>
  <p:sldSz cx="9504363" cy="6911975"/>
  <p:notesSz cx="6858000" cy="9144000"/>
  <p:defaultTextStyle>
    <a:defPPr>
      <a:defRPr lang="fi-FI"/>
    </a:defPPr>
    <a:lvl1pPr marL="0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8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orient="horz" pos="272">
          <p15:clr>
            <a:srgbClr val="A4A3A4"/>
          </p15:clr>
        </p15:guide>
        <p15:guide id="3" orient="horz" pos="3266">
          <p15:clr>
            <a:srgbClr val="A4A3A4"/>
          </p15:clr>
        </p15:guide>
        <p15:guide id="4" orient="horz" pos="1088">
          <p15:clr>
            <a:srgbClr val="A4A3A4"/>
          </p15:clr>
        </p15:guide>
        <p15:guide id="5" pos="2565">
          <p15:clr>
            <a:srgbClr val="A4A3A4"/>
          </p15:clr>
        </p15:guide>
        <p15:guide id="6" pos="1360">
          <p15:clr>
            <a:srgbClr val="A4A3A4"/>
          </p15:clr>
        </p15:guide>
        <p15:guide id="7" pos="271">
          <p15:clr>
            <a:srgbClr val="A4A3A4"/>
          </p15:clr>
        </p15:guide>
        <p15:guide id="8" pos="4626">
          <p15:clr>
            <a:srgbClr val="A4A3A4"/>
          </p15:clr>
        </p15:guide>
        <p15:guide id="9" pos="5715">
          <p15:clr>
            <a:srgbClr val="A4A3A4"/>
          </p15:clr>
        </p15:guide>
        <p15:guide id="10" pos="2566">
          <p15:clr>
            <a:srgbClr val="A4A3A4"/>
          </p15:clr>
        </p15:guide>
        <p15:guide id="11" pos="3537">
          <p15:clr>
            <a:srgbClr val="A4A3A4"/>
          </p15:clr>
        </p15:guide>
        <p15:guide id="1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E"/>
    <a:srgbClr val="F8B182"/>
    <a:srgbClr val="FC725A"/>
    <a:srgbClr val="FC2F60"/>
    <a:srgbClr val="9F01FF"/>
    <a:srgbClr val="0EC501"/>
    <a:srgbClr val="FE01D3"/>
    <a:srgbClr val="30BEFE"/>
    <a:srgbClr val="D49D15"/>
    <a:srgbClr val="570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howGuides="1">
      <p:cViewPr varScale="1">
        <p:scale>
          <a:sx n="62" d="100"/>
          <a:sy n="62" d="100"/>
        </p:scale>
        <p:origin x="488" y="52"/>
      </p:cViewPr>
      <p:guideLst>
        <p:guide orient="horz" pos="2177"/>
        <p:guide orient="horz" pos="272"/>
        <p:guide orient="horz" pos="3266"/>
        <p:guide orient="horz" pos="1088"/>
        <p:guide pos="2565"/>
        <p:guide pos="1360"/>
        <p:guide pos="271"/>
        <p:guide pos="4626"/>
        <p:guide pos="5715"/>
        <p:guide pos="2566"/>
        <p:guide pos="3537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2921E-1D87-40F7-9FD6-FD0FB0798800}" type="datetimeFigureOut">
              <a:rPr lang="fi-FI" sz="800" smtClean="0"/>
              <a:t>14.4.2020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7535-8010-4AE4-91EB-93EA723031D9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36225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D9F4054-DE9B-4A8C-8F44-032462D0368C}" type="datetimeFigureOut">
              <a:rPr lang="fi-FI" smtClean="0"/>
              <a:pPr/>
              <a:t>14.4.2020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836613"/>
            <a:ext cx="4298950" cy="312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8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6046788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4318001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25892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4690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rgbClr val="FFC30E">
              <a:alpha val="85098"/>
            </a:srgb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1046004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25860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04154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485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7775575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6032209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25892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08225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5938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610709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61753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18705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80195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27957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75915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61281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1408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2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37662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905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0308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780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7775575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6032209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25892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92324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04765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60602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76587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1438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9682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7885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50493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41084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14315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6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772157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75294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17551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200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79635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775575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6032209" y="51831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589212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620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-1" y="1727200"/>
            <a:ext cx="862013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94534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04645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929591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68732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102060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67298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5141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9281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28738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4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509592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6936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79244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92901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793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-1588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432013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6047729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8620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-1" y="1727200"/>
            <a:ext cx="862013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604772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18771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426615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2033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22420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8065023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53590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20204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31308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712149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68224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5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035424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1067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752627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1266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775576" y="51831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6046787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4319587" y="-1588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77489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9661693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00800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76346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821121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1359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099230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510285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416697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204762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tx2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4603593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84403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695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085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4678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4318000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86201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878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652409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216378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133415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6788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262201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676939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65024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94733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891321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3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0163321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2215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5813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954072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030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207425" y="-9458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8639175" y="863699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7775575" y="431651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9072613" y="1295450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639175" y="1731561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8639175" y="2159843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Presentation name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64" r:id="rId3"/>
    <p:sldLayoutId id="2147483659" r:id="rId4"/>
    <p:sldLayoutId id="2147483652" r:id="rId5"/>
    <p:sldLayoutId id="2147483653" r:id="rId6"/>
    <p:sldLayoutId id="2147483865" r:id="rId7"/>
    <p:sldLayoutId id="2147483661" r:id="rId8"/>
    <p:sldLayoutId id="2147483665" r:id="rId9"/>
    <p:sldLayoutId id="2147483866" r:id="rId10"/>
    <p:sldLayoutId id="2147483654" r:id="rId11"/>
    <p:sldLayoutId id="2147483655" r:id="rId12"/>
    <p:sldLayoutId id="2147483965" r:id="rId13"/>
  </p:sldLayoutIdLst>
  <p:transition spd="med">
    <p:fade/>
  </p:transition>
  <p:hf hdr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40813" y="0"/>
            <a:ext cx="431750" cy="422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8640218" y="863699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9073656" y="431651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640813" y="129545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9073656" y="129545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9073656" y="172720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Presentation name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06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ransition spd="med">
    <p:fade/>
  </p:transition>
  <p:hf hdr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39770" y="0"/>
            <a:ext cx="431750" cy="422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9072613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7775575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7343825" y="0"/>
            <a:ext cx="431750" cy="422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Presentation name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7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ransition spd="med">
    <p:fade/>
  </p:transition>
  <p:hf hdr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72563" y="432048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8639720" y="863699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8207672" y="431651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7775525" y="0"/>
            <a:ext cx="431750" cy="422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8207672" y="0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7343278" y="0"/>
            <a:ext cx="431750" cy="422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Presentation name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ransition spd="med">
    <p:fade/>
  </p:transition>
  <p:hf hdr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074853" y="0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642010" y="431651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209962" y="431651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7346065" y="0"/>
            <a:ext cx="431750" cy="4222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7" name="Rectangle 26"/>
          <p:cNvSpPr/>
          <p:nvPr/>
        </p:nvSpPr>
        <p:spPr>
          <a:xfrm>
            <a:off x="8209962" y="0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/>
        </p:nvSpPr>
        <p:spPr>
          <a:xfrm>
            <a:off x="6913818" y="0"/>
            <a:ext cx="431750" cy="4222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Presentation name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89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ransition spd="med">
    <p:fade/>
  </p:transition>
  <p:hf hdr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72613" y="0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8639770" y="431651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7777113" y="431651"/>
            <a:ext cx="431750" cy="422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7344866" y="431651"/>
            <a:ext cx="431750" cy="422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8208863" y="863699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Presentation name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89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</p:sldLayoutIdLst>
  <p:transition spd="med">
    <p:fade/>
  </p:transition>
  <p:hf hdr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00059A1-0099-4B10-A5CF-27E515FB5E4A}" type="datetime3">
              <a:rPr lang="en-US" smtClean="0"/>
              <a:pPr/>
              <a:t>14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Presentation name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9072613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8639770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8207722" y="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8207722" y="129545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639770" y="172720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6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</p:sldLayoutIdLst>
  <p:transition spd="med">
    <p:fade/>
  </p:transition>
  <p:hf hdr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4 RAVINTOAINEIDEN REAKTIOITA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7560493" y="6192291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>
                <a:solidFill>
                  <a:schemeClr val="bg1"/>
                </a:solidFill>
              </a:rPr>
              <a:t>Ilmiö</a:t>
            </a:r>
            <a:r>
              <a:rPr lang="en-US" sz="800" spc="-40" dirty="0">
                <a:solidFill>
                  <a:schemeClr val="bg1"/>
                </a:solidFill>
              </a:rPr>
              <a:t> 7-9 </a:t>
            </a:r>
            <a:r>
              <a:rPr lang="en-US" sz="800" spc="-40" dirty="0" err="1">
                <a:solidFill>
                  <a:schemeClr val="bg1"/>
                </a:solidFill>
              </a:rPr>
              <a:t>Kemia</a:t>
            </a:r>
            <a:endParaRPr lang="fi-FI" sz="800" spc="-40" dirty="0">
              <a:solidFill>
                <a:schemeClr val="bg1"/>
              </a:solidFill>
            </a:endParaRPr>
          </a:p>
          <a:p>
            <a:pPr lvl="0"/>
            <a:r>
              <a:rPr lang="fi-FI" sz="800" spc="-40" dirty="0">
                <a:solidFill>
                  <a:schemeClr val="bg1"/>
                </a:solidFill>
              </a:rPr>
              <a:t>© Maiju Tuomisto, Minna Ikonen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879973" y="6253846"/>
            <a:ext cx="20441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 dirty="0">
                <a:solidFill>
                  <a:schemeClr val="bg1"/>
                </a:solidFill>
              </a:rPr>
              <a:t>HIILIYHDISTEET  -  3 RAVINTOAINEET</a:t>
            </a:r>
          </a:p>
        </p:txBody>
      </p:sp>
    </p:spTree>
    <p:extLst>
      <p:ext uri="{BB962C8B-B14F-4D97-AF65-F5344CB8AC3E}">
        <p14:creationId xmlns:p14="http://schemas.microsoft.com/office/powerpoint/2010/main" val="349314497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54605" y="1707576"/>
            <a:ext cx="7593565" cy="1296144"/>
          </a:xfrm>
        </p:spPr>
        <p:txBody>
          <a:bodyPr/>
          <a:lstStyle/>
          <a:p>
            <a:r>
              <a:rPr lang="fi-FI" b="1" dirty="0"/>
              <a:t>Denaturoituminen </a:t>
            </a:r>
            <a:r>
              <a:rPr lang="fi-FI" dirty="0"/>
              <a:t>eli proteiinimolekyylin kierteisyyden tuhoutuminen tapahtuu helposti. </a:t>
            </a:r>
          </a:p>
          <a:p>
            <a:r>
              <a:rPr lang="fi-FI" dirty="0"/>
              <a:t>Proteiinit muuttuvat läpikuultamattomiksi, mutta sitovat edelleen sisälleen vettä.</a:t>
            </a:r>
          </a:p>
          <a:p>
            <a:r>
              <a:rPr lang="fi-FI" dirty="0"/>
              <a:t>Denaturoitumista aiheuttavat: mekaaninen liike, lämmitys, pH-muutokset, suolat ja entsyymit.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/>
              <a:t>Denaturoituminen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HIILIYHDISTEET  -  4 RAVINTOAINEIDEN REAKTIOITA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77" y="4320083"/>
            <a:ext cx="5097428" cy="17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10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54605" y="1707576"/>
            <a:ext cx="7593565" cy="1296144"/>
          </a:xfrm>
        </p:spPr>
        <p:txBody>
          <a:bodyPr/>
          <a:lstStyle/>
          <a:p>
            <a:r>
              <a:rPr lang="fi-FI" dirty="0"/>
              <a:t>Denaturoitumista seuraa </a:t>
            </a:r>
            <a:r>
              <a:rPr lang="fi-FI" b="1" dirty="0"/>
              <a:t>koaguloituminen</a:t>
            </a:r>
            <a:r>
              <a:rPr lang="fi-FI" dirty="0"/>
              <a:t>, jossa auenneiden proteiinimolekyylien välille muodostuu runsaasti ristisidoksia.</a:t>
            </a:r>
          </a:p>
          <a:p>
            <a:r>
              <a:rPr lang="fi-FI" dirty="0"/>
              <a:t>Proteiinit muuttuvat täysin veteen liukenemattomiksi eivätkä enää sido itseensä vettä.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/>
              <a:t>Koaguloituminen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HIILIYHDISTEET  -  4 RAVINTOAINEIDEN REAKTIOITA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47" y="4176067"/>
            <a:ext cx="7964767" cy="16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2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54606" y="1707576"/>
            <a:ext cx="5021712" cy="1296144"/>
          </a:xfrm>
        </p:spPr>
        <p:txBody>
          <a:bodyPr/>
          <a:lstStyle/>
          <a:p>
            <a:r>
              <a:rPr lang="fi-FI" dirty="0"/>
              <a:t>Kasvien soluissa on tärkkelysketjuja sisältäviä tärkkelysjyväsiä. </a:t>
            </a:r>
          </a:p>
          <a:p>
            <a:r>
              <a:rPr lang="fi-FI" dirty="0"/>
              <a:t>Kun tärkkelysverkostoon sitoutuu kuumaa vettä, tärkkelysjyväset turpoavat eli liisteröityvät.</a:t>
            </a:r>
          </a:p>
          <a:p>
            <a:r>
              <a:rPr lang="fi-FI" dirty="0"/>
              <a:t>Voidaan havaita kasvisten pehmenemisenä tai kiisselin muodostumisena.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/>
              <a:t>Liisteröityminen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HIILIYHDISTEET  -  4 RAVINTOAINEIDEN REAKTIOITA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51" y="2394495"/>
            <a:ext cx="2808312" cy="3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1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2375718" y="6263876"/>
            <a:ext cx="5184775" cy="215876"/>
          </a:xfrm>
          <a:prstGeom prst="rect">
            <a:avLst/>
          </a:prstGeom>
        </p:spPr>
        <p:txBody>
          <a:bodyPr/>
          <a:lstStyle/>
          <a:p>
            <a:r>
              <a:rPr lang="fi-FI" sz="800" dirty="0"/>
              <a:t>HIILIYHDISTEET  -  4 RAVINTOAINEIDEN REAKTIOITA</a:t>
            </a:r>
          </a:p>
        </p:txBody>
      </p:sp>
      <p:sp>
        <p:nvSpPr>
          <p:cNvPr id="10" name="Otsikko 2"/>
          <p:cNvSpPr txBox="1">
            <a:spLocks/>
          </p:cNvSpPr>
          <p:nvPr/>
        </p:nvSpPr>
        <p:spPr>
          <a:xfrm>
            <a:off x="430214" y="227419"/>
            <a:ext cx="8642350" cy="1295995"/>
          </a:xfrm>
          <a:prstGeom prst="rect">
            <a:avLst/>
          </a:prstGeom>
        </p:spPr>
        <p:txBody>
          <a:bodyPr/>
          <a:lstStyle>
            <a:lvl1pPr algn="ctr" defTabSz="9142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Liisteröityminen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2802"/>
            <a:ext cx="9072564" cy="380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86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54606" y="1707576"/>
            <a:ext cx="5021712" cy="1296144"/>
          </a:xfrm>
        </p:spPr>
        <p:txBody>
          <a:bodyPr/>
          <a:lstStyle/>
          <a:p>
            <a:r>
              <a:rPr lang="fi-FI" dirty="0"/>
              <a:t>Rasvan härskiintyminen johtuu rasvamolekyylien hajoamisesta takaisin lähtöaineiksi.</a:t>
            </a:r>
          </a:p>
          <a:p>
            <a:r>
              <a:rPr lang="fi-FI" dirty="0"/>
              <a:t>Erityisesti monityydyttymättömät rasvahapot reagoivat helposti hapen kanssa.</a:t>
            </a:r>
          </a:p>
          <a:p>
            <a:r>
              <a:rPr lang="fi-FI" dirty="0"/>
              <a:t>Myös kosteus ja lämpö aiheuttavat maku- ja hajuvirheitä rasvoihin.</a:t>
            </a:r>
          </a:p>
          <a:p>
            <a:r>
              <a:rPr lang="fi-FI" dirty="0"/>
              <a:t>E-vitamiini ja lisäaineet hidastavat härskiintymisreaktiota.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/>
              <a:t>Härskiintyminen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HIILIYHDISTEET  -  4 RAVINTOAINEIDEN REAKTIOITA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Kemia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06" y="2735907"/>
            <a:ext cx="2288015" cy="22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50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54606" y="1707576"/>
            <a:ext cx="5021712" cy="1296144"/>
          </a:xfrm>
        </p:spPr>
        <p:txBody>
          <a:bodyPr/>
          <a:lstStyle/>
          <a:p>
            <a:r>
              <a:rPr lang="fi-FI" dirty="0"/>
              <a:t>Ruoassa olevat sokerimolekyylit hajoavat ja reagoivat proteiineja muodostavien aminohappojen kanssa yli 155 ºC:n lämpötilassa</a:t>
            </a:r>
          </a:p>
          <a:p>
            <a:r>
              <a:rPr lang="fi-FI" dirty="0"/>
              <a:t>-Reaktioon osallistuvia sokereita ovat ainakin fruktoosi ja laktoosi.</a:t>
            </a:r>
          </a:p>
          <a:p>
            <a:r>
              <a:rPr lang="fi-FI" dirty="0"/>
              <a:t>Muodostuu ruskeaa väriä sekä erilaisia hajuja ja makuja tuottavia yhdisteitä.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 err="1"/>
              <a:t>Maillardin</a:t>
            </a:r>
            <a:r>
              <a:rPr lang="fi-FI" dirty="0"/>
              <a:t> reaktio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HIILIYHDISTEET  -  4 RAVINTOAINEIDEN REAKTIOITA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52" y="1726342"/>
            <a:ext cx="3352881" cy="34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1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35757" y="1727795"/>
            <a:ext cx="5021712" cy="1296144"/>
          </a:xfrm>
        </p:spPr>
        <p:txBody>
          <a:bodyPr/>
          <a:lstStyle/>
          <a:p>
            <a:r>
              <a:rPr lang="fi-FI" dirty="0"/>
              <a:t>Pelkät sokerimolekyylit hajoavat yli 170 ºC:n lämpötilassa.</a:t>
            </a:r>
          </a:p>
          <a:p>
            <a:r>
              <a:rPr lang="fi-FI" dirty="0"/>
              <a:t>Muodostuu ruskeaa väriä sekä pähkinäisen ja paahtuneen maun antavia yhdisteitä.</a:t>
            </a:r>
          </a:p>
          <a:p>
            <a:r>
              <a:rPr lang="fi-FI" dirty="0" err="1"/>
              <a:t>Maillardin</a:t>
            </a:r>
            <a:r>
              <a:rPr lang="fi-FI" dirty="0"/>
              <a:t> reaktio ja </a:t>
            </a:r>
            <a:r>
              <a:rPr lang="fi-FI" dirty="0" err="1"/>
              <a:t>karamellisoituminen</a:t>
            </a:r>
            <a:r>
              <a:rPr lang="fi-FI" dirty="0"/>
              <a:t> tapahtuvat osittain samanaikaisesti.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 err="1"/>
              <a:t>Karamellisoituminen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HIILIYHDISTEET  -  4 RAVINTOAINEIDEN REAKTIOITA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09" y="2807915"/>
            <a:ext cx="3528490" cy="23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7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54605" y="1707576"/>
            <a:ext cx="7613999" cy="1296144"/>
          </a:xfrm>
        </p:spPr>
        <p:txBody>
          <a:bodyPr/>
          <a:lstStyle/>
          <a:p>
            <a:r>
              <a:rPr lang="fi-FI" dirty="0"/>
              <a:t>Rasvasta voidaan valmistaa saippuaa emäksen avulla.</a:t>
            </a:r>
          </a:p>
          <a:p>
            <a:r>
              <a:rPr lang="fi-FI" dirty="0"/>
              <a:t>Rasva hajoaa takaisin glyseroliksi ja rasvahapoiksi. Emäs reagoi rasvahappojen kanssa muodostaen suolaa.</a:t>
            </a:r>
          </a:p>
          <a:p>
            <a:r>
              <a:rPr lang="fi-FI" dirty="0"/>
              <a:t>Saippua on rasvahapposuolojen seos.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0213" y="88703"/>
            <a:ext cx="8642350" cy="1295995"/>
          </a:xfrm>
        </p:spPr>
        <p:txBody>
          <a:bodyPr/>
          <a:lstStyle/>
          <a:p>
            <a:r>
              <a:rPr lang="fi-FI" dirty="0"/>
              <a:t>Saippuan valmistus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75718" y="6263876"/>
            <a:ext cx="5184775" cy="215876"/>
          </a:xfrm>
        </p:spPr>
        <p:txBody>
          <a:bodyPr/>
          <a:lstStyle/>
          <a:p>
            <a:r>
              <a:rPr lang="fi-FI" dirty="0"/>
              <a:t>HIILIYHDISTEET  -  4 RAVINTOAINEIDEN REAKTIOITA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9964" y="6177665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</a:t>
            </a:r>
            <a:r>
              <a:rPr lang="en-US" sz="800" spc="-40" dirty="0" err="1"/>
              <a:t>Kem</a:t>
            </a:r>
            <a:endParaRPr lang="fi-FI" sz="800" spc="-40" dirty="0"/>
          </a:p>
          <a:p>
            <a:pPr lvl="0"/>
            <a:r>
              <a:rPr lang="fi-FI" sz="800" spc="-40" dirty="0"/>
              <a:t>© Maiju Tuomisto, Minna Ikonen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8" y="3825429"/>
            <a:ext cx="5254334" cy="21371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25" y="3809390"/>
            <a:ext cx="3298363" cy="21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4735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owerpoint-pohja_peruskoko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800" spc="-40" dirty="0" err="1"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anoma Pro - Orang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anoma Pro - Dark Blu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anoma Pro - Green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anoma Pro - Light Blu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anoma Pro - Pink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Sanoma Pro - Purpl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4FFF98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4FFF98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ityyppi xmlns="eba3b716-7541-44b4-bce8-244c3a989311">Powerpoint-pohja</Dokumenttityyppi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5F6940F5483B249923B0A57CD6EB39F" ma:contentTypeVersion="1" ma:contentTypeDescription="Luo uusi asiakirja." ma:contentTypeScope="" ma:versionID="c223f35fa294fdcd4123310520331863">
  <xsd:schema xmlns:xsd="http://www.w3.org/2001/XMLSchema" xmlns:xs="http://www.w3.org/2001/XMLSchema" xmlns:p="http://schemas.microsoft.com/office/2006/metadata/properties" xmlns:ns1="eba3b716-7541-44b4-bce8-244c3a989311" targetNamespace="http://schemas.microsoft.com/office/2006/metadata/properties" ma:root="true" ma:fieldsID="9a02ded3bffbd1a85605d3a84be40aac" ns1:_="">
    <xsd:import namespace="eba3b716-7541-44b4-bce8-244c3a989311"/>
    <xsd:element name="properties">
      <xsd:complexType>
        <xsd:sequence>
          <xsd:element name="documentManagement">
            <xsd:complexType>
              <xsd:all>
                <xsd:element ref="ns1:Dokumenttityypp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3b716-7541-44b4-bce8-244c3a989311" elementFormDefault="qualified">
    <xsd:import namespace="http://schemas.microsoft.com/office/2006/documentManagement/types"/>
    <xsd:import namespace="http://schemas.microsoft.com/office/infopath/2007/PartnerControls"/>
    <xsd:element name="Dokumenttityyppi" ma:index="0" nillable="true" ma:displayName="Dokumenttityyppi" ma:default="Logo" ma:format="Dropdown" ma:internalName="Dokumenttityyppi">
      <xsd:simpleType>
        <xsd:restriction base="dms:Choice">
          <xsd:enumeration value="Asiakirjapohja"/>
          <xsd:enumeration value="Logo"/>
          <xsd:enumeration value="Powerpoint-pohja"/>
          <xsd:enumeration value="Ohj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219374-56A2-4459-B77D-F3F25B8712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A5A6B-7001-42FC-81AC-C9EF9B33543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ba3b716-7541-44b4-bce8-244c3a98931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1442E7-D29F-449D-97D4-F3C13DF9F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3b716-7541-44b4-bce8-244c3a98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Powerpoint-pohja_peruskoko</Template>
  <TotalTime>1193</TotalTime>
  <Words>351</Words>
  <Application>Microsoft Office PowerPoint</Application>
  <PresentationFormat>Mukautettu</PresentationFormat>
  <Paragraphs>79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Arial</vt:lpstr>
      <vt:lpstr>Wingdings</vt:lpstr>
      <vt:lpstr>Powerpoint-pohja_peruskoko</vt:lpstr>
      <vt:lpstr>Sanoma Pro - Orange</vt:lpstr>
      <vt:lpstr>Sanoma Pro - Dark Blue</vt:lpstr>
      <vt:lpstr>Sanoma Pro - Green</vt:lpstr>
      <vt:lpstr>Sanoma Pro - Light Blue</vt:lpstr>
      <vt:lpstr>Sanoma Pro - Pink</vt:lpstr>
      <vt:lpstr>Sanoma Pro - Purple</vt:lpstr>
      <vt:lpstr>4 RAVINTOAINEIDEN REAKTIOITA</vt:lpstr>
      <vt:lpstr>Denaturoituminen</vt:lpstr>
      <vt:lpstr>Koaguloituminen</vt:lpstr>
      <vt:lpstr>Liisteröityminen</vt:lpstr>
      <vt:lpstr>PowerPoint-esitys</vt:lpstr>
      <vt:lpstr>Härskiintyminen</vt:lpstr>
      <vt:lpstr>Maillardin reaktio</vt:lpstr>
      <vt:lpstr>Karamellisoituminen</vt:lpstr>
      <vt:lpstr>Saippuan valmistus</vt:lpstr>
    </vt:vector>
  </TitlesOfParts>
  <Company>Sanoma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/ Arial Bold 36pt</dc:title>
  <dc:creator>Johanna Patokoski</dc:creator>
  <cp:lastModifiedBy>Kai Lampela</cp:lastModifiedBy>
  <cp:revision>96</cp:revision>
  <dcterms:created xsi:type="dcterms:W3CDTF">2017-10-03T08:43:25Z</dcterms:created>
  <dcterms:modified xsi:type="dcterms:W3CDTF">2020-04-14T07:24:10Z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0x010100C5F6940F5483B249923B0A57CD6EB39F</vt:lpwstr>
  </property>
</Properties>
</file>