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0" r:id="rId8"/>
    <p:sldId id="258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6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0A04279-AD71-4010-8DFD-33495E2891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4542926-6EA4-4A4E-B436-2A14DC2CA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BA0C768-5866-4522-83D1-5667BD42B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5858-4687-496C-A102-17CBF2975CDF}" type="datetimeFigureOut">
              <a:rPr lang="fi-FI" smtClean="0"/>
              <a:t>26.9.2020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6DFA9AA-DA6C-4BC5-8385-F60ECA749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28F91F1-7AFF-4170-9BDF-77B85283E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C04CE-0FBF-43BC-868F-C746BF002B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2064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E846966-3EFB-4FC1-8D38-59A05B3B4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1C77583-C66B-4445-9D8A-566E9E6DF0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AB4BE76-035F-4D1A-809C-86312B5C2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5858-4687-496C-A102-17CBF2975CDF}" type="datetimeFigureOut">
              <a:rPr lang="fi-FI" smtClean="0"/>
              <a:t>26.9.2020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BBBBA9F-6A0D-46F9-B18E-CAEE2FA14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9A9BC94-3FE3-4EDE-A367-A20DA0E7C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C04CE-0FBF-43BC-868F-C746BF002B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4168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3683AD77-2179-41E7-93CC-689B3A7199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1BEF7E7E-3187-49B9-B34B-B76637B6F0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9897088-1A3C-4C9F-925B-9CABE9F87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5858-4687-496C-A102-17CBF2975CDF}" type="datetimeFigureOut">
              <a:rPr lang="fi-FI" smtClean="0"/>
              <a:t>26.9.2020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A339262-ADBD-481E-89BF-2FA0319EF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88982F8-AFAA-46A0-8796-90F633417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C04CE-0FBF-43BC-868F-C746BF002B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8634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BCC10DC-0D8F-4407-983E-E83CD4696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B16E9EB-1F68-43D1-BF2B-BAA273CB3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8B51A0D-065E-4EFD-95FE-921DDC6AF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5858-4687-496C-A102-17CBF2975CDF}" type="datetimeFigureOut">
              <a:rPr lang="fi-FI" smtClean="0"/>
              <a:t>26.9.2020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AEA10E1-3A65-428A-A9DD-AED413AD8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70444CB-9173-4D66-80CC-5F60E899A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C04CE-0FBF-43BC-868F-C746BF002B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6716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ABB6236-5D15-4CC3-A85F-59F7CC78D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43E95BC-C4E2-4106-8035-32E9A015F3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8E52F04-FD62-4371-93D0-7D454DB8E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5858-4687-496C-A102-17CBF2975CDF}" type="datetimeFigureOut">
              <a:rPr lang="fi-FI" smtClean="0"/>
              <a:t>26.9.2020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7B18315-6598-4535-8FC5-37B13D131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CB17E33-D699-4EB6-8682-FFCABBFAF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C04CE-0FBF-43BC-868F-C746BF002B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9330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51532F-E97B-4E0B-BC16-A24005D0C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7C4AEB6-4284-4F72-A9E8-F627BD9816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9E8ADE5-41A9-4572-8C2E-4A5C5D7F5C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96B3617-FD68-4466-93C6-2CD7054D3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5858-4687-496C-A102-17CBF2975CDF}" type="datetimeFigureOut">
              <a:rPr lang="fi-FI" smtClean="0"/>
              <a:t>26.9.2020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0EDE854-0473-4CE7-A184-AF6F978FD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C3E8B4A-8A78-4A13-87A9-028005F61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C04CE-0FBF-43BC-868F-C746BF002B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697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419A81-8953-452F-AA4B-FF6E1AE66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FE8A5D3-AC6D-4A59-9A47-E97B153F42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0D929DB-0F68-4B81-9289-40A686218A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58F29D9B-86CD-4462-B8BA-30923212D1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0E10264E-2B49-475B-AF9C-190C084430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72645322-3BE4-4AA1-BBC6-35F886F87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5858-4687-496C-A102-17CBF2975CDF}" type="datetimeFigureOut">
              <a:rPr lang="fi-FI" smtClean="0"/>
              <a:t>26.9.2020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A8FA9C4-55D3-484B-A02B-6782E7786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BB44D92-B6FE-4C9B-A349-C5F40FDAF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C04CE-0FBF-43BC-868F-C746BF002B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76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AB75A1F-F6F0-4AF7-9139-53BD12BFD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90B4961-14D5-42DB-93C3-955C123E7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5858-4687-496C-A102-17CBF2975CDF}" type="datetimeFigureOut">
              <a:rPr lang="fi-FI" smtClean="0"/>
              <a:t>26.9.2020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015CA5B-674A-4BC0-9A7F-FFDCB3853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9B0C9E3-D3BC-49C8-989A-3228F5371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C04CE-0FBF-43BC-868F-C746BF002B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5355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C36A311-66E0-4715-A0D7-822928AFF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5858-4687-496C-A102-17CBF2975CDF}" type="datetimeFigureOut">
              <a:rPr lang="fi-FI" smtClean="0"/>
              <a:t>26.9.2020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0A37B7A-C159-4EDC-AE1E-2720698F6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EEBBA10-DDAB-4155-AD25-6E270999E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C04CE-0FBF-43BC-868F-C746BF002B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4902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27A2768-7237-45F9-8E58-E1A714113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DFCAD1-64C8-4A32-9B62-CBADEEA62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099E77E-124D-4395-AA06-DD4C989493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2FFAC8E-0E27-4C47-ACD3-BE8979F7B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5858-4687-496C-A102-17CBF2975CDF}" type="datetimeFigureOut">
              <a:rPr lang="fi-FI" smtClean="0"/>
              <a:t>26.9.2020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FFE119B-DDE3-4992-8590-10C302E4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F14778A-E8FD-40BE-A1DB-BB6001B1E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C04CE-0FBF-43BC-868F-C746BF002B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5837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29B381-C37E-46E1-8A54-B80616784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52B83010-A8D7-4B88-BBEC-EC4D65FD4F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ABDA035-54E0-4205-AF67-C653F49C16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EDFE59B-8248-4BE9-935A-7A3C422EB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5858-4687-496C-A102-17CBF2975CDF}" type="datetimeFigureOut">
              <a:rPr lang="fi-FI" smtClean="0"/>
              <a:t>26.9.2020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1584792-4F32-4AE7-87C7-13ECB9B9A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150F3C2-A3E8-48A6-A252-2D6FD8143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C04CE-0FBF-43BC-868F-C746BF002B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1432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DDB76AE-D175-4404-B46C-A2A451BB3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F3F60E5-1E0E-438C-88D9-3506566E81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8ADAC65-83FD-4AE4-96A5-44A1FDC1E5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75858-4687-496C-A102-17CBF2975CDF}" type="datetimeFigureOut">
              <a:rPr lang="fi-FI" smtClean="0"/>
              <a:t>26.9.2020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82D55CB-0F78-41CB-8FA1-EEED56BF4E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9C84AAE-C878-4736-B296-58809700C9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C04CE-0FBF-43BC-868F-C746BF002B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0164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QhxSX0lwgvqzHcJkpYs3w5CidlVjZNXM/view" TargetMode="External"/><Relationship Id="rId2" Type="http://schemas.openxmlformats.org/officeDocument/2006/relationships/hyperlink" Target="https://drive.google.com/file/d/1cOpDHQr2IfZJzOtUA2bt4qY30UkX9SSJ/view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3.uef.fi/documents/341665/2343354/SHTuL_ver+1.0.pdf/063f2268-e08d-4fab-866f-42bb9488a2c2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ulkari.fi/bitstream/handle/10024/139267/FinCC%20opas%20ver%204_0%20FINAL_20200429.pdf?sequence=3&amp;isAllowed=y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14D64B-AE6A-473D-82BE-E6C086707E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HOITOTYÖN PROSESSI SUUNNITELMIEN JA KIRJAAMISEN POHJANA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7308DC7-91E3-47E2-BADC-67A9485992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Rakenteinen kirjaaminen</a:t>
            </a:r>
          </a:p>
          <a:p>
            <a:r>
              <a:rPr lang="fi-FI" dirty="0" err="1"/>
              <a:t>FinCC</a:t>
            </a:r>
            <a:r>
              <a:rPr lang="fi-FI" dirty="0"/>
              <a:t> (</a:t>
            </a:r>
            <a:r>
              <a:rPr lang="fi-FI" dirty="0" err="1"/>
              <a:t>Finnish</a:t>
            </a:r>
            <a:r>
              <a:rPr lang="fi-FI" dirty="0"/>
              <a:t> Care </a:t>
            </a:r>
            <a:r>
              <a:rPr lang="fi-FI" dirty="0" err="1"/>
              <a:t>Classification</a:t>
            </a:r>
            <a:r>
              <a:rPr lang="fi-FI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51774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C0F819-F122-47BE-92D7-2BD4792DA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arvioidaan, päästiinkö valituilla keinoilla tavoitteisiin vai onko tavoitteita ja keinoja tarpeellista muuttaa</a:t>
            </a:r>
          </a:p>
          <a:p>
            <a:r>
              <a:rPr lang="fi-FI" dirty="0"/>
              <a:t>tapahtuu kaikissa hoitotyön prosessin vaiheissa</a:t>
            </a:r>
          </a:p>
        </p:txBody>
      </p:sp>
    </p:spTree>
    <p:extLst>
      <p:ext uri="{BB962C8B-B14F-4D97-AF65-F5344CB8AC3E}">
        <p14:creationId xmlns:p14="http://schemas.microsoft.com/office/powerpoint/2010/main" val="2525116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D104037-4A35-424E-92B7-E5B078FEC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ShTal</a:t>
            </a:r>
            <a:r>
              <a:rPr lang="fi-FI" dirty="0"/>
              <a:t> 4.0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dirty="0">
                <a:hlinkClick r:id="rId2"/>
              </a:rPr>
              <a:t>https://drive.google.com/file/d/1cOpDHQr2IfZJzOtUA2bt4qY30UkX9SSJ/view</a:t>
            </a:r>
            <a:r>
              <a:rPr lang="fi-FI" dirty="0"/>
              <a:t>  </a:t>
            </a:r>
          </a:p>
          <a:p>
            <a:endParaRPr lang="fi-FI" dirty="0"/>
          </a:p>
          <a:p>
            <a:r>
              <a:rPr lang="fi-FI" dirty="0" err="1"/>
              <a:t>ShTol</a:t>
            </a:r>
            <a:r>
              <a:rPr lang="fi-FI" dirty="0"/>
              <a:t> 4.0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dirty="0">
                <a:hlinkClick r:id="rId3"/>
              </a:rPr>
              <a:t>https://drive.google.com/file/d/1QhxSX0lwgvqzHcJkpYs3w5CidlVjZNXM/view</a:t>
            </a:r>
            <a:r>
              <a:rPr lang="fi-FI" dirty="0"/>
              <a:t>  </a:t>
            </a:r>
          </a:p>
          <a:p>
            <a:pPr marL="457200" lvl="1" indent="0">
              <a:buNone/>
            </a:pPr>
            <a:endParaRPr lang="fi-FI" dirty="0"/>
          </a:p>
          <a:p>
            <a:r>
              <a:rPr lang="fi-FI" dirty="0" err="1"/>
              <a:t>ShTul</a:t>
            </a:r>
            <a:r>
              <a:rPr lang="fi-FI" dirty="0"/>
              <a:t> 1.0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dirty="0">
                <a:hlinkClick r:id="rId4"/>
              </a:rPr>
              <a:t>https://www3.uef.fi/documents/341665/2343354/SHTuL_ver+1.0.pdf/063f2268-e08d-4fab-866f-42bb9488a2c2</a:t>
            </a:r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8830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131F146-9614-41D5-A413-52DB844FA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2271"/>
            <a:ext cx="10515600" cy="112841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/>
              <a:t>			VERENKIERTO</a:t>
            </a:r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5E91BBA5-2B0B-4F50-9DEC-CCDC8E5943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4" r="-1" b="12689"/>
          <a:stretch/>
        </p:blipFill>
        <p:spPr>
          <a:xfrm>
            <a:off x="838200" y="1845426"/>
            <a:ext cx="10512547" cy="445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918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18B9877B-871A-4651-B592-3F43B92D1A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8739" y="1825625"/>
            <a:ext cx="8954521" cy="4351338"/>
          </a:xfrm>
        </p:spPr>
      </p:pic>
    </p:spTree>
    <p:extLst>
      <p:ext uri="{BB962C8B-B14F-4D97-AF65-F5344CB8AC3E}">
        <p14:creationId xmlns:p14="http://schemas.microsoft.com/office/powerpoint/2010/main" val="1676742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DF737C8-7357-4086-8DEF-5D528A9DF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42" y="2353641"/>
            <a:ext cx="5782716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3600" kern="1200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30CB8702-BDC2-4EEB-B78C-6E23EE923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272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AF5C66A-E8F2-4E13-98A3-FE96597C5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C860275-E106-493A-8BF0-E0A91130E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BE73A16-BC69-44EF-8BD3-2EEE65286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76" y="822960"/>
            <a:ext cx="9829800" cy="1325880"/>
          </a:xfrm>
        </p:spPr>
        <p:txBody>
          <a:bodyPr>
            <a:normAutofit/>
          </a:bodyPr>
          <a:lstStyle/>
          <a:p>
            <a:pPr algn="ctr"/>
            <a:r>
              <a:rPr lang="fi-FI" sz="4000" dirty="0">
                <a:solidFill>
                  <a:srgbClr val="FFFFFF"/>
                </a:solidFill>
              </a:rPr>
              <a:t>HOIDON TARVE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14D3D65-ED5E-463A-879F-793715033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848090"/>
            <a:ext cx="6619858" cy="3671980"/>
          </a:xfrm>
        </p:spPr>
        <p:txBody>
          <a:bodyPr anchor="ctr">
            <a:normAutofit fontScale="92500" lnSpcReduction="10000"/>
          </a:bodyPr>
          <a:lstStyle/>
          <a:p>
            <a:r>
              <a:rPr lang="fi-FI" sz="1400" dirty="0">
                <a:solidFill>
                  <a:srgbClr val="000000"/>
                </a:solidFill>
              </a:rPr>
              <a:t>Hoidon tarve on hoitohenkilöstön laatima kuvaus potilaan terveydentilaan liittyvistä, jo olemassa olevista tai tulevaisuudessa mahdollisista ongelmista, joita voidaan poistaa tai lievittää hoitotoimien avulla. </a:t>
            </a:r>
          </a:p>
          <a:p>
            <a:r>
              <a:rPr lang="fi-FI" sz="1400" dirty="0">
                <a:solidFill>
                  <a:srgbClr val="000000"/>
                </a:solidFill>
              </a:rPr>
              <a:t>Hoidon tarpeen määritys on potilaan hoitoon tai elämäntilanteeseen liittyvien ongelmien/ tarpeiden kartoittamista.</a:t>
            </a:r>
          </a:p>
          <a:p>
            <a:r>
              <a:rPr lang="fi-FI" sz="1400" dirty="0">
                <a:solidFill>
                  <a:srgbClr val="000000"/>
                </a:solidFill>
              </a:rPr>
              <a:t>Potilas kertoo omista oireistaan, hoitaja havainnoi potilasta ja tekee tarvittaessa erilaisia mittauksia (esimerkiksi verenpaineen tai lämmön mittaus). </a:t>
            </a:r>
          </a:p>
          <a:p>
            <a:r>
              <a:rPr lang="fi-FI" sz="1400" dirty="0">
                <a:solidFill>
                  <a:srgbClr val="000000"/>
                </a:solidFill>
              </a:rPr>
              <a:t>Saatujen tietojen perusteella hoitaja yhdessä potilaan kanssa määrittelee hoidon tarpeen tai tarpeet.</a:t>
            </a:r>
          </a:p>
          <a:p>
            <a:r>
              <a:rPr lang="fi-FI" sz="1400" dirty="0">
                <a:solidFill>
                  <a:srgbClr val="000000"/>
                </a:solidFill>
              </a:rPr>
              <a:t>Hoitokertomukseen tulee kirjata hoidon kannalta merkittävät hoidon tarpeet. </a:t>
            </a:r>
          </a:p>
          <a:p>
            <a:r>
              <a:rPr lang="fi-FI" sz="1400" dirty="0">
                <a:solidFill>
                  <a:srgbClr val="000000"/>
                </a:solidFill>
              </a:rPr>
              <a:t>Hoidon tarpeen lisämääreinä on varmuusaste, joka voidaan kirjata silloin kun se on hoidon kannalta mielekästä.</a:t>
            </a:r>
          </a:p>
          <a:p>
            <a:r>
              <a:rPr lang="fi-FI" sz="1400" dirty="0">
                <a:solidFill>
                  <a:srgbClr val="000000"/>
                </a:solidFill>
              </a:rPr>
              <a:t>Hoitajan tulee osata havainnoida ja ennakoida myös mahdollisia ja todennäköisiä potilaan ongelmia. </a:t>
            </a:r>
          </a:p>
          <a:p>
            <a:r>
              <a:rPr lang="fi-FI" sz="1400" dirty="0">
                <a:solidFill>
                  <a:srgbClr val="000000"/>
                </a:solidFill>
              </a:rPr>
              <a:t>Potilas ei välttämättä osaa sanoin kuvata tilaansa, vaan hoitajan on osattava tulkita mistä havaitussa tilan muutoksessa tai käyttäytymisessä voi olla kysymys.</a:t>
            </a:r>
          </a:p>
          <a:p>
            <a:endParaRPr lang="fi-FI" sz="1000" dirty="0">
              <a:solidFill>
                <a:srgbClr val="000000"/>
              </a:solidFill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824AAC33-2A79-4406-B4C2-1377CEABF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2095" y="2848090"/>
            <a:ext cx="3561975" cy="213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120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3D65FB5-4A44-437A-A4D8-3665A2A2A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fyysinen, psyykkinen ja sosiaalinen sekä hengellinen osa-alue</a:t>
            </a:r>
          </a:p>
          <a:p>
            <a:r>
              <a:rPr lang="fi-FI" dirty="0"/>
              <a:t>toimintakykymittareiden käyttö (RAI, RAVA, MMSE)</a:t>
            </a:r>
          </a:p>
          <a:p>
            <a:r>
              <a:rPr lang="fi-FI" dirty="0"/>
              <a:t>kattavat menetelmät</a:t>
            </a:r>
          </a:p>
          <a:p>
            <a:r>
              <a:rPr lang="fi-FI" dirty="0"/>
              <a:t>moniammatillinen yhteistyö</a:t>
            </a:r>
          </a:p>
        </p:txBody>
      </p:sp>
    </p:spTree>
    <p:extLst>
      <p:ext uri="{BB962C8B-B14F-4D97-AF65-F5344CB8AC3E}">
        <p14:creationId xmlns:p14="http://schemas.microsoft.com/office/powerpoint/2010/main" val="4004454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88172F02-F388-4141-8396-8EBBB63C0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fi-FI" sz="4000" dirty="0">
                <a:solidFill>
                  <a:srgbClr val="FFFFFF"/>
                </a:solidFill>
              </a:rPr>
              <a:t>HOIDON TAVOITE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4859475-6625-45D0-9103-EFA46850D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/>
          </a:bodyPr>
          <a:lstStyle/>
          <a:p>
            <a:r>
              <a:rPr lang="fi-FI" sz="2000" dirty="0">
                <a:solidFill>
                  <a:srgbClr val="000000"/>
                </a:solidFill>
              </a:rPr>
              <a:t>tavoite/tavoitteet tämän hetken tavoitteita, päivittäisiä tavoitteita tai pitkälle ajanjaksolle asetettuja tavoitteita</a:t>
            </a:r>
          </a:p>
          <a:p>
            <a:r>
              <a:rPr lang="fi-FI" sz="2000" dirty="0">
                <a:solidFill>
                  <a:srgbClr val="000000"/>
                </a:solidFill>
              </a:rPr>
              <a:t>TAVOITTEET OVAT LÄHTÖISIN HOIDETTAVAN EIVÄTKÄ HOITAJAN TARPEISTA!</a:t>
            </a:r>
          </a:p>
          <a:p>
            <a:r>
              <a:rPr lang="fi-FI" sz="2000" dirty="0">
                <a:solidFill>
                  <a:srgbClr val="000000"/>
                </a:solidFill>
              </a:rPr>
              <a:t>laaditaan yhdessä hoidettavan kanssa</a:t>
            </a:r>
          </a:p>
          <a:p>
            <a:r>
              <a:rPr lang="fi-FI" sz="2000" dirty="0">
                <a:solidFill>
                  <a:srgbClr val="000000"/>
                </a:solidFill>
              </a:rPr>
              <a:t>konkreettisia ja realistisia</a:t>
            </a:r>
          </a:p>
          <a:p>
            <a:r>
              <a:rPr lang="fi-FI" sz="2000" dirty="0">
                <a:solidFill>
                  <a:srgbClr val="000000"/>
                </a:solidFill>
              </a:rPr>
              <a:t>tavoitetta laadittaessa hyvä pohtia, miten voidaan arvioida sen toteutumista</a:t>
            </a:r>
          </a:p>
        </p:txBody>
      </p:sp>
    </p:spTree>
    <p:extLst>
      <p:ext uri="{BB962C8B-B14F-4D97-AF65-F5344CB8AC3E}">
        <p14:creationId xmlns:p14="http://schemas.microsoft.com/office/powerpoint/2010/main" val="648759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BB5F5AA-A0ED-417B-ABE3-4102458FC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Tavoitteet voidaan kuvata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dirty="0"/>
              <a:t>toimintana (asiakas muistaa käyttää rollaattoria liikkuessaan)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dirty="0"/>
              <a:t>käyttäytymisenä (asiakas huolehtii henkilökohtaisesta hygieniastaan mahdollisimman omatoimisesti)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dirty="0"/>
              <a:t>toivottuna tilana (asiakkaan kivut helpottuvat ja vointi kohenee)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i-FI" dirty="0"/>
          </a:p>
          <a:p>
            <a:pPr lvl="1">
              <a:buFont typeface="Wingdings" panose="05000000000000000000" pitchFamily="2" charset="2"/>
              <a:buChar char="Ø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03012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FE175D9-68E3-4B7F-88C9-9D78BF953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337931"/>
            <a:ext cx="9833548" cy="1570382"/>
          </a:xfrm>
        </p:spPr>
        <p:txBody>
          <a:bodyPr>
            <a:normAutofit/>
          </a:bodyPr>
          <a:lstStyle/>
          <a:p>
            <a:pPr algn="ctr"/>
            <a:r>
              <a:rPr lang="fi-FI" sz="4000" dirty="0">
                <a:solidFill>
                  <a:srgbClr val="FFFFFF"/>
                </a:solidFill>
              </a:rPr>
              <a:t>HOITOTOIMI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4D2E906-5A3F-47F7-A386-2F0918C2A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2405269"/>
            <a:ext cx="9833548" cy="4184373"/>
          </a:xfrm>
        </p:spPr>
        <p:txBody>
          <a:bodyPr>
            <a:noAutofit/>
          </a:bodyPr>
          <a:lstStyle/>
          <a:p>
            <a:r>
              <a:rPr lang="fi-FI" sz="1400" dirty="0">
                <a:solidFill>
                  <a:srgbClr val="000000"/>
                </a:solidFill>
              </a:rPr>
              <a:t>Hoitotoimi (aikaisemmin hoitotyön toiminto) kuvaa potilaan hoidon suunnittelua ja toteutusta.</a:t>
            </a:r>
          </a:p>
          <a:p>
            <a:r>
              <a:rPr lang="fi-FI" sz="1400" dirty="0">
                <a:solidFill>
                  <a:srgbClr val="000000"/>
                </a:solidFill>
              </a:rPr>
              <a:t>Potilaskertomukseen tulee kirjata hoidon kannalta merkittävät hoitotoimet. </a:t>
            </a:r>
          </a:p>
          <a:p>
            <a:r>
              <a:rPr lang="fi-FI" sz="1400" dirty="0">
                <a:solidFill>
                  <a:srgbClr val="000000"/>
                </a:solidFill>
              </a:rPr>
              <a:t>Hoitotoimet toteutuvat potilaan ja hoitajan välittömissä auttamis- ja ohjaustilanteissa. </a:t>
            </a:r>
          </a:p>
          <a:p>
            <a:r>
              <a:rPr lang="fi-FI" sz="1400" dirty="0">
                <a:solidFill>
                  <a:srgbClr val="000000"/>
                </a:solidFill>
              </a:rPr>
              <a:t>Toiminnan perustana ovat hoitajan tiedot ja erilaiset taidot, kuten esimerkiksi käden taidot, havainnointi- ja kommunikointitaidot, kyky ohjata ja neuvoa terveyden- ja sairaudenhoidossa sekä antaa psykososiaalista tukea asiakkaan, potilaan tai perheen tarpeiden mukaan. </a:t>
            </a:r>
          </a:p>
          <a:p>
            <a:r>
              <a:rPr lang="fi-FI" sz="1400" dirty="0">
                <a:solidFill>
                  <a:srgbClr val="000000"/>
                </a:solidFill>
              </a:rPr>
              <a:t>Oleellisia ovat myös asiakkaan tai potilaan ja mahdollisesti myös omaisen tiedot ja näkemykset tilanteesta. </a:t>
            </a:r>
          </a:p>
          <a:p>
            <a:r>
              <a:rPr lang="fi-FI" sz="1400" dirty="0">
                <a:solidFill>
                  <a:srgbClr val="000000"/>
                </a:solidFill>
              </a:rPr>
              <a:t>Erilaisten hoitotoimien avulla hoitohenkilöstö pyrkii vastaamaan potilaan hoidon tarpeeseen.</a:t>
            </a:r>
          </a:p>
          <a:p>
            <a:r>
              <a:rPr lang="fi-FI" sz="1400" dirty="0">
                <a:solidFill>
                  <a:srgbClr val="000000"/>
                </a:solidFill>
              </a:rPr>
              <a:t>Suomalaisen hoitotyön toimintoluokituksen (</a:t>
            </a:r>
            <a:r>
              <a:rPr lang="fi-FI" sz="1400" dirty="0" err="1">
                <a:solidFill>
                  <a:srgbClr val="000000"/>
                </a:solidFill>
              </a:rPr>
              <a:t>SHToL</a:t>
            </a:r>
            <a:r>
              <a:rPr lang="fi-FI" sz="1400" dirty="0">
                <a:solidFill>
                  <a:srgbClr val="000000"/>
                </a:solidFill>
              </a:rPr>
              <a:t>) 4.0 versiossa on 18 erilaista hoitotoimen onnistumisen/vaikutuksen arviointiin liittyvää otsikkoa, kuten esimerkiksi Selviytymiskyvyn arviointi, Lääkkeettömien kivunhoitomenetelmien arviointi ja Kognitiivisen toimintakyvyn arviointi.</a:t>
            </a:r>
          </a:p>
          <a:p>
            <a:r>
              <a:rPr lang="fi-FI" sz="1400" dirty="0">
                <a:solidFill>
                  <a:srgbClr val="000000"/>
                </a:solidFill>
              </a:rPr>
              <a:t>Näiden hoitotoimien arvioinnilla tarkoitetaan hoitotyön toteutuksen tietyn yksittäisen hoitotoimen arviointia/selvittämistä. </a:t>
            </a:r>
          </a:p>
          <a:p>
            <a:r>
              <a:rPr lang="fi-FI" sz="1400" dirty="0">
                <a:solidFill>
                  <a:srgbClr val="000000"/>
                </a:solidFill>
              </a:rPr>
              <a:t>Arvioivan toteutuksen kirjaaminen vain näiden pääluokkien yhteyteen on tarkoituksen mukaista. </a:t>
            </a:r>
          </a:p>
          <a:p>
            <a:r>
              <a:rPr lang="fi-FI" sz="1400" dirty="0">
                <a:solidFill>
                  <a:srgbClr val="000000"/>
                </a:solidFill>
              </a:rPr>
              <a:t>Arviointia voidaan myös tehdä näiden pääluokkien kautta erilaisten mittareiden avulla, kuten esimerkiksi VAS ja GCS.</a:t>
            </a:r>
          </a:p>
        </p:txBody>
      </p:sp>
    </p:spTree>
    <p:extLst>
      <p:ext uri="{BB962C8B-B14F-4D97-AF65-F5344CB8AC3E}">
        <p14:creationId xmlns:p14="http://schemas.microsoft.com/office/powerpoint/2010/main" val="2921620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D013719A-1F14-432E-9A25-9298357BC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>
                <a:hlinkClick r:id="rId2"/>
              </a:rPr>
              <a:t>https://www.julkari.fi/bitstream/handle/10024/139267/FinCC%20opas%20ver%204_0%20FINAL_20200429.pdf?sequence=3&amp;isAllowed=y</a:t>
            </a:r>
            <a:r>
              <a:rPr lang="fi-FI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0227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ACCDB4F-3ACD-4EE7-8E07-95444D321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fi-FI" sz="4000" dirty="0">
                <a:solidFill>
                  <a:srgbClr val="FFFFFF"/>
                </a:solidFill>
              </a:rPr>
              <a:t>HOIDON TULOS</a:t>
            </a:r>
            <a:br>
              <a:rPr lang="fi-FI" sz="4000" dirty="0">
                <a:solidFill>
                  <a:srgbClr val="FFFFFF"/>
                </a:solidFill>
              </a:rPr>
            </a:br>
            <a:r>
              <a:rPr lang="fi-FI" sz="4000" dirty="0">
                <a:solidFill>
                  <a:srgbClr val="FFFFFF"/>
                </a:solidFill>
              </a:rPr>
              <a:t>(arviointi)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BFA6A1C-4ABB-4AA3-B822-BBDF70EB7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2524539"/>
            <a:ext cx="9833548" cy="3965713"/>
          </a:xfrm>
        </p:spPr>
        <p:txBody>
          <a:bodyPr>
            <a:normAutofit fontScale="32500" lnSpcReduction="20000"/>
          </a:bodyPr>
          <a:lstStyle/>
          <a:p>
            <a:r>
              <a:rPr lang="fi-FI" sz="5600" dirty="0">
                <a:solidFill>
                  <a:srgbClr val="000000"/>
                </a:solidFill>
              </a:rPr>
              <a:t>Hoidon tulos komponenttitasolla kuvaa potilaan tilassa tapahtunutta muutosta. </a:t>
            </a:r>
          </a:p>
          <a:p>
            <a:r>
              <a:rPr lang="fi-FI" sz="5600" dirty="0">
                <a:solidFill>
                  <a:srgbClr val="000000"/>
                </a:solidFill>
              </a:rPr>
              <a:t>Potilaan nykytilaa, vointia tai selviytymistä arvioidaan suhteessa hoidon tarpeeseen, tavoitteisiin, suunniteltuihin hoitotoimiin ja/tai toteutuneeseen hoitoon. </a:t>
            </a:r>
          </a:p>
          <a:p>
            <a:r>
              <a:rPr lang="fi-FI" sz="5600" dirty="0">
                <a:solidFill>
                  <a:srgbClr val="000000"/>
                </a:solidFill>
              </a:rPr>
              <a:t>Hoidon tuloksen tilan arvioinnissa käytetään suomalaisen hoidon tulosluokituksen (</a:t>
            </a:r>
            <a:r>
              <a:rPr lang="fi-FI" sz="5600" dirty="0" err="1">
                <a:solidFill>
                  <a:srgbClr val="000000"/>
                </a:solidFill>
              </a:rPr>
              <a:t>SHTuL</a:t>
            </a:r>
            <a:r>
              <a:rPr lang="fi-FI" sz="5600" dirty="0">
                <a:solidFill>
                  <a:srgbClr val="000000"/>
                </a:solidFill>
              </a:rPr>
              <a:t> 1.0) asteikkoa parantunut, ennallaan, huonontunut sekä täydennetään tarvittaessa vapaalla tekstillä.</a:t>
            </a:r>
          </a:p>
          <a:p>
            <a:r>
              <a:rPr lang="fi-FI" sz="5600" dirty="0">
                <a:solidFill>
                  <a:srgbClr val="000000"/>
                </a:solidFill>
              </a:rPr>
              <a:t>Parantunut: Parantumisella tarkoitetaan potilaan voinnissa, terveydentilassa ja/tai selviytymisessä tapahtunutta merkittävää voinnin kohentumista lähtötilanteeseen nähden. (Tunniste PA)</a:t>
            </a:r>
          </a:p>
          <a:p>
            <a:r>
              <a:rPr lang="fi-FI" sz="5600" dirty="0">
                <a:solidFill>
                  <a:srgbClr val="000000"/>
                </a:solidFill>
              </a:rPr>
              <a:t>Ennallaan: Potilaan voinnissa, terveydentilassa ja/tai selviytymisessä ei ole tapahtunut oleellisia muutoksia. (Tunniste EN)</a:t>
            </a:r>
          </a:p>
          <a:p>
            <a:r>
              <a:rPr lang="fi-FI" sz="5600" dirty="0">
                <a:solidFill>
                  <a:srgbClr val="000000"/>
                </a:solidFill>
              </a:rPr>
              <a:t>Huonontunut: Huonontumisella tarkoitetaan potilaan voinnissa, terveydentilassa ja/tai selviytymisessä tapahtunutta merkittävää huonontumista lähtötilanteeseen nähden. (Tunniste HUO)</a:t>
            </a:r>
          </a:p>
          <a:p>
            <a:r>
              <a:rPr lang="fi-FI" sz="5600" dirty="0">
                <a:solidFill>
                  <a:srgbClr val="000000"/>
                </a:solidFill>
              </a:rPr>
              <a:t>Hoidon tuloksen arviointia tehdään hoidon vaikuttavuuden, hoidon laadun ja tuloksellisuuden seuraamiseksi. </a:t>
            </a:r>
          </a:p>
          <a:p>
            <a:r>
              <a:rPr lang="fi-FI" sz="5600" dirty="0">
                <a:solidFill>
                  <a:srgbClr val="000000"/>
                </a:solidFill>
              </a:rPr>
              <a:t>Arviointi tehdään päivittäin, tarvittaessa jopa työvuoroittain ja potilaan voinnissa tapahtuneiden muutosten yhteydessä sekä aina hoidon päättyessä.</a:t>
            </a:r>
          </a:p>
          <a:p>
            <a:endParaRPr lang="fi-FI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50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678</Words>
  <Application>Microsoft Office PowerPoint</Application>
  <PresentationFormat>Laajakuva</PresentationFormat>
  <Paragraphs>58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Office-teema</vt:lpstr>
      <vt:lpstr>HOITOTYÖN PROSESSI SUUNNITELMIEN JA KIRJAAMISEN POHJANA</vt:lpstr>
      <vt:lpstr>PowerPoint-esitys</vt:lpstr>
      <vt:lpstr>HOIDON TARVE</vt:lpstr>
      <vt:lpstr>PowerPoint-esitys</vt:lpstr>
      <vt:lpstr>HOIDON TAVOITE</vt:lpstr>
      <vt:lpstr>PowerPoint-esitys</vt:lpstr>
      <vt:lpstr>HOITOTOIMI</vt:lpstr>
      <vt:lpstr>PowerPoint-esitys</vt:lpstr>
      <vt:lpstr>HOIDON TULOS (arviointi)</vt:lpstr>
      <vt:lpstr>PowerPoint-esitys</vt:lpstr>
      <vt:lpstr>PowerPoint-esitys</vt:lpstr>
      <vt:lpstr>   VERENKIERTO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HOITOTYÖN PROSESSI SUUNNITELMIEN JA KIRJAAMISEN POHJANA</dc:title>
  <dc:creator>Johanna Puttonen</dc:creator>
  <cp:lastModifiedBy>Johanna Puttonen</cp:lastModifiedBy>
  <cp:revision>1</cp:revision>
  <dcterms:created xsi:type="dcterms:W3CDTF">2020-09-26T09:07:39Z</dcterms:created>
  <dcterms:modified xsi:type="dcterms:W3CDTF">2020-09-26T09:14:37Z</dcterms:modified>
</cp:coreProperties>
</file>