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13" r:id="rId3"/>
    <p:sldMasterId id="2147483737" r:id="rId4"/>
    <p:sldMasterId id="2147483749" r:id="rId5"/>
    <p:sldMasterId id="2147483762" r:id="rId6"/>
  </p:sldMasterIdLst>
  <p:notesMasterIdLst>
    <p:notesMasterId r:id="rId32"/>
  </p:notesMasterIdLst>
  <p:sldIdLst>
    <p:sldId id="355" r:id="rId7"/>
    <p:sldId id="383" r:id="rId8"/>
    <p:sldId id="362" r:id="rId9"/>
    <p:sldId id="363" r:id="rId10"/>
    <p:sldId id="365" r:id="rId11"/>
    <p:sldId id="366" r:id="rId12"/>
    <p:sldId id="367" r:id="rId13"/>
    <p:sldId id="368" r:id="rId14"/>
    <p:sldId id="345" r:id="rId15"/>
    <p:sldId id="354" r:id="rId16"/>
    <p:sldId id="376" r:id="rId17"/>
    <p:sldId id="330" r:id="rId18"/>
    <p:sldId id="331" r:id="rId19"/>
    <p:sldId id="332" r:id="rId20"/>
    <p:sldId id="377" r:id="rId21"/>
    <p:sldId id="334" r:id="rId22"/>
    <p:sldId id="371" r:id="rId23"/>
    <p:sldId id="335" r:id="rId24"/>
    <p:sldId id="336" r:id="rId25"/>
    <p:sldId id="340" r:id="rId26"/>
    <p:sldId id="341" r:id="rId27"/>
    <p:sldId id="378" r:id="rId28"/>
    <p:sldId id="379" r:id="rId29"/>
    <p:sldId id="382" r:id="rId30"/>
    <p:sldId id="381" r:id="rId3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iro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85" autoAdjust="0"/>
    <p:restoredTop sz="94660"/>
  </p:normalViewPr>
  <p:slideViewPr>
    <p:cSldViewPr>
      <p:cViewPr>
        <p:scale>
          <a:sx n="88" d="100"/>
          <a:sy n="88" d="100"/>
        </p:scale>
        <p:origin x="-2304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.xlsx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0.xlsx"/><Relationship Id="rId2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1.xlsx"/><Relationship Id="rId2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2.xlsx"/><Relationship Id="rId2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3.xlsx"/><Relationship Id="rId2" Type="http://schemas.openxmlformats.org/officeDocument/2006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4.xlsx"/><Relationship Id="rId2" Type="http://schemas.openxmlformats.org/officeDocument/2006/relationships/chartUserShapes" Target="../drawings/drawing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15.xlsx"/><Relationship Id="rId2" Type="http://schemas.openxmlformats.org/officeDocument/2006/relationships/chartUserShapes" Target="../drawings/drawing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2.xlsx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3.xlsx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4.xlsx"/><Relationship Id="rId2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5.xlsx"/><Relationship Id="rId2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6.xlsx"/><Relationship Id="rId2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7.xlsx"/><Relationship Id="rId2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8.xlsx"/><Relationship Id="rId2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taulukko9.xlsx"/><Relationship Id="rId2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25566248663364"/>
          <c:y val="0.112206175790655"/>
          <c:w val="0.898802614950909"/>
          <c:h val="0.681110296306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Taul1!$A$2:$A$8</c:f>
              <c:strCache>
                <c:ptCount val="7"/>
                <c:pt idx="0">
                  <c:v>7lk</c:v>
                </c:pt>
                <c:pt idx="1">
                  <c:v>8lk</c:v>
                </c:pt>
                <c:pt idx="2">
                  <c:v>9lk</c:v>
                </c:pt>
                <c:pt idx="4">
                  <c:v>7lk</c:v>
                </c:pt>
                <c:pt idx="5">
                  <c:v>8lk</c:v>
                </c:pt>
                <c:pt idx="6">
                  <c:v>9lk</c:v>
                </c:pt>
              </c:strCache>
            </c:strRef>
          </c:cat>
          <c:val>
            <c:numRef>
              <c:f>Taul1!$B$2:$B$8</c:f>
              <c:numCache>
                <c:formatCode>0</c:formatCode>
                <c:ptCount val="7"/>
                <c:pt idx="0">
                  <c:v>29.0</c:v>
                </c:pt>
                <c:pt idx="1">
                  <c:v>26.0</c:v>
                </c:pt>
                <c:pt idx="2">
                  <c:v>20.0</c:v>
                </c:pt>
                <c:pt idx="4">
                  <c:v>17.0</c:v>
                </c:pt>
                <c:pt idx="5">
                  <c:v>14.0</c:v>
                </c:pt>
                <c:pt idx="6">
                  <c:v>10.0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113386472"/>
        <c:axId val="2118361736"/>
      </c:barChart>
      <c:catAx>
        <c:axId val="211338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18361736"/>
        <c:crosses val="autoZero"/>
        <c:auto val="1"/>
        <c:lblAlgn val="ctr"/>
        <c:lblOffset val="100"/>
        <c:noMultiLvlLbl val="0"/>
      </c:catAx>
      <c:valAx>
        <c:axId val="2118361736"/>
        <c:scaling>
          <c:orientation val="minMax"/>
          <c:max val="100.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2113386472"/>
        <c:crosses val="autoZero"/>
        <c:crossBetween val="between"/>
        <c:majorUnit val="20.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25566248663364"/>
          <c:y val="0.112206175790655"/>
          <c:w val="0.898802614950909"/>
          <c:h val="0.681110296306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Taul1!$A$2:$A$8</c:f>
              <c:strCache>
                <c:ptCount val="7"/>
                <c:pt idx="0">
                  <c:v>Puhelin</c:v>
                </c:pt>
                <c:pt idx="1">
                  <c:v>Tekstiviesti</c:v>
                </c:pt>
                <c:pt idx="2">
                  <c:v>Internet</c:v>
                </c:pt>
                <c:pt idx="4">
                  <c:v>Puhelin </c:v>
                </c:pt>
                <c:pt idx="5">
                  <c:v>Tekstiviesti</c:v>
                </c:pt>
                <c:pt idx="6">
                  <c:v>Internet</c:v>
                </c:pt>
              </c:strCache>
            </c:strRef>
          </c:cat>
          <c:val>
            <c:numRef>
              <c:f>Taul1!$B$2:$B$8</c:f>
              <c:numCache>
                <c:formatCode>0</c:formatCode>
                <c:ptCount val="7"/>
                <c:pt idx="0">
                  <c:v>36.6</c:v>
                </c:pt>
                <c:pt idx="1">
                  <c:v>42.2</c:v>
                </c:pt>
                <c:pt idx="2">
                  <c:v>53.6</c:v>
                </c:pt>
                <c:pt idx="4">
                  <c:v>41.5</c:v>
                </c:pt>
                <c:pt idx="5">
                  <c:v>58.4</c:v>
                </c:pt>
                <c:pt idx="6">
                  <c:v>55.4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077200216"/>
        <c:axId val="2077188360"/>
      </c:barChart>
      <c:catAx>
        <c:axId val="207720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77188360"/>
        <c:crosses val="autoZero"/>
        <c:auto val="1"/>
        <c:lblAlgn val="ctr"/>
        <c:lblOffset val="100"/>
        <c:noMultiLvlLbl val="0"/>
      </c:catAx>
      <c:valAx>
        <c:axId val="2077188360"/>
        <c:scaling>
          <c:orientation val="minMax"/>
          <c:max val="100.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2077200216"/>
        <c:crosses val="autoZero"/>
        <c:crossBetween val="between"/>
        <c:majorUnit val="2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3213961104121"/>
          <c:y val="0.125636607983581"/>
          <c:w val="0.625719914358053"/>
          <c:h val="0.614872017623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Pojat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800" b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Taul1!$A$2:$A$4</c:f>
              <c:strCache>
                <c:ptCount val="3"/>
                <c:pt idx="0">
                  <c:v>Sosiaalisen median yhteisöistä poissulkeminen</c:v>
                </c:pt>
                <c:pt idx="1">
                  <c:v>Nolojen tai sopimattomien kuvien laittaminen nettiin</c:v>
                </c:pt>
                <c:pt idx="2">
                  <c:v>Ilkeät pikaviestit, Facebook-kirjoitukset, sähköpostit tai tekstiviestit</c:v>
                </c:pt>
              </c:strCache>
            </c:strRef>
          </c:cat>
          <c:val>
            <c:numRef>
              <c:f>Taul1!$B$2:$B$4</c:f>
              <c:numCache>
                <c:formatCode>0</c:formatCode>
                <c:ptCount val="3"/>
                <c:pt idx="0">
                  <c:v>9.9</c:v>
                </c:pt>
                <c:pt idx="1">
                  <c:v>12.9</c:v>
                </c:pt>
                <c:pt idx="2">
                  <c:v>12.1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Tytöt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800" b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Taul1!$A$2:$A$4</c:f>
              <c:strCache>
                <c:ptCount val="3"/>
                <c:pt idx="0">
                  <c:v>Sosiaalisen median yhteisöistä poissulkeminen</c:v>
                </c:pt>
                <c:pt idx="1">
                  <c:v>Nolojen tai sopimattomien kuvien laittaminen nettiin</c:v>
                </c:pt>
                <c:pt idx="2">
                  <c:v>Ilkeät pikaviestit, Facebook-kirjoitukset, sähköpostit tai tekstiviestit</c:v>
                </c:pt>
              </c:strCache>
            </c:strRef>
          </c:cat>
          <c:val>
            <c:numRef>
              <c:f>Taul1!$C$2:$C$4</c:f>
              <c:numCache>
                <c:formatCode>0</c:formatCode>
                <c:ptCount val="3"/>
                <c:pt idx="0">
                  <c:v>19.0</c:v>
                </c:pt>
                <c:pt idx="1">
                  <c:v>21.0</c:v>
                </c:pt>
                <c:pt idx="2">
                  <c:v>22.0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6952456"/>
        <c:axId val="2076932344"/>
      </c:barChart>
      <c:catAx>
        <c:axId val="2076952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2076932344"/>
        <c:crosses val="autoZero"/>
        <c:auto val="1"/>
        <c:lblAlgn val="ctr"/>
        <c:lblOffset val="100"/>
        <c:noMultiLvlLbl val="0"/>
      </c:catAx>
      <c:valAx>
        <c:axId val="2076932344"/>
        <c:scaling>
          <c:orientation val="minMax"/>
          <c:max val="50.0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076952456"/>
        <c:crosses val="autoZero"/>
        <c:crossBetween val="between"/>
        <c:majorUnit val="10.0"/>
      </c:valAx>
    </c:plotArea>
    <c:legend>
      <c:legendPos val="r"/>
      <c:layout>
        <c:manualLayout>
          <c:xMode val="edge"/>
          <c:yMode val="edge"/>
          <c:x val="0.48471994137444"/>
          <c:y val="0.811496987135199"/>
          <c:w val="0.260956109948978"/>
          <c:h val="0.186783819055143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18763973947701"/>
          <c:y val="0.0869518818426045"/>
          <c:w val="0.911148293963255"/>
          <c:h val="0.706364590254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Pojat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Taul1!$A$2:$A$4</c:f>
              <c:strCache>
                <c:ptCount val="3"/>
                <c:pt idx="0">
                  <c:v>8.- ja 9.-luokkalaiset</c:v>
                </c:pt>
                <c:pt idx="1">
                  <c:v>Lukion 1. ja 2. vuoden opiskelijat</c:v>
                </c:pt>
                <c:pt idx="2">
                  <c:v>Ammatillisen oppilaitoksen 1. ja 2. vuoden opiskelijat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9.0</c:v>
                </c:pt>
                <c:pt idx="1">
                  <c:v>6.0</c:v>
                </c:pt>
                <c:pt idx="2">
                  <c:v>11.0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Tytöt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Taul1!$A$2:$A$4</c:f>
              <c:strCache>
                <c:ptCount val="3"/>
                <c:pt idx="0">
                  <c:v>8.- ja 9.-luokkalaiset</c:v>
                </c:pt>
                <c:pt idx="1">
                  <c:v>Lukion 1. ja 2. vuoden opiskelijat</c:v>
                </c:pt>
                <c:pt idx="2">
                  <c:v>Ammatillisen oppilaitoksen 1. ja 2. vuoden opiskelijat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20.0</c:v>
                </c:pt>
                <c:pt idx="1">
                  <c:v>23.0</c:v>
                </c:pt>
                <c:pt idx="2">
                  <c:v>33.0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2137920024"/>
        <c:axId val="-2137915592"/>
      </c:barChart>
      <c:catAx>
        <c:axId val="-213792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37915592"/>
        <c:crosses val="autoZero"/>
        <c:auto val="1"/>
        <c:lblAlgn val="ctr"/>
        <c:lblOffset val="100"/>
        <c:noMultiLvlLbl val="0"/>
      </c:catAx>
      <c:valAx>
        <c:axId val="-2137915592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379200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056139088081"/>
          <c:y val="0.0417175612946233"/>
          <c:w val="0.739237185147069"/>
          <c:h val="0.8083716237167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Pojat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0"/>
                  <c:y val="0.00246820725555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0.00246820725555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306346535341294"/>
                  <c:y val="0.009872829022230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306346535341294"/>
                  <c:y val="0.007404621766672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0153173267670647"/>
                  <c:y val="0.004936414511115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cat>
          <c:val>
            <c:numRef>
              <c:f>Taul1!$B$2:$B$12</c:f>
              <c:numCache>
                <c:formatCode>0</c:formatCode>
                <c:ptCount val="11"/>
                <c:pt idx="0">
                  <c:v>1.0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1.0</c:v>
                </c:pt>
                <c:pt idx="5">
                  <c:v>4.0</c:v>
                </c:pt>
                <c:pt idx="6">
                  <c:v>6.0</c:v>
                </c:pt>
                <c:pt idx="7">
                  <c:v>15.0</c:v>
                </c:pt>
                <c:pt idx="8">
                  <c:v>35.0</c:v>
                </c:pt>
                <c:pt idx="9">
                  <c:v>26.0</c:v>
                </c:pt>
                <c:pt idx="10">
                  <c:v>11.0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Tytöt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8"/>
              <c:layout>
                <c:manualLayout>
                  <c:x val="-0.00153173267670647"/>
                  <c:y val="-0.00246820725555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"/>
                  <c:y val="-0.01480924353334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0306346535341294"/>
                  <c:y val="-0.00246820725555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cat>
          <c:val>
            <c:numRef>
              <c:f>Taul1!$C$2:$C$12</c:f>
              <c:numCache>
                <c:formatCode>0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2.0</c:v>
                </c:pt>
                <c:pt idx="4">
                  <c:v>3.0</c:v>
                </c:pt>
                <c:pt idx="5">
                  <c:v>7.0</c:v>
                </c:pt>
                <c:pt idx="6">
                  <c:v>8.0</c:v>
                </c:pt>
                <c:pt idx="7">
                  <c:v>16.0</c:v>
                </c:pt>
                <c:pt idx="8">
                  <c:v>30.0</c:v>
                </c:pt>
                <c:pt idx="9">
                  <c:v>25.0</c:v>
                </c:pt>
                <c:pt idx="10">
                  <c:v>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4594968"/>
        <c:axId val="-2134433688"/>
      </c:barChart>
      <c:catAx>
        <c:axId val="-2134594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-2134433688"/>
        <c:crosses val="autoZero"/>
        <c:auto val="1"/>
        <c:lblAlgn val="ctr"/>
        <c:lblOffset val="100"/>
        <c:noMultiLvlLbl val="0"/>
      </c:catAx>
      <c:valAx>
        <c:axId val="-2134433688"/>
        <c:scaling>
          <c:orientation val="minMax"/>
          <c:max val="50.0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-2134594968"/>
        <c:crosses val="autoZero"/>
        <c:crossBetween val="between"/>
        <c:majorUnit val="10.0"/>
      </c:valAx>
    </c:plotArea>
    <c:legend>
      <c:legendPos val="l"/>
      <c:layout>
        <c:manualLayout>
          <c:xMode val="edge"/>
          <c:yMode val="edge"/>
          <c:x val="0.0428885149477812"/>
          <c:y val="0.350713788047075"/>
          <c:w val="0.0857558027340586"/>
          <c:h val="0.14801158696980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334791484398"/>
          <c:y val="0.112206175790655"/>
          <c:w val="0.639515772334015"/>
          <c:h val="0.796672442969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vähintään kuukausittain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Taul1!$A$2:$A$8</c:f>
              <c:strCache>
                <c:ptCount val="7"/>
                <c:pt idx="0">
                  <c:v>7lk</c:v>
                </c:pt>
                <c:pt idx="1">
                  <c:v>8lk</c:v>
                </c:pt>
                <c:pt idx="2">
                  <c:v>9lk</c:v>
                </c:pt>
                <c:pt idx="4">
                  <c:v>7lk</c:v>
                </c:pt>
                <c:pt idx="5">
                  <c:v>8lk</c:v>
                </c:pt>
                <c:pt idx="6">
                  <c:v>9lk</c:v>
                </c:pt>
              </c:strCache>
            </c:strRef>
          </c:cat>
          <c:val>
            <c:numRef>
              <c:f>Taul1!$B$2:$B$8</c:f>
              <c:numCache>
                <c:formatCode>0</c:formatCode>
                <c:ptCount val="7"/>
                <c:pt idx="0">
                  <c:v>20.6</c:v>
                </c:pt>
                <c:pt idx="1">
                  <c:v>21.8</c:v>
                </c:pt>
                <c:pt idx="2">
                  <c:v>25.5</c:v>
                </c:pt>
                <c:pt idx="4">
                  <c:v>30.9</c:v>
                </c:pt>
                <c:pt idx="5">
                  <c:v>37.4</c:v>
                </c:pt>
                <c:pt idx="6">
                  <c:v>43.3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harvemmin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Taul1!$A$2:$A$8</c:f>
              <c:strCache>
                <c:ptCount val="7"/>
                <c:pt idx="0">
                  <c:v>7lk</c:v>
                </c:pt>
                <c:pt idx="1">
                  <c:v>8lk</c:v>
                </c:pt>
                <c:pt idx="2">
                  <c:v>9lk</c:v>
                </c:pt>
                <c:pt idx="4">
                  <c:v>7lk</c:v>
                </c:pt>
                <c:pt idx="5">
                  <c:v>8lk</c:v>
                </c:pt>
                <c:pt idx="6">
                  <c:v>9lk</c:v>
                </c:pt>
              </c:strCache>
            </c:strRef>
          </c:cat>
          <c:val>
            <c:numRef>
              <c:f>Taul1!$C$2:$C$8</c:f>
              <c:numCache>
                <c:formatCode>0</c:formatCode>
                <c:ptCount val="7"/>
                <c:pt idx="0">
                  <c:v>53.1</c:v>
                </c:pt>
                <c:pt idx="1">
                  <c:v>51.5</c:v>
                </c:pt>
                <c:pt idx="2">
                  <c:v>51.2</c:v>
                </c:pt>
                <c:pt idx="4">
                  <c:v>51.6</c:v>
                </c:pt>
                <c:pt idx="5">
                  <c:v>50.8</c:v>
                </c:pt>
                <c:pt idx="6">
                  <c:v>46.1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ei koskaan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Taul1!$A$2:$A$8</c:f>
              <c:strCache>
                <c:ptCount val="7"/>
                <c:pt idx="0">
                  <c:v>7lk</c:v>
                </c:pt>
                <c:pt idx="1">
                  <c:v>8lk</c:v>
                </c:pt>
                <c:pt idx="2">
                  <c:v>9lk</c:v>
                </c:pt>
                <c:pt idx="4">
                  <c:v>7lk</c:v>
                </c:pt>
                <c:pt idx="5">
                  <c:v>8lk</c:v>
                </c:pt>
                <c:pt idx="6">
                  <c:v>9lk</c:v>
                </c:pt>
              </c:strCache>
            </c:strRef>
          </c:cat>
          <c:val>
            <c:numRef>
              <c:f>Taul1!$D$2:$D$8</c:f>
              <c:numCache>
                <c:formatCode>0</c:formatCode>
                <c:ptCount val="7"/>
                <c:pt idx="0">
                  <c:v>26.3</c:v>
                </c:pt>
                <c:pt idx="1">
                  <c:v>26.6</c:v>
                </c:pt>
                <c:pt idx="2">
                  <c:v>23.2</c:v>
                </c:pt>
                <c:pt idx="4">
                  <c:v>17.5</c:v>
                </c:pt>
                <c:pt idx="5">
                  <c:v>11.9</c:v>
                </c:pt>
                <c:pt idx="6">
                  <c:v>10.6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34468168"/>
        <c:axId val="-2134535992"/>
      </c:barChart>
      <c:catAx>
        <c:axId val="-21344681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4535992"/>
        <c:crosses val="autoZero"/>
        <c:auto val="1"/>
        <c:lblAlgn val="ctr"/>
        <c:lblOffset val="100"/>
        <c:noMultiLvlLbl val="0"/>
      </c:catAx>
      <c:valAx>
        <c:axId val="-2134535992"/>
        <c:scaling>
          <c:orientation val="minMax"/>
          <c:max val="100.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-2134468168"/>
        <c:crosses val="autoZero"/>
        <c:crossBetween val="between"/>
        <c:majorUnit val="20.0"/>
      </c:valAx>
    </c:plotArea>
    <c:legend>
      <c:legendPos val="r"/>
      <c:layout>
        <c:manualLayout>
          <c:xMode val="edge"/>
          <c:yMode val="edge"/>
          <c:x val="0.795958248274522"/>
          <c:y val="0.301155135382238"/>
          <c:w val="0.204041751725479"/>
          <c:h val="0.3836595659310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33537474482"/>
          <c:y val="0.118007814027644"/>
          <c:w val="0.644690142898806"/>
          <c:h val="0.7880647720717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vähintään kuukausittain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Taul1!$A$2:$A$8</c:f>
              <c:strCache>
                <c:ptCount val="7"/>
                <c:pt idx="0">
                  <c:v>7lk</c:v>
                </c:pt>
                <c:pt idx="1">
                  <c:v>8lk</c:v>
                </c:pt>
                <c:pt idx="2">
                  <c:v>9lk</c:v>
                </c:pt>
                <c:pt idx="4">
                  <c:v>7lk</c:v>
                </c:pt>
                <c:pt idx="5">
                  <c:v>8lk</c:v>
                </c:pt>
                <c:pt idx="6">
                  <c:v>9lk</c:v>
                </c:pt>
              </c:strCache>
            </c:strRef>
          </c:cat>
          <c:val>
            <c:numRef>
              <c:f>Taul1!$B$2:$B$8</c:f>
              <c:numCache>
                <c:formatCode>0</c:formatCode>
                <c:ptCount val="7"/>
                <c:pt idx="0">
                  <c:v>12.7</c:v>
                </c:pt>
                <c:pt idx="1">
                  <c:v>12.4</c:v>
                </c:pt>
                <c:pt idx="2">
                  <c:v>14.6</c:v>
                </c:pt>
                <c:pt idx="4">
                  <c:v>11.7</c:v>
                </c:pt>
                <c:pt idx="5">
                  <c:v>11.7</c:v>
                </c:pt>
                <c:pt idx="6">
                  <c:v>10.9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harvemmin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Taul1!$A$2:$A$8</c:f>
              <c:strCache>
                <c:ptCount val="7"/>
                <c:pt idx="0">
                  <c:v>7lk</c:v>
                </c:pt>
                <c:pt idx="1">
                  <c:v>8lk</c:v>
                </c:pt>
                <c:pt idx="2">
                  <c:v>9lk</c:v>
                </c:pt>
                <c:pt idx="4">
                  <c:v>7lk</c:v>
                </c:pt>
                <c:pt idx="5">
                  <c:v>8lk</c:v>
                </c:pt>
                <c:pt idx="6">
                  <c:v>9lk</c:v>
                </c:pt>
              </c:strCache>
            </c:strRef>
          </c:cat>
          <c:val>
            <c:numRef>
              <c:f>Taul1!$C$2:$C$8</c:f>
              <c:numCache>
                <c:formatCode>0</c:formatCode>
                <c:ptCount val="7"/>
                <c:pt idx="0">
                  <c:v>46.5</c:v>
                </c:pt>
                <c:pt idx="1">
                  <c:v>47.6</c:v>
                </c:pt>
                <c:pt idx="2">
                  <c:v>45.4</c:v>
                </c:pt>
                <c:pt idx="4">
                  <c:v>44.0</c:v>
                </c:pt>
                <c:pt idx="5">
                  <c:v>50.4</c:v>
                </c:pt>
                <c:pt idx="6">
                  <c:v>53.0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ei koskaan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Taul1!$A$2:$A$8</c:f>
              <c:strCache>
                <c:ptCount val="7"/>
                <c:pt idx="0">
                  <c:v>7lk</c:v>
                </c:pt>
                <c:pt idx="1">
                  <c:v>8lk</c:v>
                </c:pt>
                <c:pt idx="2">
                  <c:v>9lk</c:v>
                </c:pt>
                <c:pt idx="4">
                  <c:v>7lk</c:v>
                </c:pt>
                <c:pt idx="5">
                  <c:v>8lk</c:v>
                </c:pt>
                <c:pt idx="6">
                  <c:v>9lk</c:v>
                </c:pt>
              </c:strCache>
            </c:strRef>
          </c:cat>
          <c:val>
            <c:numRef>
              <c:f>Taul1!$D$2:$D$8</c:f>
              <c:numCache>
                <c:formatCode>0</c:formatCode>
                <c:ptCount val="7"/>
                <c:pt idx="0">
                  <c:v>40.8</c:v>
                </c:pt>
                <c:pt idx="1">
                  <c:v>40.0</c:v>
                </c:pt>
                <c:pt idx="2">
                  <c:v>40.0</c:v>
                </c:pt>
                <c:pt idx="4">
                  <c:v>44.3</c:v>
                </c:pt>
                <c:pt idx="5">
                  <c:v>37.9</c:v>
                </c:pt>
                <c:pt idx="6">
                  <c:v>36.1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4142280"/>
        <c:axId val="-2134524424"/>
      </c:barChart>
      <c:catAx>
        <c:axId val="211414228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4524424"/>
        <c:crosses val="autoZero"/>
        <c:auto val="1"/>
        <c:lblAlgn val="ctr"/>
        <c:lblOffset val="100"/>
        <c:noMultiLvlLbl val="0"/>
      </c:catAx>
      <c:valAx>
        <c:axId val="-2134524424"/>
        <c:scaling>
          <c:orientation val="minMax"/>
          <c:max val="100.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114142280"/>
        <c:crosses val="autoZero"/>
        <c:crossBetween val="between"/>
        <c:majorUnit val="20.0"/>
      </c:valAx>
    </c:plotArea>
    <c:legend>
      <c:legendPos val="r"/>
      <c:layout>
        <c:manualLayout>
          <c:xMode val="edge"/>
          <c:yMode val="edge"/>
          <c:x val="0.789785408768349"/>
          <c:y val="0.278706874095082"/>
          <c:w val="0.19478249246622"/>
          <c:h val="0.3976897292355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0911708953048"/>
          <c:y val="0.044861391929188"/>
          <c:w val="0.317282735491397"/>
          <c:h val="0.67446839490291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11 v.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Taul1!$A$2:$A$4</c:f>
              <c:numCache>
                <c:formatCode>General</c:formatCode>
                <c:ptCount val="3"/>
                <c:pt idx="0">
                  <c:v>2002.0</c:v>
                </c:pt>
                <c:pt idx="1">
                  <c:v>2006.0</c:v>
                </c:pt>
                <c:pt idx="2">
                  <c:v>2010.0</c:v>
                </c:pt>
              </c:numCache>
            </c:numRef>
          </c:cat>
          <c:val>
            <c:numRef>
              <c:f>Taul1!$B$2:$B$4</c:f>
              <c:numCache>
                <c:formatCode>General</c:formatCode>
                <c:ptCount val="3"/>
                <c:pt idx="0">
                  <c:v>29.0</c:v>
                </c:pt>
                <c:pt idx="1">
                  <c:v>48.0</c:v>
                </c:pt>
                <c:pt idx="2">
                  <c:v>38.0</c:v>
                </c:pt>
              </c:numCache>
            </c:numRef>
          </c:val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13 v.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Taul1!$A$2:$A$4</c:f>
              <c:numCache>
                <c:formatCode>General</c:formatCode>
                <c:ptCount val="3"/>
                <c:pt idx="0">
                  <c:v>2002.0</c:v>
                </c:pt>
                <c:pt idx="1">
                  <c:v>2006.0</c:v>
                </c:pt>
                <c:pt idx="2">
                  <c:v>2010.0</c:v>
                </c:pt>
              </c:numCache>
            </c:numRef>
          </c:cat>
          <c:val>
            <c:numRef>
              <c:f>Taul1!$C$2:$C$4</c:f>
              <c:numCache>
                <c:formatCode>General</c:formatCode>
                <c:ptCount val="3"/>
                <c:pt idx="0">
                  <c:v>16.0</c:v>
                </c:pt>
                <c:pt idx="1">
                  <c:v>24.0</c:v>
                </c:pt>
                <c:pt idx="2">
                  <c:v>32.0</c:v>
                </c:pt>
              </c:numCache>
            </c:numRef>
          </c:val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15 v.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Taul1!$A$2:$A$4</c:f>
              <c:numCache>
                <c:formatCode>General</c:formatCode>
                <c:ptCount val="3"/>
                <c:pt idx="0">
                  <c:v>2002.0</c:v>
                </c:pt>
                <c:pt idx="1">
                  <c:v>2006.0</c:v>
                </c:pt>
                <c:pt idx="2">
                  <c:v>2010.0</c:v>
                </c:pt>
              </c:numCache>
            </c:numRef>
          </c:cat>
          <c:val>
            <c:numRef>
              <c:f>Taul1!$D$2:$D$4</c:f>
              <c:numCache>
                <c:formatCode>General</c:formatCode>
                <c:ptCount val="3"/>
                <c:pt idx="0">
                  <c:v>8.0</c:v>
                </c:pt>
                <c:pt idx="1">
                  <c:v>15.0</c:v>
                </c:pt>
                <c:pt idx="2">
                  <c:v>17.0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8487960"/>
        <c:axId val="2112597096"/>
      </c:barChart>
      <c:catAx>
        <c:axId val="2118487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fi-FI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2597096"/>
        <c:crosses val="autoZero"/>
        <c:auto val="1"/>
        <c:lblAlgn val="ctr"/>
        <c:lblOffset val="100"/>
        <c:noMultiLvlLbl val="0"/>
      </c:catAx>
      <c:valAx>
        <c:axId val="2112597096"/>
        <c:scaling>
          <c:orientation val="minMax"/>
          <c:max val="100.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crossAx val="2118487960"/>
        <c:crosses val="autoZero"/>
        <c:crossBetween val="between"/>
        <c:majorUnit val="20.0"/>
      </c:valAx>
    </c:plotArea>
    <c:legend>
      <c:legendPos val="r"/>
      <c:layout>
        <c:manualLayout>
          <c:xMode val="edge"/>
          <c:yMode val="edge"/>
          <c:x val="0.807222222222222"/>
          <c:y val="0.136531164748806"/>
          <c:w val="0.0937848741129583"/>
          <c:h val="0.233645966615282"/>
        </c:manualLayout>
      </c:layout>
      <c:overlay val="0"/>
    </c:legend>
    <c:plotVisOnly val="1"/>
    <c:dispBlanksAs val="span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92867093656315"/>
          <c:y val="0.0336372612856096"/>
          <c:w val="0.538074382632198"/>
          <c:h val="0.67446839490291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11 v.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Taul1!$A$2:$A$4</c:f>
              <c:numCache>
                <c:formatCode>General</c:formatCode>
                <c:ptCount val="3"/>
                <c:pt idx="0">
                  <c:v>2002.0</c:v>
                </c:pt>
                <c:pt idx="1">
                  <c:v>2006.0</c:v>
                </c:pt>
                <c:pt idx="2">
                  <c:v>2010.0</c:v>
                </c:pt>
              </c:numCache>
            </c:numRef>
          </c:cat>
          <c:val>
            <c:numRef>
              <c:f>Taul1!$B$2:$B$4</c:f>
              <c:numCache>
                <c:formatCode>General</c:formatCode>
                <c:ptCount val="3"/>
                <c:pt idx="0">
                  <c:v>21.0</c:v>
                </c:pt>
                <c:pt idx="1">
                  <c:v>37.0</c:v>
                </c:pt>
                <c:pt idx="2">
                  <c:v>25.0</c:v>
                </c:pt>
              </c:numCache>
            </c:numRef>
          </c:val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13 v.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Taul1!$A$2:$A$4</c:f>
              <c:numCache>
                <c:formatCode>General</c:formatCode>
                <c:ptCount val="3"/>
                <c:pt idx="0">
                  <c:v>2002.0</c:v>
                </c:pt>
                <c:pt idx="1">
                  <c:v>2006.0</c:v>
                </c:pt>
                <c:pt idx="2">
                  <c:v>2010.0</c:v>
                </c:pt>
              </c:numCache>
            </c:numRef>
          </c:cat>
          <c:val>
            <c:numRef>
              <c:f>Taul1!$C$2:$C$4</c:f>
              <c:numCache>
                <c:formatCode>General</c:formatCode>
                <c:ptCount val="3"/>
                <c:pt idx="0">
                  <c:v>9.0</c:v>
                </c:pt>
                <c:pt idx="1">
                  <c:v>15.0</c:v>
                </c:pt>
                <c:pt idx="2">
                  <c:v>17.0</c:v>
                </c:pt>
              </c:numCache>
            </c:numRef>
          </c:val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15 v.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Taul1!$A$2:$A$4</c:f>
              <c:numCache>
                <c:formatCode>General</c:formatCode>
                <c:ptCount val="3"/>
                <c:pt idx="0">
                  <c:v>2002.0</c:v>
                </c:pt>
                <c:pt idx="1">
                  <c:v>2006.0</c:v>
                </c:pt>
                <c:pt idx="2">
                  <c:v>2010.0</c:v>
                </c:pt>
              </c:numCache>
            </c:numRef>
          </c:cat>
          <c:val>
            <c:numRef>
              <c:f>Taul1!$D$2:$D$4</c:f>
              <c:numCache>
                <c:formatCode>General</c:formatCode>
                <c:ptCount val="3"/>
                <c:pt idx="0">
                  <c:v>6.0</c:v>
                </c:pt>
                <c:pt idx="1">
                  <c:v>9.0</c:v>
                </c:pt>
                <c:pt idx="2">
                  <c:v>10.0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07307496"/>
        <c:axId val="2107312648"/>
      </c:barChart>
      <c:catAx>
        <c:axId val="2107307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fi-FI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7312648"/>
        <c:crosses val="autoZero"/>
        <c:auto val="1"/>
        <c:lblAlgn val="ctr"/>
        <c:lblOffset val="100"/>
        <c:noMultiLvlLbl val="0"/>
      </c:catAx>
      <c:valAx>
        <c:axId val="2107312648"/>
        <c:scaling>
          <c:orientation val="minMax"/>
          <c:max val="100.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General" sourceLinked="0"/>
        <c:majorTickMark val="out"/>
        <c:minorTickMark val="none"/>
        <c:tickLblPos val="none"/>
        <c:crossAx val="2107307496"/>
        <c:crosses val="autoZero"/>
        <c:crossBetween val="between"/>
        <c:majorUnit val="20.0"/>
      </c:valAx>
    </c:plotArea>
    <c:plotVisOnly val="1"/>
    <c:dispBlanksAs val="span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73084961602023"/>
          <c:y val="0.0869524037145843"/>
          <c:w val="0.836308442188157"/>
          <c:h val="0.64908331263846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12v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Taul1!$A$2:$A$20</c:f>
              <c:numCache>
                <c:formatCode>General</c:formatCode>
                <c:ptCount val="19"/>
                <c:pt idx="0">
                  <c:v>1977.0</c:v>
                </c:pt>
                <c:pt idx="1">
                  <c:v>1979.0</c:v>
                </c:pt>
                <c:pt idx="2">
                  <c:v>1981.0</c:v>
                </c:pt>
                <c:pt idx="3">
                  <c:v>1983.0</c:v>
                </c:pt>
                <c:pt idx="4">
                  <c:v>1985.0</c:v>
                </c:pt>
                <c:pt idx="5">
                  <c:v>1987.0</c:v>
                </c:pt>
                <c:pt idx="6">
                  <c:v>1989.0</c:v>
                </c:pt>
                <c:pt idx="7">
                  <c:v>1991.0</c:v>
                </c:pt>
                <c:pt idx="8">
                  <c:v>1993.0</c:v>
                </c:pt>
                <c:pt idx="9">
                  <c:v>1995.0</c:v>
                </c:pt>
                <c:pt idx="10">
                  <c:v>1997.0</c:v>
                </c:pt>
                <c:pt idx="11">
                  <c:v>1999.0</c:v>
                </c:pt>
                <c:pt idx="12">
                  <c:v>2001.0</c:v>
                </c:pt>
                <c:pt idx="13">
                  <c:v>2003.0</c:v>
                </c:pt>
                <c:pt idx="14">
                  <c:v>2005.0</c:v>
                </c:pt>
                <c:pt idx="15">
                  <c:v>2007.0</c:v>
                </c:pt>
                <c:pt idx="16">
                  <c:v>2009.0</c:v>
                </c:pt>
                <c:pt idx="17">
                  <c:v>2011.0</c:v>
                </c:pt>
                <c:pt idx="18">
                  <c:v>2013.0</c:v>
                </c:pt>
              </c:numCache>
            </c:numRef>
          </c:cat>
          <c:val>
            <c:numRef>
              <c:f>Taul1!$B$2:$B$20</c:f>
              <c:numCache>
                <c:formatCode>General</c:formatCode>
                <c:ptCount val="19"/>
                <c:pt idx="0">
                  <c:v>8.0</c:v>
                </c:pt>
                <c:pt idx="1">
                  <c:v>8.0</c:v>
                </c:pt>
                <c:pt idx="2">
                  <c:v>10.0</c:v>
                </c:pt>
                <c:pt idx="3">
                  <c:v>11.0</c:v>
                </c:pt>
                <c:pt idx="4">
                  <c:v>10.0</c:v>
                </c:pt>
                <c:pt idx="5">
                  <c:v>10.0</c:v>
                </c:pt>
                <c:pt idx="6">
                  <c:v>13.0</c:v>
                </c:pt>
                <c:pt idx="7">
                  <c:v>15.0</c:v>
                </c:pt>
                <c:pt idx="8">
                  <c:v>14.0</c:v>
                </c:pt>
                <c:pt idx="9">
                  <c:v>17.0</c:v>
                </c:pt>
                <c:pt idx="10">
                  <c:v>17.0</c:v>
                </c:pt>
                <c:pt idx="11">
                  <c:v>19.0</c:v>
                </c:pt>
                <c:pt idx="12">
                  <c:v>19.0</c:v>
                </c:pt>
                <c:pt idx="13">
                  <c:v>22.0</c:v>
                </c:pt>
                <c:pt idx="14">
                  <c:v>27.0</c:v>
                </c:pt>
                <c:pt idx="15">
                  <c:v>25.0</c:v>
                </c:pt>
                <c:pt idx="16">
                  <c:v>20.0</c:v>
                </c:pt>
                <c:pt idx="17">
                  <c:v>24.0</c:v>
                </c:pt>
                <c:pt idx="18">
                  <c:v>24.0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14v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Taul1!$A$2:$A$20</c:f>
              <c:numCache>
                <c:formatCode>General</c:formatCode>
                <c:ptCount val="19"/>
                <c:pt idx="0">
                  <c:v>1977.0</c:v>
                </c:pt>
                <c:pt idx="1">
                  <c:v>1979.0</c:v>
                </c:pt>
                <c:pt idx="2">
                  <c:v>1981.0</c:v>
                </c:pt>
                <c:pt idx="3">
                  <c:v>1983.0</c:v>
                </c:pt>
                <c:pt idx="4">
                  <c:v>1985.0</c:v>
                </c:pt>
                <c:pt idx="5">
                  <c:v>1987.0</c:v>
                </c:pt>
                <c:pt idx="6">
                  <c:v>1989.0</c:v>
                </c:pt>
                <c:pt idx="7">
                  <c:v>1991.0</c:v>
                </c:pt>
                <c:pt idx="8">
                  <c:v>1993.0</c:v>
                </c:pt>
                <c:pt idx="9">
                  <c:v>1995.0</c:v>
                </c:pt>
                <c:pt idx="10">
                  <c:v>1997.0</c:v>
                </c:pt>
                <c:pt idx="11">
                  <c:v>1999.0</c:v>
                </c:pt>
                <c:pt idx="12">
                  <c:v>2001.0</c:v>
                </c:pt>
                <c:pt idx="13">
                  <c:v>2003.0</c:v>
                </c:pt>
                <c:pt idx="14">
                  <c:v>2005.0</c:v>
                </c:pt>
                <c:pt idx="15">
                  <c:v>2007.0</c:v>
                </c:pt>
                <c:pt idx="16">
                  <c:v>2009.0</c:v>
                </c:pt>
                <c:pt idx="17">
                  <c:v>2011.0</c:v>
                </c:pt>
                <c:pt idx="18">
                  <c:v>2013.0</c:v>
                </c:pt>
              </c:numCache>
            </c:numRef>
          </c:cat>
          <c:val>
            <c:numRef>
              <c:f>Taul1!$C$2:$C$20</c:f>
              <c:numCache>
                <c:formatCode>General</c:formatCode>
                <c:ptCount val="19"/>
                <c:pt idx="0">
                  <c:v>6.0</c:v>
                </c:pt>
                <c:pt idx="1">
                  <c:v>7.0</c:v>
                </c:pt>
                <c:pt idx="2">
                  <c:v>6.0</c:v>
                </c:pt>
                <c:pt idx="3">
                  <c:v>9.0</c:v>
                </c:pt>
                <c:pt idx="4">
                  <c:v>9.0</c:v>
                </c:pt>
                <c:pt idx="5">
                  <c:v>9.0</c:v>
                </c:pt>
                <c:pt idx="6">
                  <c:v>11.0</c:v>
                </c:pt>
                <c:pt idx="7">
                  <c:v>13.0</c:v>
                </c:pt>
                <c:pt idx="8">
                  <c:v>14.0</c:v>
                </c:pt>
                <c:pt idx="9">
                  <c:v>15.0</c:v>
                </c:pt>
                <c:pt idx="10">
                  <c:v>15.0</c:v>
                </c:pt>
                <c:pt idx="11">
                  <c:v>17.0</c:v>
                </c:pt>
                <c:pt idx="12">
                  <c:v>18.0</c:v>
                </c:pt>
                <c:pt idx="13">
                  <c:v>19.0</c:v>
                </c:pt>
                <c:pt idx="14">
                  <c:v>22.0</c:v>
                </c:pt>
                <c:pt idx="15">
                  <c:v>22.0</c:v>
                </c:pt>
                <c:pt idx="16">
                  <c:v>20.0</c:v>
                </c:pt>
                <c:pt idx="17">
                  <c:v>23.0</c:v>
                </c:pt>
                <c:pt idx="18">
                  <c:v>22.0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16v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Taul1!$A$2:$A$20</c:f>
              <c:numCache>
                <c:formatCode>General</c:formatCode>
                <c:ptCount val="19"/>
                <c:pt idx="0">
                  <c:v>1977.0</c:v>
                </c:pt>
                <c:pt idx="1">
                  <c:v>1979.0</c:v>
                </c:pt>
                <c:pt idx="2">
                  <c:v>1981.0</c:v>
                </c:pt>
                <c:pt idx="3">
                  <c:v>1983.0</c:v>
                </c:pt>
                <c:pt idx="4">
                  <c:v>1985.0</c:v>
                </c:pt>
                <c:pt idx="5">
                  <c:v>1987.0</c:v>
                </c:pt>
                <c:pt idx="6">
                  <c:v>1989.0</c:v>
                </c:pt>
                <c:pt idx="7">
                  <c:v>1991.0</c:v>
                </c:pt>
                <c:pt idx="8">
                  <c:v>1993.0</c:v>
                </c:pt>
                <c:pt idx="9">
                  <c:v>1995.0</c:v>
                </c:pt>
                <c:pt idx="10">
                  <c:v>1997.0</c:v>
                </c:pt>
                <c:pt idx="11">
                  <c:v>1999.0</c:v>
                </c:pt>
                <c:pt idx="12">
                  <c:v>2001.0</c:v>
                </c:pt>
                <c:pt idx="13">
                  <c:v>2003.0</c:v>
                </c:pt>
                <c:pt idx="14">
                  <c:v>2005.0</c:v>
                </c:pt>
                <c:pt idx="15">
                  <c:v>2007.0</c:v>
                </c:pt>
                <c:pt idx="16">
                  <c:v>2009.0</c:v>
                </c:pt>
                <c:pt idx="17">
                  <c:v>2011.0</c:v>
                </c:pt>
                <c:pt idx="18">
                  <c:v>2013.0</c:v>
                </c:pt>
              </c:numCache>
            </c:numRef>
          </c:cat>
          <c:val>
            <c:numRef>
              <c:f>Taul1!$D$2:$D$20</c:f>
              <c:numCache>
                <c:formatCode>General</c:formatCode>
                <c:ptCount val="19"/>
                <c:pt idx="0">
                  <c:v>8.0</c:v>
                </c:pt>
                <c:pt idx="1">
                  <c:v>7.0</c:v>
                </c:pt>
                <c:pt idx="2">
                  <c:v>10.0</c:v>
                </c:pt>
                <c:pt idx="3">
                  <c:v>9.0</c:v>
                </c:pt>
                <c:pt idx="4">
                  <c:v>8.0</c:v>
                </c:pt>
                <c:pt idx="5">
                  <c:v>9.0</c:v>
                </c:pt>
                <c:pt idx="6">
                  <c:v>12.0</c:v>
                </c:pt>
                <c:pt idx="7">
                  <c:v>12.0</c:v>
                </c:pt>
                <c:pt idx="8">
                  <c:v>13.0</c:v>
                </c:pt>
                <c:pt idx="9">
                  <c:v>13.0</c:v>
                </c:pt>
                <c:pt idx="10">
                  <c:v>17.0</c:v>
                </c:pt>
                <c:pt idx="11">
                  <c:v>15.0</c:v>
                </c:pt>
                <c:pt idx="12">
                  <c:v>19.0</c:v>
                </c:pt>
                <c:pt idx="13">
                  <c:v>21.0</c:v>
                </c:pt>
                <c:pt idx="14">
                  <c:v>20.0</c:v>
                </c:pt>
                <c:pt idx="15">
                  <c:v>24.0</c:v>
                </c:pt>
                <c:pt idx="16">
                  <c:v>20.0</c:v>
                </c:pt>
                <c:pt idx="17">
                  <c:v>23.0</c:v>
                </c:pt>
                <c:pt idx="18">
                  <c:v>27.0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3674344"/>
        <c:axId val="2107208216"/>
      </c:lineChart>
      <c:catAx>
        <c:axId val="2113674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7208216"/>
        <c:crosses val="autoZero"/>
        <c:auto val="1"/>
        <c:lblAlgn val="ctr"/>
        <c:lblOffset val="100"/>
        <c:noMultiLvlLbl val="0"/>
      </c:catAx>
      <c:valAx>
        <c:axId val="2107208216"/>
        <c:scaling>
          <c:orientation val="minMax"/>
          <c:max val="5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3674344"/>
        <c:crosses val="autoZero"/>
        <c:crossBetween val="between"/>
        <c:majorUnit val="5.0"/>
      </c:valAx>
    </c:plotArea>
    <c:legend>
      <c:legendPos val="r"/>
      <c:layout>
        <c:manualLayout>
          <c:xMode val="edge"/>
          <c:yMode val="edge"/>
          <c:x val="0.0926857938571797"/>
          <c:y val="0.866614493814414"/>
          <c:w val="0.830101622418602"/>
          <c:h val="0.1333855061855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73084961602023"/>
          <c:y val="0.0869524037145843"/>
          <c:w val="0.836308442188157"/>
          <c:h val="0.64908331263846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12v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Taul1!$A$2:$A$20</c:f>
              <c:numCache>
                <c:formatCode>General</c:formatCode>
                <c:ptCount val="19"/>
                <c:pt idx="0">
                  <c:v>1977.0</c:v>
                </c:pt>
                <c:pt idx="1">
                  <c:v>1979.0</c:v>
                </c:pt>
                <c:pt idx="2">
                  <c:v>1981.0</c:v>
                </c:pt>
                <c:pt idx="3">
                  <c:v>1983.0</c:v>
                </c:pt>
                <c:pt idx="4">
                  <c:v>1985.0</c:v>
                </c:pt>
                <c:pt idx="5">
                  <c:v>1987.0</c:v>
                </c:pt>
                <c:pt idx="6">
                  <c:v>1989.0</c:v>
                </c:pt>
                <c:pt idx="7">
                  <c:v>1991.0</c:v>
                </c:pt>
                <c:pt idx="8">
                  <c:v>1993.0</c:v>
                </c:pt>
                <c:pt idx="9">
                  <c:v>1995.0</c:v>
                </c:pt>
                <c:pt idx="10">
                  <c:v>1997.0</c:v>
                </c:pt>
                <c:pt idx="11">
                  <c:v>1999.0</c:v>
                </c:pt>
                <c:pt idx="12">
                  <c:v>2001.0</c:v>
                </c:pt>
                <c:pt idx="13">
                  <c:v>2003.0</c:v>
                </c:pt>
                <c:pt idx="14">
                  <c:v>2005.0</c:v>
                </c:pt>
                <c:pt idx="15">
                  <c:v>2007.0</c:v>
                </c:pt>
                <c:pt idx="16">
                  <c:v>2009.0</c:v>
                </c:pt>
                <c:pt idx="17">
                  <c:v>2011.0</c:v>
                </c:pt>
                <c:pt idx="18">
                  <c:v>2013.0</c:v>
                </c:pt>
              </c:numCache>
            </c:numRef>
          </c:cat>
          <c:val>
            <c:numRef>
              <c:f>Taul1!$B$2:$B$20</c:f>
              <c:numCache>
                <c:formatCode>General</c:formatCode>
                <c:ptCount val="19"/>
                <c:pt idx="0">
                  <c:v>7.0</c:v>
                </c:pt>
                <c:pt idx="1">
                  <c:v>6.0</c:v>
                </c:pt>
                <c:pt idx="2">
                  <c:v>8.0</c:v>
                </c:pt>
                <c:pt idx="3">
                  <c:v>9.0</c:v>
                </c:pt>
                <c:pt idx="4">
                  <c:v>6.0</c:v>
                </c:pt>
                <c:pt idx="5">
                  <c:v>9.0</c:v>
                </c:pt>
                <c:pt idx="6">
                  <c:v>9.0</c:v>
                </c:pt>
                <c:pt idx="7">
                  <c:v>10.0</c:v>
                </c:pt>
                <c:pt idx="8">
                  <c:v>12.0</c:v>
                </c:pt>
                <c:pt idx="9">
                  <c:v>12.0</c:v>
                </c:pt>
                <c:pt idx="10">
                  <c:v>12.0</c:v>
                </c:pt>
                <c:pt idx="11">
                  <c:v>13.0</c:v>
                </c:pt>
                <c:pt idx="12">
                  <c:v>19.0</c:v>
                </c:pt>
                <c:pt idx="13">
                  <c:v>14.0</c:v>
                </c:pt>
                <c:pt idx="14">
                  <c:v>18.0</c:v>
                </c:pt>
                <c:pt idx="15">
                  <c:v>17.0</c:v>
                </c:pt>
                <c:pt idx="16">
                  <c:v>13.0</c:v>
                </c:pt>
                <c:pt idx="17">
                  <c:v>22.0</c:v>
                </c:pt>
                <c:pt idx="18">
                  <c:v>17.0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14v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Taul1!$A$2:$A$20</c:f>
              <c:numCache>
                <c:formatCode>General</c:formatCode>
                <c:ptCount val="19"/>
                <c:pt idx="0">
                  <c:v>1977.0</c:v>
                </c:pt>
                <c:pt idx="1">
                  <c:v>1979.0</c:v>
                </c:pt>
                <c:pt idx="2">
                  <c:v>1981.0</c:v>
                </c:pt>
                <c:pt idx="3">
                  <c:v>1983.0</c:v>
                </c:pt>
                <c:pt idx="4">
                  <c:v>1985.0</c:v>
                </c:pt>
                <c:pt idx="5">
                  <c:v>1987.0</c:v>
                </c:pt>
                <c:pt idx="6">
                  <c:v>1989.0</c:v>
                </c:pt>
                <c:pt idx="7">
                  <c:v>1991.0</c:v>
                </c:pt>
                <c:pt idx="8">
                  <c:v>1993.0</c:v>
                </c:pt>
                <c:pt idx="9">
                  <c:v>1995.0</c:v>
                </c:pt>
                <c:pt idx="10">
                  <c:v>1997.0</c:v>
                </c:pt>
                <c:pt idx="11">
                  <c:v>1999.0</c:v>
                </c:pt>
                <c:pt idx="12">
                  <c:v>2001.0</c:v>
                </c:pt>
                <c:pt idx="13">
                  <c:v>2003.0</c:v>
                </c:pt>
                <c:pt idx="14">
                  <c:v>2005.0</c:v>
                </c:pt>
                <c:pt idx="15">
                  <c:v>2007.0</c:v>
                </c:pt>
                <c:pt idx="16">
                  <c:v>2009.0</c:v>
                </c:pt>
                <c:pt idx="17">
                  <c:v>2011.0</c:v>
                </c:pt>
                <c:pt idx="18">
                  <c:v>2013.0</c:v>
                </c:pt>
              </c:numCache>
            </c:numRef>
          </c:cat>
          <c:val>
            <c:numRef>
              <c:f>Taul1!$C$2:$C$20</c:f>
              <c:numCache>
                <c:formatCode>General</c:formatCode>
                <c:ptCount val="19"/>
                <c:pt idx="0">
                  <c:v>4.0</c:v>
                </c:pt>
                <c:pt idx="1">
                  <c:v>5.0</c:v>
                </c:pt>
                <c:pt idx="2">
                  <c:v>4.0</c:v>
                </c:pt>
                <c:pt idx="3">
                  <c:v>8.0</c:v>
                </c:pt>
                <c:pt idx="4">
                  <c:v>6.0</c:v>
                </c:pt>
                <c:pt idx="5">
                  <c:v>6.0</c:v>
                </c:pt>
                <c:pt idx="6">
                  <c:v>8.0</c:v>
                </c:pt>
                <c:pt idx="7">
                  <c:v>8.0</c:v>
                </c:pt>
                <c:pt idx="8">
                  <c:v>9.0</c:v>
                </c:pt>
                <c:pt idx="9">
                  <c:v>9.0</c:v>
                </c:pt>
                <c:pt idx="10">
                  <c:v>10.0</c:v>
                </c:pt>
                <c:pt idx="11">
                  <c:v>10.0</c:v>
                </c:pt>
                <c:pt idx="12">
                  <c:v>12.0</c:v>
                </c:pt>
                <c:pt idx="13">
                  <c:v>12.0</c:v>
                </c:pt>
                <c:pt idx="14">
                  <c:v>15.0</c:v>
                </c:pt>
                <c:pt idx="15">
                  <c:v>15.0</c:v>
                </c:pt>
                <c:pt idx="16">
                  <c:v>15.0</c:v>
                </c:pt>
                <c:pt idx="17">
                  <c:v>16.0</c:v>
                </c:pt>
                <c:pt idx="18">
                  <c:v>15.0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16v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Taul1!$A$2:$A$20</c:f>
              <c:numCache>
                <c:formatCode>General</c:formatCode>
                <c:ptCount val="19"/>
                <c:pt idx="0">
                  <c:v>1977.0</c:v>
                </c:pt>
                <c:pt idx="1">
                  <c:v>1979.0</c:v>
                </c:pt>
                <c:pt idx="2">
                  <c:v>1981.0</c:v>
                </c:pt>
                <c:pt idx="3">
                  <c:v>1983.0</c:v>
                </c:pt>
                <c:pt idx="4">
                  <c:v>1985.0</c:v>
                </c:pt>
                <c:pt idx="5">
                  <c:v>1987.0</c:v>
                </c:pt>
                <c:pt idx="6">
                  <c:v>1989.0</c:v>
                </c:pt>
                <c:pt idx="7">
                  <c:v>1991.0</c:v>
                </c:pt>
                <c:pt idx="8">
                  <c:v>1993.0</c:v>
                </c:pt>
                <c:pt idx="9">
                  <c:v>1995.0</c:v>
                </c:pt>
                <c:pt idx="10">
                  <c:v>1997.0</c:v>
                </c:pt>
                <c:pt idx="11">
                  <c:v>1999.0</c:v>
                </c:pt>
                <c:pt idx="12">
                  <c:v>2001.0</c:v>
                </c:pt>
                <c:pt idx="13">
                  <c:v>2003.0</c:v>
                </c:pt>
                <c:pt idx="14">
                  <c:v>2005.0</c:v>
                </c:pt>
                <c:pt idx="15">
                  <c:v>2007.0</c:v>
                </c:pt>
                <c:pt idx="16">
                  <c:v>2009.0</c:v>
                </c:pt>
                <c:pt idx="17">
                  <c:v>2011.0</c:v>
                </c:pt>
                <c:pt idx="18">
                  <c:v>2013.0</c:v>
                </c:pt>
              </c:numCache>
            </c:numRef>
          </c:cat>
          <c:val>
            <c:numRef>
              <c:f>Taul1!$D$2:$D$20</c:f>
              <c:numCache>
                <c:formatCode>General</c:formatCode>
                <c:ptCount val="19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5.0</c:v>
                </c:pt>
                <c:pt idx="4">
                  <c:v>7.0</c:v>
                </c:pt>
                <c:pt idx="5">
                  <c:v>5.0</c:v>
                </c:pt>
                <c:pt idx="6">
                  <c:v>6.0</c:v>
                </c:pt>
                <c:pt idx="7">
                  <c:v>8.0</c:v>
                </c:pt>
                <c:pt idx="8">
                  <c:v>7.0</c:v>
                </c:pt>
                <c:pt idx="9">
                  <c:v>7.0</c:v>
                </c:pt>
                <c:pt idx="10">
                  <c:v>9.0</c:v>
                </c:pt>
                <c:pt idx="11">
                  <c:v>8.0</c:v>
                </c:pt>
                <c:pt idx="12">
                  <c:v>9.0</c:v>
                </c:pt>
                <c:pt idx="13">
                  <c:v>10.0</c:v>
                </c:pt>
                <c:pt idx="14">
                  <c:v>13.0</c:v>
                </c:pt>
                <c:pt idx="15">
                  <c:v>15.0</c:v>
                </c:pt>
                <c:pt idx="16">
                  <c:v>11.0</c:v>
                </c:pt>
                <c:pt idx="17">
                  <c:v>14.0</c:v>
                </c:pt>
                <c:pt idx="18">
                  <c:v>15.0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35085976"/>
        <c:axId val="2107342280"/>
      </c:lineChart>
      <c:catAx>
        <c:axId val="-2135085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7342280"/>
        <c:crosses val="autoZero"/>
        <c:auto val="1"/>
        <c:lblAlgn val="ctr"/>
        <c:lblOffset val="100"/>
        <c:noMultiLvlLbl val="0"/>
      </c:catAx>
      <c:valAx>
        <c:axId val="2107342280"/>
        <c:scaling>
          <c:orientation val="minMax"/>
          <c:max val="5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5085976"/>
        <c:crosses val="autoZero"/>
        <c:crossBetween val="between"/>
        <c:majorUnit val="5.0"/>
      </c:valAx>
    </c:plotArea>
    <c:legend>
      <c:legendPos val="r"/>
      <c:layout>
        <c:manualLayout>
          <c:xMode val="edge"/>
          <c:yMode val="edge"/>
          <c:x val="0.0926857938571797"/>
          <c:y val="0.866614493814414"/>
          <c:w val="0.830101622418602"/>
          <c:h val="0.1333855061855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18763973947701"/>
          <c:y val="0.0869518818426045"/>
          <c:w val="0.911148293963255"/>
          <c:h val="0.706364590254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Pojat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Taul1!$A$2:$A$12</c:f>
              <c:numCache>
                <c:formatCode>General</c:formatCode>
                <c:ptCount val="11"/>
                <c:pt idx="0">
                  <c:v>1998.0</c:v>
                </c:pt>
                <c:pt idx="1">
                  <c:v>2006.0</c:v>
                </c:pt>
                <c:pt idx="2">
                  <c:v>2010.0</c:v>
                </c:pt>
                <c:pt idx="4">
                  <c:v>1998.0</c:v>
                </c:pt>
                <c:pt idx="5">
                  <c:v>2006.0</c:v>
                </c:pt>
                <c:pt idx="6">
                  <c:v>2010.0</c:v>
                </c:pt>
                <c:pt idx="8">
                  <c:v>1998.0</c:v>
                </c:pt>
                <c:pt idx="9">
                  <c:v>2006.0</c:v>
                </c:pt>
                <c:pt idx="10">
                  <c:v>2010.0</c:v>
                </c:pt>
              </c:numCache>
            </c:numRef>
          </c:cat>
          <c:val>
            <c:numRef>
              <c:f>Taul1!$B$2:$B$12</c:f>
              <c:numCache>
                <c:formatCode>General</c:formatCode>
                <c:ptCount val="11"/>
                <c:pt idx="0">
                  <c:v>51.0</c:v>
                </c:pt>
                <c:pt idx="1">
                  <c:v>60.0</c:v>
                </c:pt>
                <c:pt idx="2">
                  <c:v>64.0</c:v>
                </c:pt>
                <c:pt idx="4">
                  <c:v>43.0</c:v>
                </c:pt>
                <c:pt idx="5">
                  <c:v>53.0</c:v>
                </c:pt>
                <c:pt idx="6">
                  <c:v>53.0</c:v>
                </c:pt>
                <c:pt idx="8">
                  <c:v>35.0</c:v>
                </c:pt>
                <c:pt idx="9">
                  <c:v>43.0</c:v>
                </c:pt>
                <c:pt idx="10">
                  <c:v>42.0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Tytöt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Taul1!$A$2:$A$12</c:f>
              <c:numCache>
                <c:formatCode>General</c:formatCode>
                <c:ptCount val="11"/>
                <c:pt idx="0">
                  <c:v>1998.0</c:v>
                </c:pt>
                <c:pt idx="1">
                  <c:v>2006.0</c:v>
                </c:pt>
                <c:pt idx="2">
                  <c:v>2010.0</c:v>
                </c:pt>
                <c:pt idx="4">
                  <c:v>1998.0</c:v>
                </c:pt>
                <c:pt idx="5">
                  <c:v>2006.0</c:v>
                </c:pt>
                <c:pt idx="6">
                  <c:v>2010.0</c:v>
                </c:pt>
                <c:pt idx="8">
                  <c:v>1998.0</c:v>
                </c:pt>
                <c:pt idx="9">
                  <c:v>2006.0</c:v>
                </c:pt>
                <c:pt idx="10">
                  <c:v>2010.0</c:v>
                </c:pt>
              </c:numCache>
            </c:numRef>
          </c:cat>
          <c:val>
            <c:numRef>
              <c:f>Taul1!$C$2:$C$12</c:f>
              <c:numCache>
                <c:formatCode>General</c:formatCode>
                <c:ptCount val="11"/>
                <c:pt idx="0">
                  <c:v>49.0</c:v>
                </c:pt>
                <c:pt idx="1">
                  <c:v>58.0</c:v>
                </c:pt>
                <c:pt idx="2">
                  <c:v>58.0</c:v>
                </c:pt>
                <c:pt idx="4">
                  <c:v>37.0</c:v>
                </c:pt>
                <c:pt idx="5">
                  <c:v>43.0</c:v>
                </c:pt>
                <c:pt idx="6">
                  <c:v>44.0</c:v>
                </c:pt>
                <c:pt idx="8">
                  <c:v>30.0</c:v>
                </c:pt>
                <c:pt idx="9">
                  <c:v>37.0</c:v>
                </c:pt>
                <c:pt idx="10">
                  <c:v>37.0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2135809224"/>
        <c:axId val="-2135812216"/>
      </c:barChart>
      <c:catAx>
        <c:axId val="-213580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35812216"/>
        <c:crosses val="autoZero"/>
        <c:auto val="1"/>
        <c:lblAlgn val="ctr"/>
        <c:lblOffset val="100"/>
        <c:noMultiLvlLbl val="0"/>
      </c:catAx>
      <c:valAx>
        <c:axId val="-2135812216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358092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3559278854074"/>
          <c:y val="0.122384661113889"/>
          <c:w val="0.903546157706614"/>
          <c:h val="0.665480638605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Taul1!$A$2:$A$8</c:f>
              <c:strCache>
                <c:ptCount val="7"/>
                <c:pt idx="0">
                  <c:v>7lk</c:v>
                </c:pt>
                <c:pt idx="1">
                  <c:v>8lk</c:v>
                </c:pt>
                <c:pt idx="2">
                  <c:v>9lk</c:v>
                </c:pt>
                <c:pt idx="4">
                  <c:v>7lk</c:v>
                </c:pt>
                <c:pt idx="5">
                  <c:v>8lk</c:v>
                </c:pt>
                <c:pt idx="6">
                  <c:v>9lk</c:v>
                </c:pt>
              </c:strCache>
            </c:strRef>
          </c:cat>
          <c:val>
            <c:numRef>
              <c:f>Taul1!$B$2:$B$8</c:f>
              <c:numCache>
                <c:formatCode>0</c:formatCode>
                <c:ptCount val="7"/>
                <c:pt idx="0">
                  <c:v>1.7</c:v>
                </c:pt>
                <c:pt idx="1">
                  <c:v>7.4</c:v>
                </c:pt>
                <c:pt idx="2">
                  <c:v>12.3</c:v>
                </c:pt>
                <c:pt idx="4">
                  <c:v>3.0</c:v>
                </c:pt>
                <c:pt idx="5">
                  <c:v>5.2</c:v>
                </c:pt>
                <c:pt idx="6">
                  <c:v>10.7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2135855112"/>
        <c:axId val="-2135877416"/>
      </c:barChart>
      <c:catAx>
        <c:axId val="-213585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35877416"/>
        <c:crosses val="autoZero"/>
        <c:auto val="1"/>
        <c:lblAlgn val="ctr"/>
        <c:lblOffset val="100"/>
        <c:noMultiLvlLbl val="0"/>
      </c:catAx>
      <c:valAx>
        <c:axId val="-2135877416"/>
        <c:scaling>
          <c:orientation val="minMax"/>
          <c:max val="50.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-2135855112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488112431952"/>
          <c:y val="0.138622250763869"/>
          <c:w val="0.905013694130603"/>
          <c:h val="0.654694164577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Taul1!$A$2:$A$8</c:f>
              <c:strCache>
                <c:ptCount val="7"/>
                <c:pt idx="0">
                  <c:v>7lk</c:v>
                </c:pt>
                <c:pt idx="1">
                  <c:v>8lk</c:v>
                </c:pt>
                <c:pt idx="2">
                  <c:v>9lk</c:v>
                </c:pt>
                <c:pt idx="4">
                  <c:v>7lk</c:v>
                </c:pt>
                <c:pt idx="5">
                  <c:v>8lk</c:v>
                </c:pt>
                <c:pt idx="6">
                  <c:v>9lk</c:v>
                </c:pt>
              </c:strCache>
            </c:strRef>
          </c:cat>
          <c:val>
            <c:numRef>
              <c:f>Taul1!$B$2:$B$8</c:f>
              <c:numCache>
                <c:formatCode>0</c:formatCode>
                <c:ptCount val="7"/>
                <c:pt idx="0">
                  <c:v>20.5</c:v>
                </c:pt>
                <c:pt idx="1">
                  <c:v>33.9</c:v>
                </c:pt>
                <c:pt idx="2">
                  <c:v>41.7</c:v>
                </c:pt>
                <c:pt idx="4">
                  <c:v>10.0</c:v>
                </c:pt>
                <c:pt idx="5">
                  <c:v>15.9</c:v>
                </c:pt>
                <c:pt idx="6">
                  <c:v>27.8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2135918184"/>
        <c:axId val="-2135940488"/>
      </c:barChart>
      <c:catAx>
        <c:axId val="-213591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35940488"/>
        <c:crosses val="autoZero"/>
        <c:auto val="1"/>
        <c:lblAlgn val="ctr"/>
        <c:lblOffset val="100"/>
        <c:noMultiLvlLbl val="0"/>
      </c:catAx>
      <c:valAx>
        <c:axId val="-2135940488"/>
        <c:scaling>
          <c:orientation val="minMax"/>
          <c:max val="50.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-2135918184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18763973947701"/>
          <c:y val="0.122305260901602"/>
          <c:w val="0.901865679641834"/>
          <c:h val="0.671011154439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Taul1!$A$2:$A$8</c:f>
              <c:strCache>
                <c:ptCount val="7"/>
                <c:pt idx="0">
                  <c:v>7lk</c:v>
                </c:pt>
                <c:pt idx="1">
                  <c:v>8lk</c:v>
                </c:pt>
                <c:pt idx="2">
                  <c:v>9lk</c:v>
                </c:pt>
                <c:pt idx="4">
                  <c:v>7lk</c:v>
                </c:pt>
                <c:pt idx="5">
                  <c:v>8lk</c:v>
                </c:pt>
                <c:pt idx="6">
                  <c:v>9lk</c:v>
                </c:pt>
              </c:strCache>
            </c:strRef>
          </c:cat>
          <c:val>
            <c:numRef>
              <c:f>Taul1!$B$2:$B$8</c:f>
              <c:numCache>
                <c:formatCode>0</c:formatCode>
                <c:ptCount val="7"/>
                <c:pt idx="0">
                  <c:v>5.0</c:v>
                </c:pt>
                <c:pt idx="1">
                  <c:v>12.7</c:v>
                </c:pt>
                <c:pt idx="2">
                  <c:v>22.3</c:v>
                </c:pt>
                <c:pt idx="4">
                  <c:v>1.9</c:v>
                </c:pt>
                <c:pt idx="5">
                  <c:v>1.9</c:v>
                </c:pt>
                <c:pt idx="6">
                  <c:v>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076841288"/>
        <c:axId val="2076809192"/>
      </c:barChart>
      <c:catAx>
        <c:axId val="207684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76809192"/>
        <c:crosses val="autoZero"/>
        <c:auto val="1"/>
        <c:lblAlgn val="ctr"/>
        <c:lblOffset val="100"/>
        <c:noMultiLvlLbl val="0"/>
      </c:catAx>
      <c:valAx>
        <c:axId val="2076809192"/>
        <c:scaling>
          <c:orientation val="minMax"/>
          <c:max val="50.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2076841288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0.20125</cdr:x>
      <cdr:y>0.03182</cdr:y>
    </cdr:from>
    <cdr:to>
      <cdr:x>0.315</cdr:x>
      <cdr:y>0.11137</cdr:y>
    </cdr:to>
    <cdr:sp macro="" textlink="">
      <cdr:nvSpPr>
        <cdr:cNvPr id="6" name="Tekstiruutu 5"/>
        <cdr:cNvSpPr txBox="1"/>
      </cdr:nvSpPr>
      <cdr:spPr>
        <a:xfrm xmlns:a="http://schemas.openxmlformats.org/drawingml/2006/main">
          <a:off x="1656184" y="144016"/>
          <a:ext cx="93611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2000" b="1" dirty="0" smtClean="0"/>
            <a:t>Pojat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0.71749</cdr:x>
      <cdr:y>0.03182</cdr:y>
    </cdr:from>
    <cdr:to>
      <cdr:x>0.82249</cdr:x>
      <cdr:y>0.11137</cdr:y>
    </cdr:to>
    <cdr:sp macro="" textlink="">
      <cdr:nvSpPr>
        <cdr:cNvPr id="8" name="Tekstiruutu 1"/>
        <cdr:cNvSpPr txBox="1"/>
      </cdr:nvSpPr>
      <cdr:spPr>
        <a:xfrm xmlns:a="http://schemas.openxmlformats.org/drawingml/2006/main">
          <a:off x="5904656" y="144016"/>
          <a:ext cx="86410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b="1" dirty="0" smtClean="0"/>
            <a:t>Tytöt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0.00875</cdr:x>
      <cdr:y>0</cdr:y>
    </cdr:from>
    <cdr:to>
      <cdr:x>0.06125</cdr:x>
      <cdr:y>0.0816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72008" y="0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fi-FI" sz="1800" dirty="0" smtClean="0">
              <a:latin typeface="+mn-lt"/>
            </a:rPr>
            <a:t>%</a:t>
          </a:r>
          <a:endParaRPr lang="fi-FI" sz="1800" dirty="0">
            <a:latin typeface="+mn-lt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0.20125</cdr:x>
      <cdr:y>0.03182</cdr:y>
    </cdr:from>
    <cdr:to>
      <cdr:x>0.315</cdr:x>
      <cdr:y>0.11137</cdr:y>
    </cdr:to>
    <cdr:sp macro="" textlink="">
      <cdr:nvSpPr>
        <cdr:cNvPr id="6" name="Tekstiruutu 5"/>
        <cdr:cNvSpPr txBox="1"/>
      </cdr:nvSpPr>
      <cdr:spPr>
        <a:xfrm xmlns:a="http://schemas.openxmlformats.org/drawingml/2006/main">
          <a:off x="1656184" y="144016"/>
          <a:ext cx="93611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2000" b="1" dirty="0" smtClean="0"/>
            <a:t>Pojat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0.71749</cdr:x>
      <cdr:y>0.03182</cdr:y>
    </cdr:from>
    <cdr:to>
      <cdr:x>0.82249</cdr:x>
      <cdr:y>0.11137</cdr:y>
    </cdr:to>
    <cdr:sp macro="" textlink="">
      <cdr:nvSpPr>
        <cdr:cNvPr id="8" name="Tekstiruutu 1"/>
        <cdr:cNvSpPr txBox="1"/>
      </cdr:nvSpPr>
      <cdr:spPr>
        <a:xfrm xmlns:a="http://schemas.openxmlformats.org/drawingml/2006/main">
          <a:off x="5904656" y="144016"/>
          <a:ext cx="86410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b="1" dirty="0" smtClean="0"/>
            <a:t>Tytöt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0.00875</cdr:x>
      <cdr:y>0</cdr:y>
    </cdr:from>
    <cdr:to>
      <cdr:x>0.06125</cdr:x>
      <cdr:y>0.0816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72008" y="0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fi-FI" sz="1800" dirty="0" smtClean="0">
              <a:latin typeface="+mn-lt"/>
            </a:rPr>
            <a:t>%</a:t>
          </a:r>
          <a:endParaRPr lang="fi-FI" sz="1800" dirty="0">
            <a:latin typeface="+mn-lt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0.94789</cdr:x>
      <cdr:y>0.75571</cdr:y>
    </cdr:from>
    <cdr:to>
      <cdr:x>1</cdr:x>
      <cdr:y>0.82748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7859216" y="3888432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 smtClean="0">
              <a:latin typeface="+mn-lt"/>
            </a:rPr>
            <a:t>%</a:t>
          </a:r>
          <a:endParaRPr lang="fi-FI" sz="1800" dirty="0">
            <a:latin typeface="+mn-lt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0.1575</cdr:x>
      <cdr:y>0</cdr:y>
    </cdr:from>
    <cdr:to>
      <cdr:x>0.23625</cdr:x>
      <cdr:y>0.07955</cdr:y>
    </cdr:to>
    <cdr:sp macro="" textlink="">
      <cdr:nvSpPr>
        <cdr:cNvPr id="6" name="Tekstiruutu 5"/>
        <cdr:cNvSpPr txBox="1"/>
      </cdr:nvSpPr>
      <cdr:spPr>
        <a:xfrm xmlns:a="http://schemas.openxmlformats.org/drawingml/2006/main">
          <a:off x="1296162" y="0"/>
          <a:ext cx="64805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2000" b="1" dirty="0" smtClean="0"/>
            <a:t>11-v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0.48999</cdr:x>
      <cdr:y>0</cdr:y>
    </cdr:from>
    <cdr:to>
      <cdr:x>0.56874</cdr:x>
      <cdr:y>0.07955</cdr:y>
    </cdr:to>
    <cdr:sp macro="" textlink="">
      <cdr:nvSpPr>
        <cdr:cNvPr id="7" name="Tekstiruutu 1"/>
        <cdr:cNvSpPr txBox="1"/>
      </cdr:nvSpPr>
      <cdr:spPr>
        <a:xfrm xmlns:a="http://schemas.openxmlformats.org/drawingml/2006/main">
          <a:off x="4032422" y="0"/>
          <a:ext cx="64809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b="1" dirty="0" smtClean="0"/>
            <a:t>13-v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0.83999</cdr:x>
      <cdr:y>0</cdr:y>
    </cdr:from>
    <cdr:to>
      <cdr:x>0.92749</cdr:x>
      <cdr:y>0.07955</cdr:y>
    </cdr:to>
    <cdr:sp macro="" textlink="">
      <cdr:nvSpPr>
        <cdr:cNvPr id="8" name="Tekstiruutu 1"/>
        <cdr:cNvSpPr txBox="1"/>
      </cdr:nvSpPr>
      <cdr:spPr>
        <a:xfrm xmlns:a="http://schemas.openxmlformats.org/drawingml/2006/main">
          <a:off x="6912782" y="0"/>
          <a:ext cx="72006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b="1" dirty="0" smtClean="0"/>
            <a:t>15-v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0.94789</cdr:x>
      <cdr:y>0.75571</cdr:y>
    </cdr:from>
    <cdr:to>
      <cdr:x>1</cdr:x>
      <cdr:y>0.82748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7859216" y="3888432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 smtClean="0">
              <a:latin typeface="+mn-lt"/>
            </a:rPr>
            <a:t>%</a:t>
          </a:r>
          <a:endParaRPr lang="fi-FI" sz="1800" dirty="0">
            <a:latin typeface="+mn-lt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0.1925</cdr:x>
      <cdr:y>0</cdr:y>
    </cdr:from>
    <cdr:to>
      <cdr:x>0.30625</cdr:x>
      <cdr:y>0.07955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584176" y="0"/>
          <a:ext cx="93611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b="1" dirty="0" smtClean="0"/>
            <a:t>Pojat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0.55999</cdr:x>
      <cdr:y>0</cdr:y>
    </cdr:from>
    <cdr:to>
      <cdr:x>0.66499</cdr:x>
      <cdr:y>0.07955</cdr:y>
    </cdr:to>
    <cdr:sp macro="" textlink="">
      <cdr:nvSpPr>
        <cdr:cNvPr id="3" name="Tekstiruutu 1"/>
        <cdr:cNvSpPr txBox="1"/>
      </cdr:nvSpPr>
      <cdr:spPr>
        <a:xfrm xmlns:a="http://schemas.openxmlformats.org/drawingml/2006/main">
          <a:off x="4608512" y="0"/>
          <a:ext cx="86410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b="1" dirty="0" smtClean="0"/>
            <a:t>Tytöt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0.0525</cdr:x>
      <cdr:y>0</cdr:y>
    </cdr:from>
    <cdr:to>
      <cdr:x>0.105</cdr:x>
      <cdr:y>0.0816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432048" y="0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 smtClean="0">
              <a:latin typeface="+mn-lt"/>
            </a:rPr>
            <a:t>%</a:t>
          </a:r>
          <a:endParaRPr lang="fi-FI" sz="1800" dirty="0">
            <a:latin typeface="+mn-lt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0.56874</cdr:x>
      <cdr:y>0.01591</cdr:y>
    </cdr:from>
    <cdr:to>
      <cdr:x>0.67374</cdr:x>
      <cdr:y>0.09546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4680520" y="72008"/>
          <a:ext cx="86410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b="1" dirty="0" smtClean="0"/>
            <a:t>Tytöt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0.06334</cdr:x>
      <cdr:y>0.00649</cdr:y>
    </cdr:from>
    <cdr:to>
      <cdr:x>0.11584</cdr:x>
      <cdr:y>0.08809</cdr:y>
    </cdr:to>
    <cdr:sp macro="" textlink="">
      <cdr:nvSpPr>
        <cdr:cNvPr id="3" name="Tekstiruutu 1"/>
        <cdr:cNvSpPr txBox="1"/>
      </cdr:nvSpPr>
      <cdr:spPr>
        <a:xfrm xmlns:a="http://schemas.openxmlformats.org/drawingml/2006/main">
          <a:off x="521293" y="29376"/>
          <a:ext cx="43204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 smtClean="0">
              <a:latin typeface="+mn-lt"/>
            </a:rPr>
            <a:t>%</a:t>
          </a:r>
          <a:endParaRPr lang="fi-FI" sz="18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0.18625</cdr:x>
      <cdr:y>0.8527</cdr:y>
    </cdr:from>
    <cdr:to>
      <cdr:x>0.29736</cdr:x>
      <cdr:y>0.95933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1532772" y="3859274"/>
          <a:ext cx="914391" cy="482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2000" b="1" dirty="0" smtClean="0"/>
            <a:t>Pojat</a:t>
          </a:r>
          <a:endParaRPr lang="fi-FI" sz="2000" b="1" dirty="0"/>
        </a:p>
      </cdr:txBody>
    </cdr:sp>
  </cdr:relSizeAnchor>
  <cdr:relSizeAnchor xmlns:cdr="http://schemas.openxmlformats.org/drawingml/2006/chartDrawing">
    <cdr:from>
      <cdr:x>0.3</cdr:x>
      <cdr:y>0.34358</cdr:y>
    </cdr:from>
    <cdr:to>
      <cdr:x>0.41111</cdr:x>
      <cdr:y>0.54561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2468876" y="15550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800" dirty="0" smtClean="0"/>
            <a:t>***</a:t>
          </a:r>
          <a:endParaRPr lang="fi-FI" sz="1800" dirty="0"/>
        </a:p>
      </cdr:txBody>
    </cdr:sp>
  </cdr:relSizeAnchor>
  <cdr:relSizeAnchor xmlns:cdr="http://schemas.openxmlformats.org/drawingml/2006/chartDrawing">
    <cdr:from>
      <cdr:x>0.195</cdr:x>
      <cdr:y>0.25186</cdr:y>
    </cdr:from>
    <cdr:to>
      <cdr:x>0.30611</cdr:x>
      <cdr:y>0.4539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1604780" y="1139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 smtClean="0"/>
            <a:t>***</a:t>
          </a:r>
          <a:endParaRPr lang="fi-FI" sz="1800" dirty="0"/>
        </a:p>
      </cdr:txBody>
    </cdr:sp>
  </cdr:relSizeAnchor>
  <cdr:relSizeAnchor xmlns:cdr="http://schemas.openxmlformats.org/drawingml/2006/chartDrawing">
    <cdr:from>
      <cdr:x>0.09</cdr:x>
      <cdr:y>0.40577</cdr:y>
    </cdr:from>
    <cdr:to>
      <cdr:x>0.20111</cdr:x>
      <cdr:y>0.6078</cdr:y>
    </cdr:to>
    <cdr:sp macro="" textlink="">
      <cdr:nvSpPr>
        <cdr:cNvPr id="5" name="Tekstiruutu 1"/>
        <cdr:cNvSpPr txBox="1"/>
      </cdr:nvSpPr>
      <cdr:spPr>
        <a:xfrm xmlns:a="http://schemas.openxmlformats.org/drawingml/2006/main">
          <a:off x="740684" y="18364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 smtClean="0"/>
            <a:t>***</a:t>
          </a:r>
          <a:endParaRPr lang="fi-FI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0.25554</cdr:x>
      <cdr:y>0.84323</cdr:y>
    </cdr:from>
    <cdr:to>
      <cdr:x>0.36665</cdr:x>
      <cdr:y>0.94986</cdr:y>
    </cdr:to>
    <cdr:sp macro="" textlink="">
      <cdr:nvSpPr>
        <cdr:cNvPr id="3" name="Tekstikehys 1"/>
        <cdr:cNvSpPr txBox="1"/>
      </cdr:nvSpPr>
      <cdr:spPr>
        <a:xfrm xmlns:a="http://schemas.openxmlformats.org/drawingml/2006/main">
          <a:off x="1296144" y="3816424"/>
          <a:ext cx="563561" cy="482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i-FI" sz="2000" b="1" dirty="0" smtClean="0"/>
            <a:t>Tytöt</a:t>
          </a:r>
          <a:endParaRPr lang="fi-FI" sz="2000" b="1" dirty="0"/>
        </a:p>
      </cdr:txBody>
    </cdr:sp>
  </cdr:relSizeAnchor>
  <cdr:relSizeAnchor xmlns:cdr="http://schemas.openxmlformats.org/drawingml/2006/chartDrawing">
    <cdr:from>
      <cdr:x>0.09938</cdr:x>
      <cdr:y>0.44548</cdr:y>
    </cdr:from>
    <cdr:to>
      <cdr:x>0.20405</cdr:x>
      <cdr:y>0.52708</cdr:y>
    </cdr:to>
    <cdr:sp macro="" textlink="">
      <cdr:nvSpPr>
        <cdr:cNvPr id="4" name="Tekstiruutu 6"/>
        <cdr:cNvSpPr txBox="1"/>
      </cdr:nvSpPr>
      <cdr:spPr>
        <a:xfrm xmlns:a="http://schemas.openxmlformats.org/drawingml/2006/main">
          <a:off x="504056" y="2016224"/>
          <a:ext cx="53091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dirty="0" smtClean="0"/>
            <a:t>***</a:t>
          </a:r>
          <a:endParaRPr lang="fi-FI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0.09322</cdr:x>
      <cdr:y>0.08824</cdr:y>
    </cdr:from>
    <cdr:to>
      <cdr:x>0.17381</cdr:x>
      <cdr:y>0.16367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92088" y="432048"/>
          <a:ext cx="684769" cy="3693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 smtClean="0"/>
            <a:t>Pojat</a:t>
          </a:r>
          <a:endParaRPr lang="fi-FI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0.09322</cdr:x>
      <cdr:y>0.08824</cdr:y>
    </cdr:from>
    <cdr:to>
      <cdr:x>0.17287</cdr:x>
      <cdr:y>0.16367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92085" y="432071"/>
          <a:ext cx="67678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dirty="0" smtClean="0"/>
            <a:t>Tytöt</a:t>
          </a:r>
          <a:endParaRPr lang="fi-FI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0.1575</cdr:x>
      <cdr:y>0</cdr:y>
    </cdr:from>
    <cdr:to>
      <cdr:x>0.245</cdr:x>
      <cdr:y>0.07955</cdr:y>
    </cdr:to>
    <cdr:sp macro="" textlink="">
      <cdr:nvSpPr>
        <cdr:cNvPr id="6" name="Tekstiruutu 5"/>
        <cdr:cNvSpPr txBox="1"/>
      </cdr:nvSpPr>
      <cdr:spPr>
        <a:xfrm xmlns:a="http://schemas.openxmlformats.org/drawingml/2006/main">
          <a:off x="1296162" y="0"/>
          <a:ext cx="72006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2000" b="1" dirty="0" smtClean="0"/>
            <a:t>11-v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0.48999</cdr:x>
      <cdr:y>0</cdr:y>
    </cdr:from>
    <cdr:to>
      <cdr:x>0.57749</cdr:x>
      <cdr:y>0.07955</cdr:y>
    </cdr:to>
    <cdr:sp macro="" textlink="">
      <cdr:nvSpPr>
        <cdr:cNvPr id="7" name="Tekstiruutu 1"/>
        <cdr:cNvSpPr txBox="1"/>
      </cdr:nvSpPr>
      <cdr:spPr>
        <a:xfrm xmlns:a="http://schemas.openxmlformats.org/drawingml/2006/main">
          <a:off x="4032422" y="0"/>
          <a:ext cx="72010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b="1" dirty="0" smtClean="0"/>
            <a:t>13-v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0.83999</cdr:x>
      <cdr:y>0</cdr:y>
    </cdr:from>
    <cdr:to>
      <cdr:x>0.92749</cdr:x>
      <cdr:y>0.07955</cdr:y>
    </cdr:to>
    <cdr:sp macro="" textlink="">
      <cdr:nvSpPr>
        <cdr:cNvPr id="8" name="Tekstiruutu 1"/>
        <cdr:cNvSpPr txBox="1"/>
      </cdr:nvSpPr>
      <cdr:spPr>
        <a:xfrm xmlns:a="http://schemas.openxmlformats.org/drawingml/2006/main">
          <a:off x="6912782" y="0"/>
          <a:ext cx="72006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b="1" dirty="0" smtClean="0"/>
            <a:t>15-v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0.20369</cdr:x>
      <cdr:y>0.03949</cdr:y>
    </cdr:from>
    <cdr:to>
      <cdr:x>0.31744</cdr:x>
      <cdr:y>0.11904</cdr:y>
    </cdr:to>
    <cdr:sp macro="" textlink="">
      <cdr:nvSpPr>
        <cdr:cNvPr id="6" name="Tekstiruutu 5"/>
        <cdr:cNvSpPr txBox="1"/>
      </cdr:nvSpPr>
      <cdr:spPr>
        <a:xfrm xmlns:a="http://schemas.openxmlformats.org/drawingml/2006/main">
          <a:off x="1701438" y="183999"/>
          <a:ext cx="950146" cy="370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2000" b="1" dirty="0" smtClean="0"/>
            <a:t>Pojat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0.71231</cdr:x>
      <cdr:y>0.03949</cdr:y>
    </cdr:from>
    <cdr:to>
      <cdr:x>0.81731</cdr:x>
      <cdr:y>0.11904</cdr:y>
    </cdr:to>
    <cdr:sp macro="" textlink="">
      <cdr:nvSpPr>
        <cdr:cNvPr id="8" name="Tekstiruutu 1"/>
        <cdr:cNvSpPr txBox="1"/>
      </cdr:nvSpPr>
      <cdr:spPr>
        <a:xfrm xmlns:a="http://schemas.openxmlformats.org/drawingml/2006/main">
          <a:off x="5949910" y="183999"/>
          <a:ext cx="877057" cy="370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b="1" dirty="0" smtClean="0"/>
            <a:t>Tytöt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0.22609</cdr:x>
      <cdr:y>0.04626</cdr:y>
    </cdr:from>
    <cdr:to>
      <cdr:x>0.33984</cdr:x>
      <cdr:y>0.12581</cdr:y>
    </cdr:to>
    <cdr:sp macro="" textlink="">
      <cdr:nvSpPr>
        <cdr:cNvPr id="6" name="Tekstiruutu 5"/>
        <cdr:cNvSpPr txBox="1"/>
      </cdr:nvSpPr>
      <cdr:spPr>
        <a:xfrm xmlns:a="http://schemas.openxmlformats.org/drawingml/2006/main">
          <a:off x="1872208" y="216024"/>
          <a:ext cx="941955" cy="371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2000" b="1" dirty="0" smtClean="0"/>
            <a:t>Pojat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0.73043</cdr:x>
      <cdr:y>0.04626</cdr:y>
    </cdr:from>
    <cdr:to>
      <cdr:x>0.83543</cdr:x>
      <cdr:y>0.12581</cdr:y>
    </cdr:to>
    <cdr:sp macro="" textlink="">
      <cdr:nvSpPr>
        <cdr:cNvPr id="8" name="Tekstiruutu 1"/>
        <cdr:cNvSpPr txBox="1"/>
      </cdr:nvSpPr>
      <cdr:spPr>
        <a:xfrm xmlns:a="http://schemas.openxmlformats.org/drawingml/2006/main">
          <a:off x="6048672" y="216024"/>
          <a:ext cx="869497" cy="371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b="1" dirty="0" smtClean="0"/>
            <a:t>Tytöt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0.03478</cdr:x>
      <cdr:y>0.03084</cdr:y>
    </cdr:from>
    <cdr:to>
      <cdr:x>0.07853</cdr:x>
      <cdr:y>0.11244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288032" y="144016"/>
          <a:ext cx="362285" cy="3810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fi-FI" sz="1800" dirty="0" smtClean="0">
              <a:latin typeface="+mn-lt"/>
            </a:rPr>
            <a:t>%</a:t>
          </a:r>
          <a:endParaRPr lang="fi-FI" sz="1800" dirty="0">
            <a:latin typeface="+mn-lt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0.19298</cdr:x>
      <cdr:y>0.04626</cdr:y>
    </cdr:from>
    <cdr:to>
      <cdr:x>0.30673</cdr:x>
      <cdr:y>0.12581</cdr:y>
    </cdr:to>
    <cdr:sp macro="" textlink="">
      <cdr:nvSpPr>
        <cdr:cNvPr id="6" name="Tekstiruutu 5"/>
        <cdr:cNvSpPr txBox="1"/>
      </cdr:nvSpPr>
      <cdr:spPr>
        <a:xfrm xmlns:a="http://schemas.openxmlformats.org/drawingml/2006/main">
          <a:off x="1584176" y="216024"/>
          <a:ext cx="933763" cy="371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2000" b="1" dirty="0" smtClean="0"/>
            <a:t>Pojat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0.7193</cdr:x>
      <cdr:y>0.04626</cdr:y>
    </cdr:from>
    <cdr:to>
      <cdr:x>0.8243</cdr:x>
      <cdr:y>0.12581</cdr:y>
    </cdr:to>
    <cdr:sp macro="" textlink="">
      <cdr:nvSpPr>
        <cdr:cNvPr id="8" name="Tekstiruutu 1"/>
        <cdr:cNvSpPr txBox="1"/>
      </cdr:nvSpPr>
      <cdr:spPr>
        <a:xfrm xmlns:a="http://schemas.openxmlformats.org/drawingml/2006/main">
          <a:off x="5904656" y="216024"/>
          <a:ext cx="861936" cy="371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b="1" dirty="0" smtClean="0"/>
            <a:t>Tytöt</a:t>
          </a:r>
          <a:r>
            <a:rPr lang="fi-FI" sz="1100" dirty="0" smtClean="0"/>
            <a:t> </a:t>
          </a:r>
          <a:endParaRPr lang="fi-FI" sz="1100" dirty="0"/>
        </a:p>
      </cdr:txBody>
    </cdr:sp>
  </cdr:relSizeAnchor>
  <cdr:relSizeAnchor xmlns:cdr="http://schemas.openxmlformats.org/drawingml/2006/chartDrawing">
    <cdr:from>
      <cdr:x>0.00877</cdr:x>
      <cdr:y>0.01542</cdr:y>
    </cdr:from>
    <cdr:to>
      <cdr:x>0.05252</cdr:x>
      <cdr:y>0.09702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72008" y="72008"/>
          <a:ext cx="359135" cy="3810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fi-FI" sz="1800" dirty="0" smtClean="0">
              <a:latin typeface="+mn-lt"/>
            </a:rPr>
            <a:t>%</a:t>
          </a:r>
          <a:endParaRPr lang="fi-FI" sz="1800" dirty="0"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C27E-699A-4382-BE66-7CD2ADABB30D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DAE0D-7E24-4F57-AB46-A89942F585B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15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BC7BB-8B21-4308-ABA0-EC80D7BC0746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>
                <a:solidFill>
                  <a:prstClr val="black"/>
                </a:solidFill>
              </a:rPr>
              <a:pPr/>
              <a:t>11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>
                <a:solidFill>
                  <a:prstClr val="black"/>
                </a:solidFill>
              </a:rPr>
              <a:pPr/>
              <a:t>15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>
                <a:solidFill>
                  <a:prstClr val="black"/>
                </a:solidFill>
              </a:rPr>
              <a:pPr/>
              <a:t>17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BC7BB-8B21-4308-ABA0-EC80D7BC0746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>
                <a:solidFill>
                  <a:prstClr val="black"/>
                </a:solidFill>
              </a:rPr>
              <a:pPr/>
              <a:t>22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>
                <a:solidFill>
                  <a:prstClr val="black"/>
                </a:solidFill>
              </a:rPr>
              <a:pPr/>
              <a:t>23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607D-0DD6-42FA-88AC-B0CA007BEB7A}" type="slidenum">
              <a:rPr lang="fi-FI" smtClean="0">
                <a:solidFill>
                  <a:prstClr val="black"/>
                </a:solidFill>
              </a:rPr>
              <a:pPr/>
              <a:t>24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946" y="685509"/>
            <a:ext cx="501210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18660-AF7E-EE4E-8D6C-2630ED40514B}" type="slidenum">
              <a:rPr lang="fi-FI" smtClean="0">
                <a:solidFill>
                  <a:prstClr val="black"/>
                </a:solidFill>
              </a:rPr>
              <a:pPr/>
              <a:t>25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73E9-493F-4400-A8F7-775322AE4979}" type="slidenum">
              <a:rPr lang="fi-FI" smtClean="0">
                <a:solidFill>
                  <a:prstClr val="black"/>
                </a:solidFill>
              </a:rPr>
              <a:pPr/>
              <a:t>4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063"/>
            <a:fld id="{3D18F7CC-0422-4087-B5D7-E9D176F5D30E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929063"/>
              <a:t>5</a:t>
            </a:fld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>
                <a:solidFill>
                  <a:prstClr val="black"/>
                </a:solidFill>
              </a:rPr>
              <a:pPr/>
              <a:t>8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DAE0D-7E24-4F57-AB46-A89942F585B1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89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71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2767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588"/>
            <a:ext cx="9144000" cy="6856412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80" name="Picture 8" descr="TUMMAP~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3288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7188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11188" y="64531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8B93DC-26AD-4276-8E04-1C13B29AB288}" type="datetime1">
              <a:rPr lang="fi-FI" smtClean="0">
                <a:solidFill>
                  <a:srgbClr val="000000"/>
                </a:solidFill>
              </a:rPr>
              <a:pPr/>
              <a:t>5/6/14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453188"/>
            <a:ext cx="3038475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Lasse Kannas,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1013" y="64531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14E6BF-C00E-4818-8DEC-5D8AD366FF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84200" y="95250"/>
            <a:ext cx="305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defTabSz="927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99"/>
                </a:solidFill>
              </a:rPr>
              <a:t>JYVÄSKYLÄN YLIOPISTO</a:t>
            </a:r>
            <a:endParaRPr lang="fi-FI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30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57CD4-3762-4EB2-91A5-6137E7D49417}" type="datetime1">
              <a:rPr lang="fi-FI" smtClean="0">
                <a:solidFill>
                  <a:srgbClr val="000000"/>
                </a:solidFill>
              </a:rPr>
              <a:pPr/>
              <a:t>5/6/14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Lasse Kannas,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39CD2-6DAE-4FF3-A212-C677906F8B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5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4056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405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3329DA-4AE1-4B4C-8983-693BDFD85A11}" type="datetime1">
              <a:rPr lang="fi-FI" smtClean="0">
                <a:solidFill>
                  <a:srgbClr val="000000"/>
                </a:solidFill>
              </a:rPr>
              <a:pPr/>
              <a:t>5/6/14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Lasse Kannas,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CFB9C-13AD-4FB0-96B5-2AB215FA3F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54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8893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68863" y="1773238"/>
            <a:ext cx="38893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C1BCE-B54E-4590-8C17-C3BD312A6F6C}" type="datetime1">
              <a:rPr lang="fi-FI" smtClean="0">
                <a:solidFill>
                  <a:srgbClr val="000000"/>
                </a:solidFill>
              </a:rPr>
              <a:pPr/>
              <a:t>5/6/14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Lasse Kannas,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48794-F2EE-46CD-BB93-536AC76B0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53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880" y="476672"/>
            <a:ext cx="822960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75828" y="1700808"/>
            <a:ext cx="4040188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75828" y="2924944"/>
            <a:ext cx="4040188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50705" y="1700808"/>
            <a:ext cx="4041775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50705" y="2924944"/>
            <a:ext cx="4041775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9C89FA-72FE-458A-ACB0-6AA1BC2E90E1}" type="datetime1">
              <a:rPr lang="fi-FI" smtClean="0">
                <a:solidFill>
                  <a:srgbClr val="000000"/>
                </a:solidFill>
              </a:rPr>
              <a:pPr/>
              <a:t>5/6/14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Lasse Kannas,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51BDE-012F-4114-8808-85713FEC05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4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0F700B-AAA3-49EB-8BC7-63D579790DA1}" type="datetime1">
              <a:rPr lang="fi-FI" smtClean="0">
                <a:solidFill>
                  <a:srgbClr val="000000"/>
                </a:solidFill>
              </a:rPr>
              <a:pPr/>
              <a:t>5/6/14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Lasse Kannas,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3B9CA-66AD-4242-939B-0520471BAA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68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64E397-15C9-4767-9F9B-021C27C254E9}" type="datetime1">
              <a:rPr lang="fi-FI" smtClean="0">
                <a:solidFill>
                  <a:srgbClr val="000000"/>
                </a:solidFill>
              </a:rPr>
              <a:pPr/>
              <a:t>5/6/14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Lasse Kannas,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BC541-2753-4BC4-B18B-FF313FA445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77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7583" y="620688"/>
            <a:ext cx="3008313" cy="925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80730" y="620688"/>
            <a:ext cx="5111750" cy="5616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7583" y="154624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C75F4-3203-4E64-B0DF-F67406D7E7EA}" type="datetime1">
              <a:rPr lang="fi-FI" smtClean="0">
                <a:solidFill>
                  <a:srgbClr val="000000"/>
                </a:solidFill>
              </a:rPr>
              <a:pPr/>
              <a:t>5/6/14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Lasse Kannas,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BFAFD-D0C7-44CD-B280-FEA3B8F367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4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680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EC514D-EC54-4DFF-9462-E725A5E623FF}" type="datetime1">
              <a:rPr lang="fi-FI" smtClean="0">
                <a:solidFill>
                  <a:srgbClr val="000000"/>
                </a:solidFill>
              </a:rPr>
              <a:pPr/>
              <a:t>5/6/14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Lasse Kannas,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22706-1431-4AA4-91C6-33E3635963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48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DE294-5EE8-43B6-82D1-09D05DB50DDB}" type="datetime1">
              <a:rPr lang="fi-FI" smtClean="0">
                <a:solidFill>
                  <a:srgbClr val="000000"/>
                </a:solidFill>
              </a:rPr>
              <a:pPr/>
              <a:t>5/6/14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Lasse Kannas,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34632-4269-4CB8-B768-E2F4455C10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65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75450" y="485775"/>
            <a:ext cx="1982788" cy="57515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27088" y="485775"/>
            <a:ext cx="5795962" cy="57515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AEBD6-30EE-423E-9C4A-54A6B5D8A29A}" type="datetime1">
              <a:rPr lang="fi-FI" smtClean="0">
                <a:solidFill>
                  <a:srgbClr val="000000"/>
                </a:solidFill>
              </a:rPr>
              <a:pPr/>
              <a:t>5/6/14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Lasse Kannas,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2FB4E-A1E7-4FB3-86FD-FE526B77C1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3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99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80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51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37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3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54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8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7551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45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96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9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67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99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80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51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37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3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5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6637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80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45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96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95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67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4C08B-CECF-4905-A908-4AC51C2E2517}" type="datetime1">
              <a:rPr lang="en-US">
                <a:solidFill>
                  <a:srgbClr val="FFFFFF"/>
                </a:solidFill>
              </a:rPr>
              <a:pPr/>
              <a:t>5/6/14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95E1B-0F8A-4D8A-A4EE-C5733AE14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654B6-0CF8-402F-8D48-80D73CDB6780}" type="datetime1">
              <a:rPr lang="en-US">
                <a:solidFill>
                  <a:srgbClr val="FFFFFF"/>
                </a:solidFill>
              </a:rPr>
              <a:pPr/>
              <a:t>5/6/14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8B689-0470-48C1-9C17-92D6580D69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940B4-AF76-4179-8D9A-69A9E9CDBE89}" type="datetime1">
              <a:rPr lang="en-US">
                <a:solidFill>
                  <a:srgbClr val="FFFFFF"/>
                </a:solidFill>
              </a:rPr>
              <a:pPr/>
              <a:t>5/6/14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7544F-E1E6-4D32-B78A-D949D3A5E8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9750" y="1846264"/>
            <a:ext cx="38481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40250" y="1846264"/>
            <a:ext cx="38481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9CDC70-5A55-4DDD-9CB4-9B1E455EC244}" type="datetime1">
              <a:rPr lang="en-US">
                <a:solidFill>
                  <a:srgbClr val="FFFFFF"/>
                </a:solidFill>
              </a:rPr>
              <a:pPr/>
              <a:t>5/6/14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0B3CB-0C18-4E01-A1A6-828BE81B5A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04ADF-EF3A-4840-AF7F-AFB584762855}" type="datetime1">
              <a:rPr lang="en-US">
                <a:solidFill>
                  <a:srgbClr val="FFFFFF"/>
                </a:solidFill>
              </a:rPr>
              <a:pPr/>
              <a:t>5/6/14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1616E-50D9-47A1-8049-20B991811B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336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EBA721-C0C0-4760-AAEA-4654945D7703}" type="datetime1">
              <a:rPr lang="en-US">
                <a:solidFill>
                  <a:srgbClr val="FFFFFF"/>
                </a:solidFill>
              </a:rPr>
              <a:pPr/>
              <a:t>5/6/14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1F19E-8E47-4E7F-A0AF-F9103BB6BD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C11D0-4192-4807-9D43-777B216B6C06}" type="datetime1">
              <a:rPr lang="en-US">
                <a:solidFill>
                  <a:srgbClr val="FFFFFF"/>
                </a:solidFill>
              </a:rPr>
              <a:pPr/>
              <a:t>5/6/14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3D919-7B6E-4A6D-A38C-D38D2B58A6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77B15D-BB1E-4D8C-A31E-A6C4CB5127D7}" type="datetime1">
              <a:rPr lang="en-US">
                <a:solidFill>
                  <a:srgbClr val="FFFFFF"/>
                </a:solidFill>
              </a:rPr>
              <a:pPr/>
              <a:t>5/6/14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61BA6-9CC6-4393-8396-8F485D55FF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CA4006-EBDC-4DE9-B13F-B758572BFEE0}" type="datetime1">
              <a:rPr lang="en-US">
                <a:solidFill>
                  <a:srgbClr val="FFFFFF"/>
                </a:solidFill>
              </a:rPr>
              <a:pPr/>
              <a:t>5/6/14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5CC47-E213-4F77-B04D-46871D0EA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AABA6-5924-4254-8653-E59C32963D50}" type="datetime1">
              <a:rPr lang="en-US">
                <a:solidFill>
                  <a:srgbClr val="FFFFFF"/>
                </a:solidFill>
              </a:rPr>
              <a:pPr/>
              <a:t>5/6/14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8DE90-D6C7-477C-B74D-2A28FA3CB8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426200" y="485779"/>
            <a:ext cx="1962150" cy="53197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9750" y="485779"/>
            <a:ext cx="5734050" cy="53197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3C389E-80A9-48BC-9027-699D51763067}" type="datetime1">
              <a:rPr lang="en-US">
                <a:solidFill>
                  <a:srgbClr val="FFFFFF"/>
                </a:solidFill>
              </a:rPr>
              <a:pPr/>
              <a:t>5/6/14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02D20-6A12-42CB-A2B7-80B7F24E37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539750" y="485779"/>
            <a:ext cx="7848600" cy="53197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93713" y="6337300"/>
            <a:ext cx="2133600" cy="331788"/>
          </a:xfrm>
        </p:spPr>
        <p:txBody>
          <a:bodyPr/>
          <a:lstStyle>
            <a:lvl1pPr>
              <a:defRPr/>
            </a:lvl1pPr>
          </a:lstStyle>
          <a:p>
            <a:fld id="{F6317FDB-4C33-47BA-B12E-951435D3B918}" type="datetime1">
              <a:rPr lang="en-US">
                <a:solidFill>
                  <a:srgbClr val="FFFFFF"/>
                </a:solidFill>
              </a:rPr>
              <a:pPr/>
              <a:t>5/6/14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2916238" y="6337300"/>
            <a:ext cx="2895600" cy="3317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7885113" y="115888"/>
            <a:ext cx="1125537" cy="360362"/>
          </a:xfrm>
        </p:spPr>
        <p:txBody>
          <a:bodyPr/>
          <a:lstStyle>
            <a:lvl1pPr>
              <a:defRPr/>
            </a:lvl1pPr>
          </a:lstStyle>
          <a:p>
            <a:fld id="{B6CD3D9E-90DC-4E0A-B5A8-DA1B08174A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A153-1762-4BCC-9A53-86B83F9E1D93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1FD6-73A6-442D-80E9-732095D5C8ED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A153-1762-4BCC-9A53-86B83F9E1D93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1FD6-73A6-442D-80E9-732095D5C8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A153-1762-4BCC-9A53-86B83F9E1D93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1FD6-73A6-442D-80E9-732095D5C8ED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3543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A153-1762-4BCC-9A53-86B83F9E1D93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1FD6-73A6-442D-80E9-732095D5C8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A153-1762-4BCC-9A53-86B83F9E1D93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1FD6-73A6-442D-80E9-732095D5C8ED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A153-1762-4BCC-9A53-86B83F9E1D93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1FD6-73A6-442D-80E9-732095D5C8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A153-1762-4BCC-9A53-86B83F9E1D93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1FD6-73A6-442D-80E9-732095D5C8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A153-1762-4BCC-9A53-86B83F9E1D93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1FD6-73A6-442D-80E9-732095D5C8ED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A153-1762-4BCC-9A53-86B83F9E1D93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1FD6-73A6-442D-80E9-732095D5C8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A153-1762-4BCC-9A53-86B83F9E1D93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1FD6-73A6-442D-80E9-732095D5C8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A153-1762-4BCC-9A53-86B83F9E1D93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1FD6-73A6-442D-80E9-732095D5C8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88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254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ADDF-2E94-4751-87A5-3A3B07FCEE8C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C547-B0F6-44D6-A02E-84232C3D7C1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009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3ADDF-2E94-4751-87A5-3A3B07FCEE8C}" type="datetimeFigureOut">
              <a:rPr lang="fi-FI" smtClean="0"/>
              <a:pPr/>
              <a:t>5/6/14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5C547-B0F6-44D6-A02E-84232C3D7C1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525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UMMAP~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3815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485775"/>
            <a:ext cx="792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smtClean="0"/>
              <a:t>Muokkaa perustyyl. napsautt.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9311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C58B59-CAF2-46A1-A22B-1BD9D9C77900}" type="datetime1">
              <a:rPr lang="fi-FI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5/6/14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8738"/>
            <a:ext cx="3167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Lasse Kannas,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DAD421-BC1A-463B-9A39-82815BDB742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4200" y="95250"/>
            <a:ext cx="305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defTabSz="927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99"/>
                </a:solidFill>
              </a:rPr>
              <a:t>JYVÄSKYLÄN YLIOPISTO</a:t>
            </a:r>
            <a:endParaRPr lang="fi-FI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88"/>
            <a:ext cx="9144000" cy="6856412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0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5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3ADDF-2E94-4751-87A5-3A3B07FCEE8C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5/6/14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5C547-B0F6-44D6-A02E-84232C3D7C1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5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178" name="Picture 2" descr="Vaakapalkki 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69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85775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6264"/>
            <a:ext cx="78486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0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337300"/>
            <a:ext cx="2133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40919D-38B0-42C9-ABEE-666876B2C330}" type="datetime1">
              <a:rPr 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5/6/14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690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337300"/>
            <a:ext cx="2895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690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115888"/>
            <a:ext cx="11255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08B636-CBF4-4268-A226-75C840D73AC0}" type="slidenum">
              <a:rPr lang="en-US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34EA153-1762-4BCC-9A53-86B83F9E1D93}" type="datetimeFigureOut">
              <a:rPr lang="fi-FI" smtClean="0">
                <a:cs typeface="Arial" charset="0"/>
              </a:rPr>
              <a:pPr/>
              <a:t>5/6/14</a:t>
            </a:fld>
            <a:endParaRPr lang="fi-FI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i-FI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A631FD6-73A6-442D-80E9-732095D5C8ED}" type="slidenum">
              <a:rPr lang="fi-FI" smtClean="0">
                <a:cs typeface="Arial" charset="0"/>
              </a:rPr>
              <a:pPr/>
              <a:t>‹#›</a:t>
            </a:fld>
            <a:endParaRPr lang="fi-FI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:\OMA KUVAPANKKI\0012006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0973"/>
            <a:ext cx="7993059" cy="533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2636912"/>
            <a:ext cx="7772400" cy="161404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i-FI" dirty="0" smtClean="0"/>
              <a:t>ELÄMÄNTAITO 2020 Duodecim</a:t>
            </a:r>
            <a:br>
              <a:rPr lang="fi-FI" dirty="0" smtClean="0"/>
            </a:br>
            <a:r>
              <a:rPr lang="fi-FI" dirty="0" smtClean="0"/>
              <a:t>Terveystottumukset ja elämäntaidot nuorten maailmassa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63688" y="4365104"/>
            <a:ext cx="6408712" cy="11521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dirty="0" smtClean="0"/>
              <a:t>Terveystietopäivät 8.4.2014</a:t>
            </a:r>
          </a:p>
          <a:p>
            <a:r>
              <a:rPr lang="fi-FI" dirty="0" smtClean="0"/>
              <a:t>Opetushallitus, Helsinki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83568" y="5805264"/>
            <a:ext cx="3672408" cy="720080"/>
          </a:xfrm>
        </p:spPr>
        <p:txBody>
          <a:bodyPr/>
          <a:lstStyle/>
          <a:p>
            <a:pPr algn="l"/>
            <a:r>
              <a:rPr lang="en-US" dirty="0" smtClean="0"/>
              <a:t>Lasse Kannas</a:t>
            </a:r>
          </a:p>
          <a:p>
            <a:pPr algn="l"/>
            <a:r>
              <a:rPr lang="en-US" dirty="0" err="1" smtClean="0"/>
              <a:t>Terveyden</a:t>
            </a:r>
            <a:r>
              <a:rPr lang="en-US" dirty="0" smtClean="0"/>
              <a:t> </a:t>
            </a:r>
            <a:r>
              <a:rPr lang="en-US" dirty="0" err="1" smtClean="0"/>
              <a:t>edistämisen</a:t>
            </a:r>
            <a:r>
              <a:rPr lang="en-US" dirty="0" smtClean="0"/>
              <a:t> </a:t>
            </a:r>
            <a:r>
              <a:rPr lang="en-US" dirty="0" err="1" smtClean="0"/>
              <a:t>tutkimuskeskus</a:t>
            </a:r>
            <a:endParaRPr lang="en-US" dirty="0" smtClean="0"/>
          </a:p>
          <a:p>
            <a:pPr algn="l"/>
            <a:r>
              <a:rPr lang="en-US" dirty="0" smtClean="0"/>
              <a:t>Jyväskylän yliopisto</a:t>
            </a:r>
          </a:p>
          <a:p>
            <a:pPr algn="l"/>
            <a:r>
              <a:rPr lang="en-US" dirty="0" smtClean="0"/>
              <a:t>lasse.kannas@jyu.fi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4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940966"/>
          </a:xfrm>
        </p:spPr>
        <p:txBody>
          <a:bodyPr>
            <a:noAutofit/>
          </a:bodyPr>
          <a:lstStyle/>
          <a:p>
            <a:r>
              <a:rPr lang="fi-FI" sz="2400" dirty="0" smtClean="0"/>
              <a:t>Mielipiteitä omasta ulkonäöstä: </a:t>
            </a:r>
            <a:br>
              <a:rPr lang="fi-FI" sz="2400" dirty="0" smtClean="0"/>
            </a:br>
            <a:r>
              <a:rPr lang="fi-FI" sz="2400" dirty="0" smtClean="0"/>
              <a:t>samaa mieltä olevat</a:t>
            </a: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205262"/>
              </p:ext>
            </p:extLst>
          </p:nvPr>
        </p:nvGraphicFramePr>
        <p:xfrm>
          <a:off x="539552" y="1772816"/>
          <a:ext cx="8384034" cy="38039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89103"/>
                <a:gridCol w="707920"/>
                <a:gridCol w="647370"/>
                <a:gridCol w="637128"/>
                <a:gridCol w="707920"/>
                <a:gridCol w="637128"/>
                <a:gridCol w="657465"/>
              </a:tblGrid>
              <a:tr h="36383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Pojat</a:t>
                      </a:r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Tytöt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6383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9lk</a:t>
                      </a:r>
                      <a:endParaRPr lang="fi-FI" dirty="0"/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Olen</a:t>
                      </a:r>
                      <a:r>
                        <a:rPr lang="fi-FI" sz="18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turhautunut ulkonäkööni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40</a:t>
                      </a:r>
                      <a:endParaRPr lang="fi-FI" dirty="0"/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Olen</a:t>
                      </a:r>
                      <a:r>
                        <a:rPr lang="fi-FI" sz="18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tyytyväinen ulkonäkööni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62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66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66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44</a:t>
                      </a:r>
                      <a:endParaRPr lang="fi-FI" dirty="0"/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Inhoan</a:t>
                      </a:r>
                      <a:r>
                        <a:rPr lang="fi-FI" sz="18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vartaloani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32</a:t>
                      </a:r>
                      <a:endParaRPr lang="fi-FI" dirty="0"/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Olen</a:t>
                      </a:r>
                      <a:r>
                        <a:rPr lang="fi-FI" sz="18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sinut vartaloni ja oloni on mukava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64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66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43</a:t>
                      </a:r>
                      <a:endParaRPr lang="fi-FI" dirty="0"/>
                    </a:p>
                  </a:txBody>
                  <a:tcPr/>
                </a:tc>
              </a:tr>
              <a:tr h="70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Minulla</a:t>
                      </a:r>
                      <a:r>
                        <a:rPr lang="fi-FI" sz="18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on vihan tunteita vartaloani kohtaan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27</a:t>
                      </a:r>
                      <a:endParaRPr lang="fi-FI" dirty="0"/>
                    </a:p>
                  </a:txBody>
                  <a:tcPr/>
                </a:tc>
              </a:tr>
              <a:tr h="70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Pienistä</a:t>
                      </a:r>
                      <a:r>
                        <a:rPr lang="fi-FI" sz="18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puutteista huolimatta pidän ulkonäöstäni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68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57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Elämäntaito</a:t>
            </a:r>
            <a:r>
              <a:rPr lang="en-US" dirty="0">
                <a:solidFill>
                  <a:srgbClr val="000000"/>
                </a:solidFill>
              </a:rPr>
              <a:t> 2020, </a:t>
            </a:r>
            <a:r>
              <a:rPr lang="en-US" dirty="0" err="1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8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179830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>
            <a:normAutofit/>
          </a:bodyPr>
          <a:lstStyle/>
          <a:p>
            <a:r>
              <a:rPr lang="fi-FI" sz="1800" dirty="0" smtClean="0"/>
              <a:t> </a:t>
            </a:r>
            <a:r>
              <a:rPr lang="fi-FI" sz="1800" dirty="0"/>
              <a:t>Perheen kanssa yleensä yhdessä koulupäivisin aterioivien poikien ja tyttöjen osuudet (%) vuosina 1998–2010 (JY/WHO-Koululaistutkimus).</a:t>
            </a:r>
          </a:p>
        </p:txBody>
      </p:sp>
    </p:spTree>
    <p:extLst>
      <p:ext uri="{BB962C8B-B14F-4D97-AF65-F5344CB8AC3E}">
        <p14:creationId xmlns:p14="http://schemas.microsoft.com/office/powerpoint/2010/main" val="417671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19256" cy="1008112"/>
          </a:xfrm>
        </p:spPr>
        <p:txBody>
          <a:bodyPr>
            <a:normAutofit/>
          </a:bodyPr>
          <a:lstStyle/>
          <a:p>
            <a:r>
              <a:rPr lang="fi-FI" sz="2400" dirty="0" smtClean="0"/>
              <a:t>Päivittäinen tupakointi</a:t>
            </a: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514352"/>
              </p:ext>
            </p:extLst>
          </p:nvPr>
        </p:nvGraphicFramePr>
        <p:xfrm>
          <a:off x="566306" y="1423225"/>
          <a:ext cx="8352928" cy="465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651668" y="14847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dirty="0" smtClean="0">
                <a:solidFill>
                  <a:srgbClr val="000000"/>
                </a:solidFill>
              </a:rPr>
              <a:t>%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Elämäntaito</a:t>
            </a:r>
            <a:r>
              <a:rPr lang="en-US" dirty="0" smtClean="0">
                <a:solidFill>
                  <a:srgbClr val="000000"/>
                </a:solidFill>
              </a:rPr>
              <a:t> 2020, </a:t>
            </a:r>
            <a:r>
              <a:rPr lang="en-US" dirty="0" err="1" smtClean="0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4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152128"/>
          </a:xfrm>
        </p:spPr>
        <p:txBody>
          <a:bodyPr>
            <a:normAutofit/>
          </a:bodyPr>
          <a:lstStyle/>
          <a:p>
            <a:r>
              <a:rPr lang="fi-FI" sz="2400" dirty="0" smtClean="0"/>
              <a:t>Kokeillut sähkötupakkaa</a:t>
            </a: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937454"/>
              </p:ext>
            </p:extLst>
          </p:nvPr>
        </p:nvGraphicFramePr>
        <p:xfrm>
          <a:off x="467544" y="1412776"/>
          <a:ext cx="8280920" cy="466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Elämäntaito</a:t>
            </a:r>
            <a:r>
              <a:rPr lang="en-US" dirty="0">
                <a:solidFill>
                  <a:srgbClr val="000000"/>
                </a:solidFill>
              </a:rPr>
              <a:t> 2020, </a:t>
            </a:r>
            <a:r>
              <a:rPr lang="en-US" dirty="0" err="1" smtClean="0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2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080120"/>
          </a:xfrm>
        </p:spPr>
        <p:txBody>
          <a:bodyPr>
            <a:normAutofit/>
          </a:bodyPr>
          <a:lstStyle/>
          <a:p>
            <a:r>
              <a:rPr lang="fi-FI" sz="2400" dirty="0" smtClean="0"/>
              <a:t>Käyttää nuuskaa ainakin silloin tällöin</a:t>
            </a: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135733"/>
              </p:ext>
            </p:extLst>
          </p:nvPr>
        </p:nvGraphicFramePr>
        <p:xfrm>
          <a:off x="467544" y="1412776"/>
          <a:ext cx="8208912" cy="466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Elämäntaito</a:t>
            </a:r>
            <a:r>
              <a:rPr lang="en-US" dirty="0">
                <a:solidFill>
                  <a:srgbClr val="000000"/>
                </a:solidFill>
              </a:rPr>
              <a:t> 2020, </a:t>
            </a:r>
            <a:r>
              <a:rPr lang="en-US" dirty="0" err="1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36904" cy="936104"/>
          </a:xfrm>
        </p:spPr>
        <p:txBody>
          <a:bodyPr>
            <a:normAutofit/>
          </a:bodyPr>
          <a:lstStyle/>
          <a:p>
            <a:r>
              <a:rPr lang="fi-FI" sz="2400" dirty="0" smtClean="0"/>
              <a:t>Päivittäiset yhteydenpitotavat ystäviin</a:t>
            </a: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642873"/>
              </p:ext>
            </p:extLst>
          </p:nvPr>
        </p:nvGraphicFramePr>
        <p:xfrm>
          <a:off x="611560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Elämäntaito</a:t>
            </a:r>
            <a:r>
              <a:rPr lang="en-US" dirty="0">
                <a:solidFill>
                  <a:srgbClr val="000000"/>
                </a:solidFill>
              </a:rPr>
              <a:t> 2020, </a:t>
            </a:r>
            <a:r>
              <a:rPr lang="en-US" dirty="0" err="1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2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640960" cy="936104"/>
          </a:xfrm>
        </p:spPr>
        <p:txBody>
          <a:bodyPr>
            <a:normAutofit/>
          </a:bodyPr>
          <a:lstStyle/>
          <a:p>
            <a:r>
              <a:rPr lang="fi-FI" sz="2400" dirty="0" smtClean="0"/>
              <a:t>Nettikiusaamisen kohteena vähintään kerran,</a:t>
            </a:r>
            <a:br>
              <a:rPr lang="fi-FI" sz="2400" dirty="0" smtClean="0"/>
            </a:br>
            <a:r>
              <a:rPr lang="fi-FI" sz="2400" dirty="0" smtClean="0"/>
              <a:t>koko aineisto</a:t>
            </a:r>
            <a:endParaRPr lang="fi-FI" sz="2400" dirty="0"/>
          </a:p>
        </p:txBody>
      </p:sp>
      <p:graphicFrame>
        <p:nvGraphicFramePr>
          <p:cNvPr id="6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368322"/>
              </p:ext>
            </p:extLst>
          </p:nvPr>
        </p:nvGraphicFramePr>
        <p:xfrm>
          <a:off x="611560" y="1484784"/>
          <a:ext cx="8291264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Elämäntaito</a:t>
            </a:r>
            <a:r>
              <a:rPr lang="en-US" dirty="0">
                <a:solidFill>
                  <a:srgbClr val="000000"/>
                </a:solidFill>
              </a:rPr>
              <a:t> 2020, </a:t>
            </a:r>
            <a:r>
              <a:rPr lang="en-US" dirty="0" err="1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5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891648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82154"/>
          </a:xfrm>
        </p:spPr>
        <p:txBody>
          <a:bodyPr>
            <a:normAutofit/>
          </a:bodyPr>
          <a:lstStyle/>
          <a:p>
            <a:r>
              <a:rPr lang="fi-FI" sz="1800" dirty="0" smtClean="0"/>
              <a:t> </a:t>
            </a:r>
            <a:r>
              <a:rPr lang="fi-FI" sz="1800" dirty="0"/>
              <a:t>Seksuaalista väkivaltaa joskus tai toistuvasti kokeneet 8.- ja 9.-luokkalaiset sekä lukion ja ammatillisen oppilaitoksen 1. ja 2. vuoden opiskelijat (%) sukupuolen mukaan vuonna 2013 (THL/Kouluterveyskysely).</a:t>
            </a:r>
          </a:p>
        </p:txBody>
      </p:sp>
    </p:spTree>
    <p:extLst>
      <p:ext uri="{BB962C8B-B14F-4D97-AF65-F5344CB8AC3E}">
        <p14:creationId xmlns:p14="http://schemas.microsoft.com/office/powerpoint/2010/main" val="17741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940966"/>
          </a:xfrm>
        </p:spPr>
        <p:txBody>
          <a:bodyPr>
            <a:noAutofit/>
          </a:bodyPr>
          <a:lstStyle/>
          <a:p>
            <a:r>
              <a:rPr lang="fi-FI" sz="2400" dirty="0" smtClean="0"/>
              <a:t>Puutteita sosiaalisessa kompetenssissa: </a:t>
            </a:r>
            <a:br>
              <a:rPr lang="fi-FI" sz="2400" dirty="0" smtClean="0"/>
            </a:br>
            <a:r>
              <a:rPr lang="fi-FI" sz="2400" dirty="0" smtClean="0"/>
              <a:t>en koskaan ja harvoin vastanneet</a:t>
            </a: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879133"/>
              </p:ext>
            </p:extLst>
          </p:nvPr>
        </p:nvGraphicFramePr>
        <p:xfrm>
          <a:off x="539552" y="1484140"/>
          <a:ext cx="8456041" cy="49331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26799"/>
                <a:gridCol w="714000"/>
                <a:gridCol w="652930"/>
                <a:gridCol w="642600"/>
                <a:gridCol w="714000"/>
                <a:gridCol w="642600"/>
                <a:gridCol w="663112"/>
              </a:tblGrid>
              <a:tr h="362246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Pojat</a:t>
                      </a:r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Tytöt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62246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9lk</a:t>
                      </a:r>
                      <a:endParaRPr lang="fi-FI" dirty="0"/>
                    </a:p>
                  </a:txBody>
                  <a:tcPr/>
                </a:tc>
              </a:tr>
              <a:tr h="397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Tarjoan apuani muille oppilaille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32</a:t>
                      </a:r>
                      <a:endParaRPr lang="fi-FI" dirty="0"/>
                    </a:p>
                  </a:txBody>
                  <a:tcPr/>
                </a:tc>
              </a:tr>
              <a:tr h="397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Osallistun innokkaasti ryhmän toimintaan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21</a:t>
                      </a:r>
                      <a:endParaRPr lang="fi-FI" dirty="0"/>
                    </a:p>
                  </a:txBody>
                  <a:tcPr/>
                </a:tc>
              </a:tr>
              <a:tr h="397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Kutsun muita oppilaita mukaan toimintaan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44</a:t>
                      </a:r>
                      <a:endParaRPr lang="fi-FI" dirty="0"/>
                    </a:p>
                  </a:txBody>
                  <a:tcPr/>
                </a:tc>
              </a:tr>
              <a:tr h="705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Osaan aloittaa taitavasti keskustelun kavereiden kanssa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16</a:t>
                      </a:r>
                      <a:endParaRPr lang="fi-FI" dirty="0"/>
                    </a:p>
                  </a:txBody>
                  <a:tcPr/>
                </a:tc>
              </a:tr>
              <a:tr h="705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Teen yhteistyötä muiden oppilaiden kanssa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16</a:t>
                      </a:r>
                      <a:endParaRPr lang="fi-FI" dirty="0"/>
                    </a:p>
                  </a:txBody>
                  <a:tcPr/>
                </a:tc>
              </a:tr>
              <a:tr h="397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Osaan olla hyvä kaveri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</a:t>
                      </a:r>
                      <a:endParaRPr lang="fi-FI" dirty="0"/>
                    </a:p>
                  </a:txBody>
                  <a:tcPr/>
                </a:tc>
              </a:tr>
              <a:tr h="397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Otan huomioon muiden oppilaiden tunteet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</a:t>
                      </a:r>
                      <a:endParaRPr lang="fi-FI" dirty="0"/>
                    </a:p>
                  </a:txBody>
                  <a:tcPr/>
                </a:tc>
              </a:tr>
              <a:tr h="705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Osoitan muille oppilaille, että hyväksyn heidät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11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Elämäntaito</a:t>
            </a:r>
            <a:r>
              <a:rPr lang="en-US" dirty="0">
                <a:solidFill>
                  <a:srgbClr val="000000"/>
                </a:solidFill>
              </a:rPr>
              <a:t> 2020, </a:t>
            </a:r>
            <a:r>
              <a:rPr lang="en-US" dirty="0" err="1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1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fi-FI" sz="2400" dirty="0" smtClean="0"/>
              <a:t>Puutteita sosiaalisessa kompetenssissa:</a:t>
            </a:r>
            <a:br>
              <a:rPr lang="fi-FI" sz="2400" dirty="0" smtClean="0"/>
            </a:br>
            <a:r>
              <a:rPr lang="fi-FI" sz="2400" dirty="0" smtClean="0"/>
              <a:t>usein tai erittäin usein vastannet</a:t>
            </a: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187685"/>
              </p:ext>
            </p:extLst>
          </p:nvPr>
        </p:nvGraphicFramePr>
        <p:xfrm>
          <a:off x="611560" y="1628800"/>
          <a:ext cx="8388424" cy="35798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91401"/>
                <a:gridCol w="708291"/>
                <a:gridCol w="647709"/>
                <a:gridCol w="637461"/>
                <a:gridCol w="708291"/>
                <a:gridCol w="637461"/>
                <a:gridCol w="657810"/>
              </a:tblGrid>
              <a:tr h="363402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Pojat</a:t>
                      </a:r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Tytöt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63402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9lk</a:t>
                      </a:r>
                      <a:endParaRPr lang="fi-FI" dirty="0"/>
                    </a:p>
                  </a:txBody>
                  <a:tcPr/>
                </a:tc>
              </a:tr>
              <a:tr h="39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Minulla on lyhyt pinna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38</a:t>
                      </a:r>
                      <a:endParaRPr lang="fi-FI" dirty="0"/>
                    </a:p>
                  </a:txBody>
                  <a:tcPr/>
                </a:tc>
              </a:tr>
              <a:tr h="39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Saan raivokohtauksia ja kiukunpuuskia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18</a:t>
                      </a:r>
                      <a:endParaRPr lang="fi-FI" dirty="0"/>
                    </a:p>
                  </a:txBody>
                  <a:tcPr/>
                </a:tc>
              </a:tr>
              <a:tr h="39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Ärsyynnyn helposti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42</a:t>
                      </a:r>
                      <a:endParaRPr lang="fi-FI" dirty="0"/>
                    </a:p>
                  </a:txBody>
                  <a:tcPr/>
                </a:tc>
              </a:tr>
              <a:tr h="39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Härnään ja</a:t>
                      </a:r>
                      <a:r>
                        <a:rPr lang="fi-FI" sz="18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teen pilaa muista oppilaista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</a:t>
                      </a:r>
                      <a:endParaRPr lang="fi-FI" dirty="0"/>
                    </a:p>
                  </a:txBody>
                  <a:tcPr/>
                </a:tc>
              </a:tr>
              <a:tr h="39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Väittelen ja riitelen kavereitten</a:t>
                      </a:r>
                      <a:r>
                        <a:rPr lang="fi-FI" sz="18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kanssa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</a:t>
                      </a:r>
                      <a:endParaRPr lang="fi-FI" dirty="0"/>
                    </a:p>
                  </a:txBody>
                  <a:tcPr/>
                </a:tc>
              </a:tr>
              <a:tr h="39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Häiritsen</a:t>
                      </a:r>
                      <a:r>
                        <a:rPr lang="fi-FI" sz="18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ja ärsytän muita oppilaita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</a:t>
                      </a:r>
                      <a:endParaRPr lang="fi-FI" dirty="0"/>
                    </a:p>
                  </a:txBody>
                  <a:tcPr/>
                </a:tc>
              </a:tr>
              <a:tr h="39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Toimin ajattelematta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26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Elämäntaito</a:t>
            </a:r>
            <a:r>
              <a:rPr lang="en-US" dirty="0">
                <a:solidFill>
                  <a:srgbClr val="000000"/>
                </a:solidFill>
              </a:rPr>
              <a:t> 2020, </a:t>
            </a:r>
            <a:r>
              <a:rPr lang="en-US" dirty="0" err="1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4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Elämäntaito 2020</a:t>
            </a:r>
            <a:br>
              <a:rPr lang="fi-FI" dirty="0" smtClean="0"/>
            </a:br>
            <a:r>
              <a:rPr lang="fi-FI" dirty="0" smtClean="0"/>
              <a:t>Tutkimusaineisto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Aineisto kerättiin internetkyselyllä maaliskuussa 2014 koulutunnin aikana.</a:t>
            </a:r>
          </a:p>
          <a:p>
            <a:r>
              <a:rPr lang="fi-FI" dirty="0" smtClean="0"/>
              <a:t>Tutkimukseen osallistuivat hankkeen pilottivaiheen kunnista Espoo, Kouvola, Mikkeli, Jyväskylä ja Kuopio. </a:t>
            </a:r>
          </a:p>
          <a:p>
            <a:r>
              <a:rPr lang="fi-FI" dirty="0" smtClean="0"/>
              <a:t>Kyselyyn vastasivat 7.-, 8.-, ja 9.-luokan oppilaat. N=7525. 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Elämäntaito</a:t>
            </a:r>
            <a:r>
              <a:rPr lang="en-US" dirty="0" smtClean="0">
                <a:solidFill>
                  <a:srgbClr val="000000"/>
                </a:solidFill>
              </a:rPr>
              <a:t> 2020, </a:t>
            </a:r>
            <a:r>
              <a:rPr lang="en-US" dirty="0" err="1" smtClean="0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6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940966"/>
          </a:xfrm>
        </p:spPr>
        <p:txBody>
          <a:bodyPr>
            <a:noAutofit/>
          </a:bodyPr>
          <a:lstStyle/>
          <a:p>
            <a:r>
              <a:rPr lang="fi-FI" sz="2400" dirty="0" smtClean="0"/>
              <a:t>Suhtautuminen elämään : täysin samaa mieltä olevat</a:t>
            </a: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480012"/>
              </p:ext>
            </p:extLst>
          </p:nvPr>
        </p:nvGraphicFramePr>
        <p:xfrm>
          <a:off x="539552" y="1772816"/>
          <a:ext cx="8384034" cy="29900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89103"/>
                <a:gridCol w="707920"/>
                <a:gridCol w="647370"/>
                <a:gridCol w="637128"/>
                <a:gridCol w="707920"/>
                <a:gridCol w="637128"/>
                <a:gridCol w="657465"/>
              </a:tblGrid>
              <a:tr h="36383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Pojat</a:t>
                      </a:r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Tytöt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6383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9lk</a:t>
                      </a:r>
                      <a:endParaRPr lang="fi-FI" dirty="0"/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Suhtaudun tulevaisuuteen sangen luottavaisesti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33</a:t>
                      </a:r>
                      <a:endParaRPr lang="fi-FI" dirty="0"/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Koen</a:t>
                      </a:r>
                      <a:r>
                        <a:rPr lang="fi-FI" sz="18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kiitollisuutta kaikesta saamastani ja kokemastani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50</a:t>
                      </a:r>
                      <a:endParaRPr lang="fi-FI" dirty="0"/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Osaan</a:t>
                      </a:r>
                      <a:r>
                        <a:rPr lang="fi-FI" sz="18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antaa helposti anteeksi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42</a:t>
                      </a:r>
                      <a:endParaRPr lang="fi-FI" dirty="0"/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Minulla</a:t>
                      </a:r>
                      <a:r>
                        <a:rPr lang="fi-FI" sz="18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on selkeitä tavoitteita elämässä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44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Elämäntaito</a:t>
            </a:r>
            <a:r>
              <a:rPr lang="en-US" dirty="0">
                <a:solidFill>
                  <a:srgbClr val="000000"/>
                </a:solidFill>
              </a:rPr>
              <a:t> 2020, </a:t>
            </a:r>
            <a:r>
              <a:rPr lang="en-US" dirty="0" err="1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640960" cy="936104"/>
          </a:xfrm>
        </p:spPr>
        <p:txBody>
          <a:bodyPr>
            <a:normAutofit/>
          </a:bodyPr>
          <a:lstStyle/>
          <a:p>
            <a:r>
              <a:rPr lang="fi-FI" sz="2400" dirty="0"/>
              <a:t>Elämään tyytyväisyys:</a:t>
            </a:r>
            <a:br>
              <a:rPr lang="fi-FI" sz="2400" dirty="0"/>
            </a:br>
            <a:r>
              <a:rPr lang="fi-FI" sz="2400" dirty="0" smtClean="0"/>
              <a:t>10 kuvaa parasta mahdollista elämäntilannetta</a:t>
            </a:r>
            <a:endParaRPr lang="fi-FI" sz="2400" dirty="0"/>
          </a:p>
        </p:txBody>
      </p:sp>
      <p:graphicFrame>
        <p:nvGraphicFramePr>
          <p:cNvPr id="6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741753"/>
              </p:ext>
            </p:extLst>
          </p:nvPr>
        </p:nvGraphicFramePr>
        <p:xfrm>
          <a:off x="539552" y="1412776"/>
          <a:ext cx="82089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3275856" y="6370824"/>
            <a:ext cx="3167063" cy="476250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Elämäntaito</a:t>
            </a:r>
            <a:r>
              <a:rPr lang="en-US" dirty="0">
                <a:solidFill>
                  <a:srgbClr val="000000"/>
                </a:solidFill>
              </a:rPr>
              <a:t> 2020, </a:t>
            </a:r>
            <a:r>
              <a:rPr lang="en-US" dirty="0" err="1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1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620687"/>
            <a:ext cx="7921129" cy="1008087"/>
          </a:xfrm>
        </p:spPr>
        <p:txBody>
          <a:bodyPr>
            <a:noAutofit/>
          </a:bodyPr>
          <a:lstStyle/>
          <a:p>
            <a:r>
              <a:rPr lang="fi-FI" sz="2400" dirty="0" smtClean="0"/>
              <a:t>Terveyteen liittyvän tiedon etsiminen netistä</a:t>
            </a: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642879"/>
              </p:ext>
            </p:extLst>
          </p:nvPr>
        </p:nvGraphicFramePr>
        <p:xfrm>
          <a:off x="755576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Elämäntaito</a:t>
            </a:r>
            <a:r>
              <a:rPr lang="en-US" dirty="0">
                <a:solidFill>
                  <a:srgbClr val="000000"/>
                </a:solidFill>
              </a:rPr>
              <a:t> 2020, </a:t>
            </a:r>
            <a:r>
              <a:rPr lang="en-US" dirty="0" err="1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2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548679"/>
            <a:ext cx="7921129" cy="1008113"/>
          </a:xfrm>
        </p:spPr>
        <p:txBody>
          <a:bodyPr>
            <a:noAutofit/>
          </a:bodyPr>
          <a:lstStyle/>
          <a:p>
            <a:r>
              <a:rPr lang="fi-FI" sz="2400" dirty="0" smtClean="0"/>
              <a:t>Murrosikään liittyvän tiedon etsiminen netistä</a:t>
            </a: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637695"/>
              </p:ext>
            </p:extLst>
          </p:nvPr>
        </p:nvGraphicFramePr>
        <p:xfrm>
          <a:off x="882355" y="17434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Elämäntaito</a:t>
            </a:r>
            <a:r>
              <a:rPr lang="en-US" dirty="0">
                <a:solidFill>
                  <a:srgbClr val="000000"/>
                </a:solidFill>
              </a:rPr>
              <a:t> 2020, </a:t>
            </a:r>
            <a:r>
              <a:rPr lang="en-US" dirty="0" err="1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2555776" y="1772816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srgbClr val="000000"/>
                </a:solidFill>
                <a:latin typeface="Arial" charset="0"/>
              </a:rPr>
              <a:t>Pojat</a:t>
            </a:r>
            <a:r>
              <a:rPr lang="fi-FI" sz="1050" dirty="0">
                <a:solidFill>
                  <a:srgbClr val="000000"/>
                </a:solidFill>
                <a:latin typeface="Arial" charset="0"/>
              </a:rPr>
              <a:t> </a:t>
            </a:r>
            <a:endParaRPr lang="fi-FI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0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923928" y="548680"/>
            <a:ext cx="3384376" cy="21602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smtClean="0">
                <a:solidFill>
                  <a:prstClr val="black"/>
                </a:solidFill>
              </a:rPr>
              <a:t>Menestys on sitä, että saa mitä haluaa</a:t>
            </a:r>
            <a:endParaRPr lang="fi-FI" sz="2800" dirty="0">
              <a:solidFill>
                <a:prstClr val="black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779912" y="3284984"/>
            <a:ext cx="3960440" cy="2304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smtClean="0">
                <a:solidFill>
                  <a:prstClr val="black"/>
                </a:solidFill>
              </a:rPr>
              <a:t>Se, että haluaa mitä saa, on onnea</a:t>
            </a:r>
            <a:endParaRPr lang="fi-FI" sz="2800" dirty="0">
              <a:solidFill>
                <a:prstClr val="black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8542"/>
            <a:ext cx="3024336" cy="4532962"/>
          </a:xfrm>
        </p:spPr>
      </p:pic>
      <p:sp>
        <p:nvSpPr>
          <p:cNvPr id="13" name="TextBox 12"/>
          <p:cNvSpPr txBox="1"/>
          <p:nvPr/>
        </p:nvSpPr>
        <p:spPr>
          <a:xfrm>
            <a:off x="323528" y="6417723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prstClr val="black"/>
                </a:solidFill>
                <a:cs typeface="Arial" charset="0"/>
              </a:rPr>
              <a:t>Lähde: Hallikainen 2008</a:t>
            </a:r>
            <a:endParaRPr lang="fi-FI" sz="11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2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306" name="Picture 2" descr="patsa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2589"/>
          <a:stretch>
            <a:fillRect/>
          </a:stretch>
        </p:blipFill>
        <p:spPr>
          <a:xfrm>
            <a:off x="3563888" y="1844824"/>
            <a:ext cx="3168352" cy="4114800"/>
          </a:xfrm>
          <a:noFill/>
          <a:ln/>
        </p:spPr>
      </p:pic>
      <p:sp>
        <p:nvSpPr>
          <p:cNvPr id="738307" name="Text Box 3"/>
          <p:cNvSpPr txBox="1">
            <a:spLocks noChangeArrowheads="1"/>
          </p:cNvSpPr>
          <p:nvPr/>
        </p:nvSpPr>
        <p:spPr bwMode="auto">
          <a:xfrm>
            <a:off x="3" y="981078"/>
            <a:ext cx="939745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/>
            <a:r>
              <a:rPr lang="fi-FI" sz="3200" dirty="0" smtClean="0">
                <a:solidFill>
                  <a:srgbClr val="000000"/>
                </a:solidFill>
              </a:rPr>
              <a:t>KIITOKSET </a:t>
            </a:r>
          </a:p>
          <a:p>
            <a:pPr algn="ctr" defTabSz="457200"/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38308" name="Text Box 4"/>
          <p:cNvSpPr txBox="1">
            <a:spLocks noChangeArrowheads="1"/>
          </p:cNvSpPr>
          <p:nvPr/>
        </p:nvSpPr>
        <p:spPr bwMode="auto">
          <a:xfrm>
            <a:off x="1585623" y="4314828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8309" name="Text Box 5"/>
          <p:cNvSpPr txBox="1">
            <a:spLocks noChangeArrowheads="1"/>
          </p:cNvSpPr>
          <p:nvPr/>
        </p:nvSpPr>
        <p:spPr bwMode="auto">
          <a:xfrm>
            <a:off x="7355394" y="4192588"/>
            <a:ext cx="18473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457200"/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36904" cy="936104"/>
          </a:xfrm>
        </p:spPr>
        <p:txBody>
          <a:bodyPr>
            <a:normAutofit/>
          </a:bodyPr>
          <a:lstStyle/>
          <a:p>
            <a:r>
              <a:rPr lang="fi-FI" sz="2400" dirty="0" smtClean="0"/>
              <a:t>Edellisellä viikolla väh. 60min liikuntaa 7 päivänä</a:t>
            </a: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851080"/>
              </p:ext>
            </p:extLst>
          </p:nvPr>
        </p:nvGraphicFramePr>
        <p:xfrm>
          <a:off x="539552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Elämäntaito</a:t>
            </a:r>
            <a:r>
              <a:rPr lang="en-US" dirty="0">
                <a:solidFill>
                  <a:srgbClr val="000000"/>
                </a:solidFill>
              </a:rPr>
              <a:t> 2020, </a:t>
            </a:r>
            <a:r>
              <a:rPr lang="en-US" dirty="0" err="1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Liikuntasuosituksen mukaan liikkuvat pojat ja tytöt iän mukaan 2002-2010 (%)</a:t>
            </a:r>
            <a:br>
              <a:rPr lang="fi-FI" dirty="0" smtClean="0"/>
            </a:br>
            <a:r>
              <a:rPr lang="fi-FI" sz="2000" dirty="0" smtClean="0"/>
              <a:t>WHO-Koululaistutkimus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71482"/>
              </p:ext>
            </p:extLst>
          </p:nvPr>
        </p:nvGraphicFramePr>
        <p:xfrm>
          <a:off x="590956" y="172996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497001"/>
              </p:ext>
            </p:extLst>
          </p:nvPr>
        </p:nvGraphicFramePr>
        <p:xfrm>
          <a:off x="3923928" y="1772816"/>
          <a:ext cx="507209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6244182" y="365431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prstClr val="black"/>
                </a:solidFill>
              </a:rPr>
              <a:t>***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5292080" y="328498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prstClr val="black"/>
                </a:solidFill>
              </a:rPr>
              <a:t>***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3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Kuva 1" descr="liik_laak1_Page_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8913"/>
            <a:ext cx="8499475" cy="65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155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1872208"/>
          </a:xfrm>
        </p:spPr>
        <p:txBody>
          <a:bodyPr>
            <a:normAutofit/>
          </a:bodyPr>
          <a:lstStyle/>
          <a:p>
            <a:r>
              <a:rPr lang="fi-FI" sz="1800" i="1" dirty="0"/>
              <a:t>POJAT</a:t>
            </a:r>
            <a:br>
              <a:rPr lang="fi-FI" sz="1800" i="1" dirty="0"/>
            </a:br>
            <a:r>
              <a:rPr lang="fi-FI" sz="1800" dirty="0" smtClean="0"/>
              <a:t>Ylipainoisten </a:t>
            </a:r>
            <a:r>
              <a:rPr lang="fi-FI" sz="1800" dirty="0"/>
              <a:t>12-, 14- ja 16-vuotiaiden poikien ja tyttöjen osuudet (%) vuosina 1977–2013 (Nuorten terveystapatutkimus) </a:t>
            </a:r>
            <a:r>
              <a:rPr lang="fi-FI" sz="1800" dirty="0" smtClean="0"/>
              <a:t/>
            </a:r>
            <a:br>
              <a:rPr lang="fi-FI" sz="1800" dirty="0" smtClean="0"/>
            </a:br>
            <a:endParaRPr lang="fi-FI" sz="1800" dirty="0"/>
          </a:p>
        </p:txBody>
      </p:sp>
      <p:graphicFrame>
        <p:nvGraphicFramePr>
          <p:cNvPr id="10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49332"/>
              </p:ext>
            </p:extLst>
          </p:nvPr>
        </p:nvGraphicFramePr>
        <p:xfrm>
          <a:off x="395536" y="1772816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29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1872208"/>
          </a:xfrm>
        </p:spPr>
        <p:txBody>
          <a:bodyPr>
            <a:normAutofit/>
          </a:bodyPr>
          <a:lstStyle/>
          <a:p>
            <a:r>
              <a:rPr lang="fi-FI" sz="1800" i="1" dirty="0" smtClean="0"/>
              <a:t>TYTÖT</a:t>
            </a:r>
            <a:r>
              <a:rPr lang="fi-FI" sz="1800" dirty="0"/>
              <a:t/>
            </a:r>
            <a:br>
              <a:rPr lang="fi-FI" sz="1800" dirty="0"/>
            </a:br>
            <a:r>
              <a:rPr lang="fi-FI" sz="1800" dirty="0" smtClean="0"/>
              <a:t> </a:t>
            </a:r>
            <a:r>
              <a:rPr lang="fi-FI" sz="1800" dirty="0"/>
              <a:t>Ylipainoisten 12-, 14- ja 16-vuotiaiden poikien ja tyttöjen osuudet (%) vuosina 1977–2013 (Nuorten terveystapatutkimus) </a:t>
            </a:r>
          </a:p>
        </p:txBody>
      </p:sp>
      <p:graphicFrame>
        <p:nvGraphicFramePr>
          <p:cNvPr id="10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571601"/>
              </p:ext>
            </p:extLst>
          </p:nvPr>
        </p:nvGraphicFramePr>
        <p:xfrm>
          <a:off x="395536" y="1772816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601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940966"/>
          </a:xfrm>
        </p:spPr>
        <p:txBody>
          <a:bodyPr>
            <a:noAutofit/>
          </a:bodyPr>
          <a:lstStyle/>
          <a:p>
            <a:r>
              <a:rPr lang="fi-FI" sz="2400" dirty="0" smtClean="0"/>
              <a:t>Kuinka usein juot tai syöt seuraavia?: </a:t>
            </a:r>
            <a:br>
              <a:rPr lang="fi-FI" sz="2400" dirty="0" smtClean="0"/>
            </a:br>
            <a:r>
              <a:rPr lang="fi-FI" sz="2400" dirty="0" smtClean="0"/>
              <a:t>vähintään 2 päivänä viikossa vastanneet</a:t>
            </a: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332428"/>
              </p:ext>
            </p:extLst>
          </p:nvPr>
        </p:nvGraphicFramePr>
        <p:xfrm>
          <a:off x="539552" y="1772816"/>
          <a:ext cx="8384034" cy="34884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89103"/>
                <a:gridCol w="707920"/>
                <a:gridCol w="647370"/>
                <a:gridCol w="637128"/>
                <a:gridCol w="707920"/>
                <a:gridCol w="637128"/>
                <a:gridCol w="657465"/>
              </a:tblGrid>
              <a:tr h="36383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Pojat</a:t>
                      </a:r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Tytöt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6383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9lk</a:t>
                      </a:r>
                      <a:endParaRPr lang="fi-FI" dirty="0"/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Karkkia (makeisia tai suklaata)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Cola-juomia</a:t>
                      </a:r>
                      <a:r>
                        <a:rPr lang="fi-FI" sz="18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 tai muita limsoja, jotka sisältävät sokeria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Energiajuomia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Hampurilaisia</a:t>
                      </a:r>
                      <a:r>
                        <a:rPr lang="fi-FI" sz="18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tai </a:t>
                      </a:r>
                      <a:r>
                        <a:rPr lang="fi-FI" sz="1800" b="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hotdogeja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Perunalastuja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Pizzaa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Elämäntaito</a:t>
            </a:r>
            <a:r>
              <a:rPr lang="en-US" dirty="0">
                <a:solidFill>
                  <a:srgbClr val="000000"/>
                </a:solidFill>
              </a:rPr>
              <a:t> 2020, </a:t>
            </a:r>
            <a:r>
              <a:rPr lang="en-US" dirty="0" err="1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940966"/>
          </a:xfrm>
        </p:spPr>
        <p:txBody>
          <a:bodyPr>
            <a:noAutofit/>
          </a:bodyPr>
          <a:lstStyle/>
          <a:p>
            <a:r>
              <a:rPr lang="fi-FI" sz="2400" dirty="0" smtClean="0"/>
              <a:t>Kuinka usein juot tai syöt seuraavia?: </a:t>
            </a:r>
            <a:br>
              <a:rPr lang="fi-FI" sz="2400" dirty="0" smtClean="0"/>
            </a:br>
            <a:r>
              <a:rPr lang="fi-FI" sz="2400" dirty="0" smtClean="0"/>
              <a:t>joka päivä vastanneet</a:t>
            </a: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456986"/>
              </p:ext>
            </p:extLst>
          </p:nvPr>
        </p:nvGraphicFramePr>
        <p:xfrm>
          <a:off x="539552" y="1772816"/>
          <a:ext cx="8384034" cy="19522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89103"/>
                <a:gridCol w="707920"/>
                <a:gridCol w="647370"/>
                <a:gridCol w="637128"/>
                <a:gridCol w="707920"/>
                <a:gridCol w="637128"/>
                <a:gridCol w="657465"/>
              </a:tblGrid>
              <a:tr h="36383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Pojat</a:t>
                      </a:r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Tytöt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6383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8lk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9lk</a:t>
                      </a:r>
                      <a:endParaRPr lang="fi-FI" dirty="0"/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Hedelmiä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Vihanneksia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Rasvatonta,</a:t>
                      </a:r>
                      <a:r>
                        <a:rPr lang="fi-FI" sz="18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ykkös- tai kevytmaitoa</a:t>
                      </a:r>
                      <a:endParaRPr lang="fi-FI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64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65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Elämäntaito</a:t>
            </a:r>
            <a:r>
              <a:rPr lang="en-US" dirty="0">
                <a:solidFill>
                  <a:srgbClr val="000000"/>
                </a:solidFill>
              </a:rPr>
              <a:t> 2020, </a:t>
            </a:r>
            <a:r>
              <a:rPr lang="en-US" dirty="0" err="1">
                <a:solidFill>
                  <a:srgbClr val="000000"/>
                </a:solidFill>
              </a:rPr>
              <a:t>Duodecim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2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Yliopiston Teema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vetica"/>
        <a:ea typeface=""/>
        <a:cs typeface="Arial"/>
      </a:majorFont>
      <a:minorFont>
        <a:latin typeface="Helvetic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larity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C0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787</Words>
  <Application>Microsoft Macintosh PowerPoint</Application>
  <PresentationFormat>Näytössä katseltava diaesitys (4:3)</PresentationFormat>
  <Paragraphs>401</Paragraphs>
  <Slides>25</Slides>
  <Notes>24</Notes>
  <HiddenSlides>0</HiddenSlides>
  <MMClips>0</MMClips>
  <ScaleCrop>false</ScaleCrop>
  <HeadingPairs>
    <vt:vector size="4" baseType="variant">
      <vt:variant>
        <vt:lpstr>Teema</vt:lpstr>
      </vt:variant>
      <vt:variant>
        <vt:i4>6</vt:i4>
      </vt:variant>
      <vt:variant>
        <vt:lpstr>Dian otsikot</vt:lpstr>
      </vt:variant>
      <vt:variant>
        <vt:i4>25</vt:i4>
      </vt:variant>
    </vt:vector>
  </HeadingPairs>
  <TitlesOfParts>
    <vt:vector size="31" baseType="lpstr">
      <vt:lpstr>Office-teema</vt:lpstr>
      <vt:lpstr>Yliopiston Teema1</vt:lpstr>
      <vt:lpstr>3_Office-teema</vt:lpstr>
      <vt:lpstr>5_Office-teema</vt:lpstr>
      <vt:lpstr>8_Custom Design</vt:lpstr>
      <vt:lpstr>Clarity</vt:lpstr>
      <vt:lpstr>ELÄMÄNTAITO 2020 Duodecim Terveystottumukset ja elämäntaidot nuorten maailmassa</vt:lpstr>
      <vt:lpstr>Elämäntaito 2020 Tutkimusaineisto</vt:lpstr>
      <vt:lpstr>Edellisellä viikolla väh. 60min liikuntaa 7 päivänä</vt:lpstr>
      <vt:lpstr>Liikuntasuosituksen mukaan liikkuvat pojat ja tytöt iän mukaan 2002-2010 (%) WHO-Koululaistutkimus</vt:lpstr>
      <vt:lpstr>PowerPoint-esitys</vt:lpstr>
      <vt:lpstr>POJAT Ylipainoisten 12-, 14- ja 16-vuotiaiden poikien ja tyttöjen osuudet (%) vuosina 1977–2013 (Nuorten terveystapatutkimus)  </vt:lpstr>
      <vt:lpstr>TYTÖT  Ylipainoisten 12-, 14- ja 16-vuotiaiden poikien ja tyttöjen osuudet (%) vuosina 1977–2013 (Nuorten terveystapatutkimus) </vt:lpstr>
      <vt:lpstr>Kuinka usein juot tai syöt seuraavia?:  vähintään 2 päivänä viikossa vastanneet</vt:lpstr>
      <vt:lpstr>Kuinka usein juot tai syöt seuraavia?:  joka päivä vastanneet</vt:lpstr>
      <vt:lpstr>Mielipiteitä omasta ulkonäöstä:  samaa mieltä olevat</vt:lpstr>
      <vt:lpstr> Perheen kanssa yleensä yhdessä koulupäivisin aterioivien poikien ja tyttöjen osuudet (%) vuosina 1998–2010 (JY/WHO-Koululaistutkimus).</vt:lpstr>
      <vt:lpstr>Päivittäinen tupakointi</vt:lpstr>
      <vt:lpstr>Kokeillut sähkötupakkaa</vt:lpstr>
      <vt:lpstr>Käyttää nuuskaa ainakin silloin tällöin</vt:lpstr>
      <vt:lpstr>Päivittäiset yhteydenpitotavat ystäviin</vt:lpstr>
      <vt:lpstr>Nettikiusaamisen kohteena vähintään kerran, koko aineisto</vt:lpstr>
      <vt:lpstr> Seksuaalista väkivaltaa joskus tai toistuvasti kokeneet 8.- ja 9.-luokkalaiset sekä lukion ja ammatillisen oppilaitoksen 1. ja 2. vuoden opiskelijat (%) sukupuolen mukaan vuonna 2013 (THL/Kouluterveyskysely).</vt:lpstr>
      <vt:lpstr>Puutteita sosiaalisessa kompetenssissa:  en koskaan ja harvoin vastanneet</vt:lpstr>
      <vt:lpstr>Puutteita sosiaalisessa kompetenssissa: usein tai erittäin usein vastannet</vt:lpstr>
      <vt:lpstr>Suhtautuminen elämään : täysin samaa mieltä olevat</vt:lpstr>
      <vt:lpstr>Elämään tyytyväisyys: 10 kuvaa parasta mahdollista elämäntilannetta</vt:lpstr>
      <vt:lpstr>Terveyteen liittyvän tiedon etsiminen netistä</vt:lpstr>
      <vt:lpstr>Murrosikään liittyvän tiedon etsiminen netistä</vt:lpstr>
      <vt:lpstr>PowerPoint-esitys</vt:lpstr>
      <vt:lpstr>PowerPoint-esitys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Kaikki raportin kuviot</dc:title>
  <dc:creator>Hämylä Riikka</dc:creator>
  <cp:lastModifiedBy>Mika Nevalainen</cp:lastModifiedBy>
  <cp:revision>101</cp:revision>
  <dcterms:created xsi:type="dcterms:W3CDTF">2013-10-30T11:51:36Z</dcterms:created>
  <dcterms:modified xsi:type="dcterms:W3CDTF">2014-05-06T13:06:59Z</dcterms:modified>
</cp:coreProperties>
</file>