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67" r:id="rId2"/>
    <p:sldId id="258" r:id="rId3"/>
    <p:sldId id="259" r:id="rId4"/>
    <p:sldId id="260" r:id="rId5"/>
    <p:sldId id="268" r:id="rId6"/>
    <p:sldId id="261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5" r:id="rId19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798" autoAdjust="0"/>
  </p:normalViewPr>
  <p:slideViewPr>
    <p:cSldViewPr>
      <p:cViewPr varScale="1">
        <p:scale>
          <a:sx n="47" d="100"/>
          <a:sy n="47" d="100"/>
        </p:scale>
        <p:origin x="1507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89327-16CC-4C30-A2B2-6D01F0207499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85EE-1DCD-4F67-8177-AB91459B4F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28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B4950-4AC1-4214-A794-8B3D053278A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8974" y="4716661"/>
            <a:ext cx="543179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6C38E-3558-488D-9355-D397E32DFA3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013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dan.fi/sydansairaudet-ja-hoito/atrn-salpaajan-ja-neprilysiinin-estajan-yhdistelma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94D328-7455-42C9-A9DC-5EBA71AD818E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i-FI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26402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3DF628-D5DE-478B-BCF2-A3D6B9EC7CD5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i-FI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6502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Uutena systolisen vajaatoiminnan lääkkeenä vuonna 2016 tuli käyttöön </a:t>
            </a:r>
            <a:r>
              <a:rPr lang="fi-FI" dirty="0" err="1" smtClean="0">
                <a:effectLst/>
                <a:hlinkClick r:id="rId3"/>
              </a:rPr>
              <a:t>ATR:n</a:t>
            </a:r>
            <a:r>
              <a:rPr lang="fi-FI" dirty="0" smtClean="0">
                <a:effectLst/>
                <a:hlinkClick r:id="rId3"/>
              </a:rPr>
              <a:t> salpaaja </a:t>
            </a:r>
            <a:r>
              <a:rPr lang="fi-FI" dirty="0" err="1" smtClean="0">
                <a:effectLst/>
                <a:hlinkClick r:id="rId3"/>
              </a:rPr>
              <a:t>valsartaanin</a:t>
            </a:r>
            <a:r>
              <a:rPr lang="fi-FI" dirty="0" smtClean="0">
                <a:effectLst/>
                <a:hlinkClick r:id="rId3"/>
              </a:rPr>
              <a:t> ja </a:t>
            </a:r>
            <a:r>
              <a:rPr lang="fi-FI" dirty="0" err="1" smtClean="0">
                <a:effectLst/>
                <a:hlinkClick r:id="rId3"/>
              </a:rPr>
              <a:t>sakubitriilin</a:t>
            </a:r>
            <a:r>
              <a:rPr lang="fi-FI" dirty="0" smtClean="0">
                <a:effectLst/>
                <a:hlinkClick r:id="rId3"/>
              </a:rPr>
              <a:t> yhdistelmä</a:t>
            </a:r>
            <a:r>
              <a:rPr lang="fi-FI" dirty="0" smtClean="0">
                <a:effectLst/>
              </a:rPr>
              <a:t> (</a:t>
            </a:r>
            <a:r>
              <a:rPr lang="fi-FI" dirty="0" err="1" smtClean="0">
                <a:effectLst/>
              </a:rPr>
              <a:t>Entresto</a:t>
            </a:r>
            <a:r>
              <a:rPr lang="fi-FI" dirty="0" smtClean="0">
                <a:effectLst/>
              </a:rPr>
              <a:t>®). </a:t>
            </a:r>
            <a:r>
              <a:rPr lang="fi-FI" dirty="0" err="1" smtClean="0">
                <a:effectLst/>
              </a:rPr>
              <a:t>Sakubitriili</a:t>
            </a:r>
            <a:r>
              <a:rPr lang="fi-FI" dirty="0" smtClean="0">
                <a:effectLst/>
              </a:rPr>
              <a:t> on </a:t>
            </a:r>
            <a:r>
              <a:rPr lang="fi-FI" dirty="0" err="1" smtClean="0">
                <a:effectLst/>
              </a:rPr>
              <a:t>neprilysiinin</a:t>
            </a:r>
            <a:r>
              <a:rPr lang="fi-FI" dirty="0" smtClean="0">
                <a:effectLst/>
              </a:rPr>
              <a:t> estäjä. </a:t>
            </a:r>
            <a:r>
              <a:rPr lang="fi-FI" dirty="0" err="1" smtClean="0">
                <a:effectLst/>
              </a:rPr>
              <a:t>Neprilysiini</a:t>
            </a:r>
            <a:r>
              <a:rPr lang="fi-FI" dirty="0" smtClean="0">
                <a:effectLst/>
              </a:rPr>
              <a:t> hajottaa elimistön </a:t>
            </a:r>
            <a:r>
              <a:rPr lang="fi-FI" dirty="0" err="1" smtClean="0">
                <a:effectLst/>
              </a:rPr>
              <a:t>vasoaktiivisia</a:t>
            </a:r>
            <a:r>
              <a:rPr lang="fi-FI" dirty="0" smtClean="0">
                <a:effectLst/>
              </a:rPr>
              <a:t> (verisuoniin vaikuttavia) peptidejä, kuten </a:t>
            </a:r>
            <a:r>
              <a:rPr lang="fi-FI" dirty="0" err="1" smtClean="0">
                <a:effectLst/>
              </a:rPr>
              <a:t>natriureettisia</a:t>
            </a:r>
            <a:r>
              <a:rPr lang="fi-FI" dirty="0" smtClean="0">
                <a:effectLst/>
              </a:rPr>
              <a:t> peptidejä. </a:t>
            </a:r>
            <a:r>
              <a:rPr lang="fi-FI" dirty="0" err="1" smtClean="0">
                <a:effectLst/>
              </a:rPr>
              <a:t>Neprilysiinin</a:t>
            </a:r>
            <a:r>
              <a:rPr lang="fi-FI" dirty="0" smtClean="0">
                <a:effectLst/>
              </a:rPr>
              <a:t> esto </a:t>
            </a:r>
            <a:r>
              <a:rPr lang="fi-FI" dirty="0" err="1" smtClean="0">
                <a:effectLst/>
              </a:rPr>
              <a:t>sakubitriililla</a:t>
            </a:r>
            <a:r>
              <a:rPr lang="fi-FI" dirty="0" smtClean="0">
                <a:effectLst/>
              </a:rPr>
              <a:t> lisää näiden elimistön luonnollisten nestekuormaa keventävien ja verisuonia laajentavien yhdisteiden aktiivisuutta.</a:t>
            </a:r>
          </a:p>
          <a:p>
            <a:endParaRPr lang="fi-FI" dirty="0" smtClean="0"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Digitalisglykosidit, </a:t>
            </a:r>
            <a:r>
              <a:rPr lang="fi-FI" sz="1200" b="1" dirty="0" smtClean="0"/>
              <a:t>Digoksiini </a:t>
            </a:r>
            <a:r>
              <a:rPr lang="fi-FI" sz="1200" i="1" dirty="0" smtClean="0"/>
              <a:t>(</a:t>
            </a:r>
            <a:r>
              <a:rPr lang="fi-FI" sz="1200" i="1" dirty="0" err="1" smtClean="0"/>
              <a:t>Digoxin</a:t>
            </a:r>
            <a:r>
              <a:rPr lang="fi-FI" sz="1200" i="1" dirty="0" smtClean="0">
                <a:latin typeface="Times New Roman" pitchFamily="18" charset="0"/>
                <a:cs typeface="Times New Roman" pitchFamily="18" charset="0"/>
              </a:rPr>
              <a:t> ®</a:t>
            </a:r>
            <a:r>
              <a:rPr lang="fi-FI" sz="1200" i="1" dirty="0" smtClean="0"/>
              <a:t>)</a:t>
            </a:r>
            <a:r>
              <a:rPr lang="fi-FI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/>
              <a:t>lisää vajaatoimintaisen sydämen pumppausvoimaa. 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Käytetään myös joidenkin rytmihäiriöiden esim. eteisvärinän hoidossa.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Suurina annoksina </a:t>
            </a:r>
            <a:r>
              <a:rPr lang="fi-FI" sz="1200" dirty="0" err="1" smtClean="0"/>
              <a:t>digoksiini</a:t>
            </a:r>
            <a:r>
              <a:rPr lang="fi-FI" sz="1200" dirty="0" smtClean="0"/>
              <a:t> lisää sydämen rytmihäiriöalttiutta. 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Oikealla annoksella ei juuri haittavaikutuksia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err="1" smtClean="0"/>
              <a:t>Digoksiinin</a:t>
            </a:r>
            <a:r>
              <a:rPr lang="fi-FI" sz="1200" dirty="0" smtClean="0"/>
              <a:t> pienimmän tehokkaan annoksen ja myrkytyksiä aiheutuvan annoksen välinen </a:t>
            </a:r>
            <a:r>
              <a:rPr lang="fi-FI" sz="1200" b="1" dirty="0" smtClean="0"/>
              <a:t>hoitoalue on kapea</a:t>
            </a:r>
            <a:r>
              <a:rPr lang="fi-FI" sz="1200" dirty="0" smtClean="0"/>
              <a:t>-&gt; digitalismyrkytys</a:t>
            </a:r>
          </a:p>
          <a:p>
            <a:pPr eaLnBrk="1" hangingPunct="1">
              <a:lnSpc>
                <a:spcPct val="90000"/>
              </a:lnSpc>
            </a:pPr>
            <a:endParaRPr lang="fi-FI" sz="1200" dirty="0" smtClean="0"/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Digoksiini poistuu elimistöstä munuaisten kautta virtsaan.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Erityisesti vanhukset alttiita myrkytyksille (munuaisten toiminta heikkenee iän myötä).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Nesteenpoistolääkkeen aiheuttama kaliumin puute altistaa myrkytyksille.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Tulehduskipulääkkeiden yhteiskäyttö </a:t>
            </a:r>
            <a:r>
              <a:rPr lang="fi-FI" sz="1200" dirty="0" err="1" smtClean="0"/>
              <a:t>digoksiinin</a:t>
            </a:r>
            <a:r>
              <a:rPr lang="fi-FI" sz="1200" dirty="0" smtClean="0"/>
              <a:t> kanssa voi johtaa korkeisiin </a:t>
            </a:r>
            <a:r>
              <a:rPr lang="fi-FI" sz="1200" dirty="0" err="1" smtClean="0"/>
              <a:t>digoksiinipitoisuuksiin</a:t>
            </a:r>
            <a:r>
              <a:rPr lang="fi-FI" sz="12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fi-FI" sz="1200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6C38E-3558-488D-9355-D397E32DFA3A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745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yöristetty suorakulmi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yöristetty suorakulmi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yöristetty suorakulmi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yöristetty suorakulmi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8566ED-4207-4B8C-A380-798CEF002A1B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58D5DE6-BF04-476F-9897-B900067A1D5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600200"/>
          </a:xfrm>
        </p:spPr>
        <p:txBody>
          <a:bodyPr/>
          <a:lstStyle/>
          <a:p>
            <a:r>
              <a:rPr lang="fi-FI" dirty="0" smtClean="0"/>
              <a:t>Sairaanhoitotyössä toimiminen</a:t>
            </a:r>
          </a:p>
          <a:p>
            <a:r>
              <a:rPr lang="fi-FI" dirty="0" smtClean="0"/>
              <a:t>KSAO</a:t>
            </a:r>
            <a:endParaRPr lang="fi-FI" dirty="0" smtClean="0"/>
          </a:p>
          <a:p>
            <a:r>
              <a:rPr lang="fi-FI" dirty="0" smtClean="0"/>
              <a:t>Kaisa-Leea </a:t>
            </a:r>
            <a:r>
              <a:rPr lang="fi-FI" dirty="0" err="1" smtClean="0"/>
              <a:t>Kurko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SYDÄMEN VAJAATOIMINTA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Tutkiminen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44824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b="1" dirty="0" smtClean="0"/>
              <a:t>Sydämen ultraäänitutkimus</a:t>
            </a:r>
            <a:endParaRPr lang="fi-FI" altLang="fi-FI" sz="28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800" dirty="0" smtClean="0"/>
              <a:t>vajaatoiminnan vaikeusaste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8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800" dirty="0" err="1" smtClean="0"/>
              <a:t>ejektiofraktio</a:t>
            </a:r>
            <a:r>
              <a:rPr lang="fi-FI" altLang="fi-FI" sz="2800" dirty="0" smtClean="0"/>
              <a:t> </a:t>
            </a:r>
            <a:r>
              <a:rPr lang="fi-FI" altLang="fi-FI" sz="2800" b="1" dirty="0" smtClean="0"/>
              <a:t>(EF) </a:t>
            </a:r>
            <a:r>
              <a:rPr lang="fi-FI" altLang="fi-FI" sz="2800" dirty="0" smtClean="0"/>
              <a:t>kuvaa sydämen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dirty="0" smtClean="0"/>
              <a:t>pumppaustoimintaa prosentteina, vasemman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dirty="0" smtClean="0"/>
              <a:t>kammion EF on levossa normaalisti 55 % tai yli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dirty="0" smtClean="0"/>
              <a:t>- EF alle 25 % -&gt; vaikea vajaatoiminta</a:t>
            </a:r>
          </a:p>
        </p:txBody>
      </p:sp>
      <p:pic>
        <p:nvPicPr>
          <p:cNvPr id="13316" name="Picture 7" descr="Sydamen-ultraaani_nos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484313"/>
            <a:ext cx="1638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43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Tutkiminen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mtClean="0"/>
          </a:p>
        </p:txBody>
      </p:sp>
      <p:pic>
        <p:nvPicPr>
          <p:cNvPr id="14340" name="Picture 7" descr="plk_tes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484313"/>
            <a:ext cx="3440113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89363"/>
            <a:ext cx="30480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32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Lääkehoito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30729" y="1988840"/>
            <a:ext cx="7772400" cy="45720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särky- tai kuumelääkkeeksi kannattaa valita </a:t>
            </a:r>
            <a:r>
              <a:rPr lang="fi-FI" altLang="fi-FI" b="1" dirty="0" err="1" smtClean="0"/>
              <a:t>parasetamolia</a:t>
            </a:r>
            <a:endParaRPr lang="fi-FI" altLang="fi-FI" b="1" dirty="0" smtClean="0"/>
          </a:p>
          <a:p>
            <a:pPr eaLnBrk="1" hangingPunct="1">
              <a:buFontTx/>
              <a:buNone/>
            </a:pPr>
            <a:endParaRPr lang="fi-FI" altLang="fi-FI" dirty="0" smtClean="0"/>
          </a:p>
          <a:p>
            <a:pPr eaLnBrk="1" hangingPunct="1">
              <a:buFontTx/>
              <a:buNone/>
            </a:pPr>
            <a:endParaRPr lang="fi-FI" altLang="fi-FI" dirty="0" smtClean="0"/>
          </a:p>
          <a:p>
            <a:pPr eaLnBrk="1" hangingPunct="1">
              <a:buFontTx/>
              <a:buNone/>
            </a:pPr>
            <a:endParaRPr lang="fi-FI" altLang="fi-FI" dirty="0" smtClean="0"/>
          </a:p>
          <a:p>
            <a:pPr eaLnBrk="1" hangingPunct="1"/>
            <a:r>
              <a:rPr lang="fi-FI" altLang="fi-FI" dirty="0" smtClean="0"/>
              <a:t>tulehduskipulääkkeet hidastavat munuaisten toimintaa ja voivat kerätä nestettä elimistöön</a:t>
            </a:r>
          </a:p>
        </p:txBody>
      </p:sp>
      <p:pic>
        <p:nvPicPr>
          <p:cNvPr id="26628" name="Picture 6" descr="Panad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868565"/>
            <a:ext cx="188277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97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Seuranta ja hoito osastolla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16832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Painon seuranta!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Punnituksessa huomioitava: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- aina sama vaaka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- virtsauksen jälkeen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- ennen aamupalaa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Ohjataan seuraamaan painoa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/>
              <a:t>päivittäin tai vähintään kaksi kertaa viikossa</a:t>
            </a:r>
          </a:p>
        </p:txBody>
      </p:sp>
      <p:pic>
        <p:nvPicPr>
          <p:cNvPr id="27652" name="Picture 6" descr="lihava+m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628775"/>
            <a:ext cx="28003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3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Seuranta ja hoito osastolla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7057" y="2281436"/>
            <a:ext cx="77724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mtClean="0"/>
              <a:t>RR</a:t>
            </a:r>
          </a:p>
          <a:p>
            <a:pPr eaLnBrk="1" hangingPunct="1">
              <a:buFontTx/>
              <a:buNone/>
            </a:pPr>
            <a:r>
              <a:rPr lang="fi-FI" altLang="fi-FI" smtClean="0"/>
              <a:t>- erityisesti akuuteissa tilanteissa </a:t>
            </a:r>
          </a:p>
          <a:p>
            <a:pPr eaLnBrk="1" hangingPunct="1">
              <a:buFontTx/>
              <a:buNone/>
            </a:pPr>
            <a:r>
              <a:rPr lang="fi-FI" altLang="fi-FI" smtClean="0"/>
              <a:t>ja lääkemuutosten </a:t>
            </a:r>
          </a:p>
          <a:p>
            <a:pPr eaLnBrk="1" hangingPunct="1">
              <a:buFontTx/>
              <a:buNone/>
            </a:pPr>
            <a:r>
              <a:rPr lang="fi-FI" altLang="fi-FI" smtClean="0"/>
              <a:t>yhteydessä</a:t>
            </a:r>
          </a:p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>
              <a:buFontTx/>
              <a:buNone/>
            </a:pPr>
            <a:endParaRPr lang="fi-FI" altLang="fi-FI" sz="2800" smtClean="0"/>
          </a:p>
          <a:p>
            <a:pPr eaLnBrk="1" hangingPunct="1">
              <a:buFontTx/>
              <a:buNone/>
            </a:pPr>
            <a:endParaRPr lang="fi-FI" altLang="fi-FI" sz="2800" smtClean="0"/>
          </a:p>
        </p:txBody>
      </p:sp>
      <p:pic>
        <p:nvPicPr>
          <p:cNvPr id="28676" name="Picture 8" descr="omron m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429000"/>
            <a:ext cx="28479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70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Seuranta ja hoito osastolla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060848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dirty="0" smtClean="0"/>
              <a:t>Nestetasapaino (NTP)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fi-FI" altLang="fi-FI" dirty="0" smtClean="0"/>
              <a:t>tulisi välttää suuria nestemääriä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i-FI" altLang="fi-FI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fi-FI" altLang="fi-FI" dirty="0" smtClean="0"/>
              <a:t>nesterajoitus välttämätön, jos selvä nestelasti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i-FI" altLang="fi-FI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fi-FI" altLang="fi-FI" dirty="0" smtClean="0"/>
              <a:t>nestemäärä 2 – 2,5l/vrk, joskus rajoitus 1,5l/vrk</a:t>
            </a:r>
          </a:p>
        </p:txBody>
      </p:sp>
    </p:spTree>
    <p:extLst>
      <p:ext uri="{BB962C8B-B14F-4D97-AF65-F5344CB8AC3E}">
        <p14:creationId xmlns:p14="http://schemas.microsoft.com/office/powerpoint/2010/main" val="414213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Hoito osastolla</a:t>
            </a:r>
          </a:p>
        </p:txBody>
      </p:sp>
      <p:sp>
        <p:nvSpPr>
          <p:cNvPr id="30723" name="Sisällön paikkamerkki 2"/>
          <p:cNvSpPr>
            <a:spLocks noGrp="1"/>
          </p:cNvSpPr>
          <p:nvPr>
            <p:ph idx="1"/>
          </p:nvPr>
        </p:nvSpPr>
        <p:spPr>
          <a:xfrm>
            <a:off x="947057" y="2420888"/>
            <a:ext cx="7772400" cy="4572000"/>
          </a:xfrm>
        </p:spPr>
        <p:txBody>
          <a:bodyPr/>
          <a:lstStyle/>
          <a:p>
            <a:r>
              <a:rPr lang="fi-FI" altLang="fi-FI" b="1" dirty="0" smtClean="0"/>
              <a:t>hengenahdistus</a:t>
            </a:r>
            <a:r>
              <a:rPr lang="fi-FI" altLang="fi-FI" dirty="0" smtClean="0"/>
              <a:t>: seurataan happisaturaatiota, hengitysfrekvenssiä lisähappi, kohoasento, </a:t>
            </a:r>
            <a:r>
              <a:rPr lang="fi-FI" altLang="fi-FI" dirty="0" err="1" smtClean="0"/>
              <a:t>tarv</a:t>
            </a:r>
            <a:r>
              <a:rPr lang="fi-FI" altLang="fi-FI" dirty="0" smtClean="0"/>
              <a:t>. </a:t>
            </a:r>
            <a:r>
              <a:rPr lang="fi-FI" altLang="fi-FI" dirty="0" err="1" smtClean="0"/>
              <a:t>furesis</a:t>
            </a:r>
            <a:r>
              <a:rPr lang="fi-FI" altLang="fi-FI" dirty="0" smtClean="0"/>
              <a:t> iv</a:t>
            </a:r>
          </a:p>
          <a:p>
            <a:r>
              <a:rPr lang="fi-FI" altLang="fi-FI" b="1" dirty="0" smtClean="0"/>
              <a:t>turvotukset</a:t>
            </a:r>
            <a:r>
              <a:rPr lang="fi-FI" altLang="fi-FI" dirty="0" smtClean="0"/>
              <a:t>: jalat koholle, tukisukat</a:t>
            </a:r>
          </a:p>
          <a:p>
            <a:r>
              <a:rPr lang="fi-FI" altLang="fi-FI" b="1" dirty="0" smtClean="0"/>
              <a:t>nestetasapaino</a:t>
            </a:r>
            <a:r>
              <a:rPr lang="fi-FI" altLang="fi-FI" dirty="0" smtClean="0"/>
              <a:t>: tarkkaillaan mitä menee per </a:t>
            </a:r>
            <a:r>
              <a:rPr lang="fi-FI" altLang="fi-FI" dirty="0" err="1" smtClean="0"/>
              <a:t>os</a:t>
            </a:r>
            <a:r>
              <a:rPr lang="fi-FI" altLang="fi-FI" dirty="0" smtClean="0"/>
              <a:t>, NL, mitä menee iv, virtsaaminen</a:t>
            </a:r>
          </a:p>
        </p:txBody>
      </p:sp>
    </p:spTree>
    <p:extLst>
      <p:ext uri="{BB962C8B-B14F-4D97-AF65-F5344CB8AC3E}">
        <p14:creationId xmlns:p14="http://schemas.microsoft.com/office/powerpoint/2010/main" val="118042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ELINTAPAHOITO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30729" y="2132856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juo vuorokaudessa korkeintaan 2 - 2,5 litraa nestettä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syö suolatonta tai vähäsuolaista ruokaa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liiku säännöllisesti ja maltillisesti oireiden sallimissa rajoissa. Muista levätä välillä!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pidä painosi normaalilukemissa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lopeta tupakointi, vältä myös ympäristön tupakansavua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käytä alkoholia vain harkiten</a:t>
            </a:r>
          </a:p>
        </p:txBody>
      </p:sp>
    </p:spTree>
    <p:extLst>
      <p:ext uri="{BB962C8B-B14F-4D97-AF65-F5344CB8AC3E}">
        <p14:creationId xmlns:p14="http://schemas.microsoft.com/office/powerpoint/2010/main" val="38958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Sydämen vajaatoiminnan lääkehoito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3C578-CF15-4F17-8329-88E15D634982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85938"/>
            <a:ext cx="8229600" cy="47879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fi-FI" dirty="0" smtClean="0"/>
              <a:t>1. </a:t>
            </a:r>
            <a:r>
              <a:rPr lang="fi-FI" dirty="0" err="1" smtClean="0"/>
              <a:t>Diureetit</a:t>
            </a:r>
            <a:endParaRPr lang="fi-FI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turvotus vähenee (seurataan S-K ja </a:t>
            </a:r>
            <a:r>
              <a:rPr lang="fi-FI" dirty="0" err="1" smtClean="0"/>
              <a:t>S-Na</a:t>
            </a:r>
            <a:r>
              <a:rPr lang="fi-FI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2. Digitalis (tarkka annostelu, harvemmin enää käytössä)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dirty="0" smtClean="0"/>
              <a:t>lisää sydämen supistusvoimaa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dirty="0" smtClean="0"/>
              <a:t>harventaa sykettä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3. Beetasalpaajat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smtClean="0"/>
              <a:t>4.  </a:t>
            </a:r>
            <a:r>
              <a:rPr lang="fi-FI" dirty="0" err="1" smtClean="0"/>
              <a:t>ACE-estäjät</a:t>
            </a:r>
            <a:r>
              <a:rPr lang="fi-FI" dirty="0" smtClean="0"/>
              <a:t> </a:t>
            </a:r>
            <a:r>
              <a:rPr lang="fi-FI" sz="2400" dirty="0" smtClean="0"/>
              <a:t> ja muut…</a:t>
            </a:r>
            <a:endParaRPr lang="fi-FI" dirty="0" smtClean="0"/>
          </a:p>
          <a:p>
            <a:pPr marL="609600" indent="-609600"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fi-FI" dirty="0" smtClean="0"/>
              <a:t>5.  …</a:t>
            </a:r>
            <a:r>
              <a:rPr lang="fi-FI" dirty="0" err="1" smtClean="0"/>
              <a:t>Vasodilataattorit</a:t>
            </a:r>
            <a:r>
              <a:rPr lang="fi-FI" dirty="0" smtClean="0"/>
              <a:t> (uutena ATR+ </a:t>
            </a:r>
            <a:r>
              <a:rPr lang="fi-FI" dirty="0" err="1" smtClean="0"/>
              <a:t>sakubitriili</a:t>
            </a:r>
            <a:r>
              <a:rPr lang="fi-FI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dirty="0" smtClean="0"/>
              <a:t>laajentavat verisuonia, vähentää sydämen taakkaa, pumppaustoiminta tehostuu</a:t>
            </a:r>
          </a:p>
          <a:p>
            <a:pPr marL="609600" indent="-609600" eaLnBrk="1" hangingPunct="1">
              <a:lnSpc>
                <a:spcPct val="90000"/>
              </a:lnSpc>
              <a:buFont typeface="Georgia" pitchFamily="18" charset="0"/>
              <a:buNone/>
            </a:pPr>
            <a:endParaRPr lang="fi-FI" dirty="0" smtClean="0"/>
          </a:p>
          <a:p>
            <a:pPr marL="609600" indent="-609600" eaLnBrk="1" hangingPunct="1">
              <a:lnSpc>
                <a:spcPct val="90000"/>
              </a:lnSpc>
              <a:buFont typeface="Georgia" pitchFamily="18" charset="0"/>
              <a:buNone/>
            </a:pPr>
            <a:endParaRPr lang="fi-FI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071563"/>
          </a:xfrm>
        </p:spPr>
        <p:txBody>
          <a:bodyPr/>
          <a:lstStyle/>
          <a:p>
            <a:pPr eaLnBrk="1" hangingPunct="1"/>
            <a:r>
              <a:rPr lang="fi-FI" sz="4400" dirty="0" smtClean="0"/>
              <a:t>SYDÄMEN VAJAATOIMINTA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C04191-FBE9-4F2F-AEAD-E4D98EDF3FB7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72712" y="1857375"/>
            <a:ext cx="77724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fi-FI" sz="2800" dirty="0" smtClean="0"/>
              <a:t>Sydämen vajaatoiminta eli </a:t>
            </a:r>
            <a:r>
              <a:rPr lang="fi-FI" sz="2800" b="1" dirty="0" err="1" smtClean="0"/>
              <a:t>insufficientia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cordis</a:t>
            </a:r>
            <a:endParaRPr lang="fi-FI" sz="2800" b="1" dirty="0" smtClean="0"/>
          </a:p>
          <a:p>
            <a:pPr eaLnBrk="1" hangingPunct="1"/>
            <a:r>
              <a:rPr lang="fi-FI" sz="2800" dirty="0" smtClean="0"/>
              <a:t>Sydän ei pysty pumppaamaan verta niin paljon, kun elimistö tarvitsee!</a:t>
            </a:r>
          </a:p>
          <a:p>
            <a:pPr eaLnBrk="1" hangingPunct="1"/>
            <a:r>
              <a:rPr lang="fi-FI" sz="2800" dirty="0" smtClean="0"/>
              <a:t>EI </a:t>
            </a:r>
            <a:r>
              <a:rPr lang="fi-FI" sz="2800" dirty="0" smtClean="0"/>
              <a:t>itsenäinen sairaus, tavallisimmat syyt verenpainetauti ja sepelvaltimotauti (n. 80%:lla)</a:t>
            </a:r>
          </a:p>
          <a:p>
            <a:pPr eaLnBrk="1" hangingPunct="1"/>
            <a:r>
              <a:rPr lang="fi-FI" sz="2800" dirty="0" smtClean="0"/>
              <a:t>Äkisti alkanut tai </a:t>
            </a:r>
            <a:r>
              <a:rPr lang="fi-FI" sz="2800" dirty="0" err="1" smtClean="0"/>
              <a:t>kr.vt</a:t>
            </a:r>
            <a:r>
              <a:rPr lang="fi-FI" sz="2800" dirty="0" smtClean="0"/>
              <a:t>: n akuutti ilmentymä keuhkopöhö l.</a:t>
            </a:r>
            <a:r>
              <a:rPr lang="fi-FI" sz="2800" b="1" dirty="0" smtClean="0"/>
              <a:t> keuhkoödeema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419100" y="-35282"/>
            <a:ext cx="8229600" cy="1495425"/>
          </a:xfrm>
        </p:spPr>
        <p:txBody>
          <a:bodyPr/>
          <a:lstStyle/>
          <a:p>
            <a:pPr eaLnBrk="1" hangingPunct="1"/>
            <a:r>
              <a:rPr lang="fi-FI" dirty="0" smtClean="0"/>
              <a:t>	  VT:n aiheuttajia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87D19-178A-4C56-8F8C-18EC184A8BC9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27651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988840"/>
            <a:ext cx="8229600" cy="47164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fi-FI" b="1" dirty="0" smtClean="0"/>
              <a:t>Pumppausteho heikkenee: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dirty="0" smtClean="0"/>
              <a:t>	</a:t>
            </a:r>
            <a:r>
              <a:rPr lang="fi-FI" sz="2000" dirty="0" smtClean="0"/>
              <a:t>- sepelvaltimotauti, </a:t>
            </a:r>
            <a:r>
              <a:rPr lang="fi-FI" sz="2000" dirty="0" err="1" smtClean="0"/>
              <a:t>sydäninf</a:t>
            </a:r>
            <a:r>
              <a:rPr lang="fi-FI" sz="2000" dirty="0" smtClean="0"/>
              <a:t>. ja sen jälkitila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läppävika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sydänlihastulehdus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sydänpussin tulehdus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</a:t>
            </a:r>
            <a:r>
              <a:rPr lang="fi-FI" sz="2000" dirty="0" err="1" smtClean="0"/>
              <a:t>sydänlihasrappeumat</a:t>
            </a:r>
            <a:endParaRPr lang="fi-FI" sz="2000" dirty="0" smtClean="0"/>
          </a:p>
          <a:p>
            <a:pPr eaLnBrk="1" hangingPunct="1">
              <a:buFont typeface="Georgia" pitchFamily="18" charset="0"/>
              <a:buNone/>
            </a:pPr>
            <a:endParaRPr lang="fi-FI" sz="2000" dirty="0" smtClean="0"/>
          </a:p>
          <a:p>
            <a:pPr eaLnBrk="1" hangingPunct="1"/>
            <a:r>
              <a:rPr lang="fi-FI" b="1" dirty="0" smtClean="0"/>
              <a:t>Kuormitus suurenee: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korkea RR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</a:t>
            </a:r>
            <a:r>
              <a:rPr lang="fi-FI" sz="2000" dirty="0" err="1" smtClean="0"/>
              <a:t>flimmeri</a:t>
            </a:r>
            <a:r>
              <a:rPr lang="fi-FI" sz="2000" dirty="0" smtClean="0"/>
              <a:t> (l. eteisvärinä)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anemia</a:t>
            </a:r>
          </a:p>
          <a:p>
            <a:pPr eaLnBrk="1" hangingPunct="1">
              <a:buFont typeface="Georgia" pitchFamily="18" charset="0"/>
              <a:buNone/>
            </a:pPr>
            <a:r>
              <a:rPr lang="fi-FI" sz="2000" dirty="0" smtClean="0"/>
              <a:t>	- </a:t>
            </a:r>
            <a:r>
              <a:rPr lang="fi-FI" sz="2000" dirty="0" err="1" smtClean="0"/>
              <a:t>hypo-</a:t>
            </a:r>
            <a:r>
              <a:rPr lang="fi-FI" sz="2000" dirty="0" smtClean="0"/>
              <a:t> tai </a:t>
            </a:r>
            <a:r>
              <a:rPr lang="fi-FI" sz="2000" dirty="0" err="1" smtClean="0"/>
              <a:t>hypertyreoosi</a:t>
            </a:r>
            <a:endParaRPr lang="fi-FI" sz="2000" dirty="0" smtClean="0"/>
          </a:p>
        </p:txBody>
      </p:sp>
      <p:sp>
        <p:nvSpPr>
          <p:cNvPr id="5" name="Sydän 4"/>
          <p:cNvSpPr/>
          <p:nvPr/>
        </p:nvSpPr>
        <p:spPr>
          <a:xfrm>
            <a:off x="467544" y="568242"/>
            <a:ext cx="928687" cy="785813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5773" y="171531"/>
            <a:ext cx="8229600" cy="1143000"/>
          </a:xfrm>
        </p:spPr>
        <p:txBody>
          <a:bodyPr/>
          <a:lstStyle/>
          <a:p>
            <a:pPr eaLnBrk="1" hangingPunct="1"/>
            <a:r>
              <a:rPr lang="fi-FI" dirty="0" smtClean="0"/>
              <a:t>OIREET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F5700A-4FF2-4195-AD97-682D22E38A9E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314531"/>
            <a:ext cx="8229600" cy="4859338"/>
          </a:xfrm>
        </p:spPr>
        <p:txBody>
          <a:bodyPr>
            <a:normAutofit/>
          </a:bodyPr>
          <a:lstStyle/>
          <a:p>
            <a:pPr eaLnBrk="1" hangingPunct="1">
              <a:buFont typeface="Georgia" pitchFamily="18" charset="0"/>
              <a:buNone/>
            </a:pPr>
            <a:endParaRPr lang="fi-FI" sz="2400" dirty="0" smtClean="0"/>
          </a:p>
          <a:p>
            <a:pPr eaLnBrk="1" hangingPunct="1"/>
            <a:r>
              <a:rPr lang="fi-FI" sz="3200" b="1" dirty="0" smtClean="0"/>
              <a:t>VÄSYMYS</a:t>
            </a:r>
          </a:p>
          <a:p>
            <a:pPr eaLnBrk="1" hangingPunct="1"/>
            <a:r>
              <a:rPr lang="fi-FI" sz="3200" b="1" dirty="0"/>
              <a:t>H</a:t>
            </a:r>
            <a:r>
              <a:rPr lang="fi-FI" sz="3200" b="1" dirty="0" smtClean="0"/>
              <a:t>engenahdistus</a:t>
            </a:r>
            <a:r>
              <a:rPr lang="fi-FI" sz="3200" dirty="0" smtClean="0"/>
              <a:t> </a:t>
            </a:r>
            <a:r>
              <a:rPr lang="fi-FI" sz="3200" dirty="0" smtClean="0"/>
              <a:t>(</a:t>
            </a:r>
            <a:r>
              <a:rPr lang="fi-FI" sz="3200" dirty="0" err="1" smtClean="0"/>
              <a:t>dyspnea</a:t>
            </a:r>
            <a:r>
              <a:rPr lang="fi-FI" sz="3200" dirty="0" smtClean="0"/>
              <a:t>) </a:t>
            </a:r>
            <a:r>
              <a:rPr lang="fi-FI" sz="3200" dirty="0" smtClean="0"/>
              <a:t>rasituksessa </a:t>
            </a:r>
            <a:r>
              <a:rPr lang="fi-FI" sz="3200" dirty="0" smtClean="0">
                <a:sym typeface="Wingdings" panose="05000000000000000000" pitchFamily="2" charset="2"/>
              </a:rPr>
              <a:t> verentungos keuhkoissa, sydän ei jaksa pumpata keuhkoista tulevaa verta eteenpäin.</a:t>
            </a:r>
            <a:endParaRPr lang="fi-FI" sz="3200" dirty="0" smtClean="0"/>
          </a:p>
          <a:p>
            <a:r>
              <a:rPr lang="fi-FI" sz="3200" dirty="0">
                <a:sym typeface="Wingdings" pitchFamily="2" charset="2"/>
              </a:rPr>
              <a:t>N</a:t>
            </a:r>
            <a:r>
              <a:rPr lang="fi-FI" sz="3200" dirty="0" smtClean="0">
                <a:sym typeface="Wingdings" pitchFamily="2" charset="2"/>
              </a:rPr>
              <a:t>ilkka</a:t>
            </a:r>
            <a:r>
              <a:rPr lang="fi-FI" sz="3200" b="1" dirty="0" smtClean="0">
                <a:sym typeface="Wingdings" pitchFamily="2" charset="2"/>
              </a:rPr>
              <a:t>turvotukset</a:t>
            </a:r>
            <a:r>
              <a:rPr lang="fi-FI" sz="3200" dirty="0">
                <a:sym typeface="Wingdings" pitchFamily="2" charset="2"/>
              </a:rPr>
              <a:t>, kaulalaskimon pullistuminen, maksan suureneminen ( seurausta veden ja natriumin kertymisestä</a:t>
            </a:r>
            <a:r>
              <a:rPr lang="fi-FI" sz="3200" dirty="0" smtClean="0">
                <a:sym typeface="Wingdings" pitchFamily="2" charset="2"/>
              </a:rPr>
              <a:t>)</a:t>
            </a:r>
            <a:endParaRPr lang="fi-FI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354162"/>
          </a:xfrm>
        </p:spPr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914400" y="1988840"/>
            <a:ext cx="7772400" cy="4572000"/>
          </a:xfrm>
        </p:spPr>
        <p:txBody>
          <a:bodyPr/>
          <a:lstStyle/>
          <a:p>
            <a:r>
              <a:rPr lang="fi-FI" sz="3200" dirty="0"/>
              <a:t>Hengenahdistus yöllä (erityisesti aamuyöllä)</a:t>
            </a:r>
          </a:p>
          <a:p>
            <a:r>
              <a:rPr lang="fi-FI" sz="3200" dirty="0"/>
              <a:t>Ärsytys</a:t>
            </a:r>
            <a:r>
              <a:rPr lang="fi-FI" sz="3200" b="1" dirty="0"/>
              <a:t>yskä</a:t>
            </a:r>
            <a:r>
              <a:rPr lang="fi-FI" sz="3200" dirty="0"/>
              <a:t> </a:t>
            </a:r>
            <a:r>
              <a:rPr lang="fi-FI" sz="3200" dirty="0">
                <a:sym typeface="Wingdings" pitchFamily="2" charset="2"/>
              </a:rPr>
              <a:t> keuhkoverenkierron paine kasvaa vasemman kammion pettäessä, makuuasento lisää painetta  hengityksen rohina tilan vaikeutuessa</a:t>
            </a:r>
          </a:p>
          <a:p>
            <a:r>
              <a:rPr lang="fi-FI" sz="3200" dirty="0">
                <a:sym typeface="Wingdings" pitchFamily="2" charset="2"/>
              </a:rPr>
              <a:t>Akuutti keuhkopöhö eli </a:t>
            </a:r>
            <a:r>
              <a:rPr lang="fi-FI" sz="3200" dirty="0" err="1">
                <a:sym typeface="Wingdings" pitchFamily="2" charset="2"/>
              </a:rPr>
              <a:t>keuhkoödeema</a:t>
            </a:r>
            <a:r>
              <a:rPr lang="fi-FI" sz="3200" dirty="0">
                <a:sym typeface="Wingdings" pitchFamily="2" charset="2"/>
              </a:rPr>
              <a:t> vaarana  hengenvaarallinen tila</a:t>
            </a:r>
            <a:endParaRPr lang="fi-FI" sz="32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996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tsikk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71563"/>
          </a:xfrm>
        </p:spPr>
        <p:txBody>
          <a:bodyPr/>
          <a:lstStyle/>
          <a:p>
            <a:pPr eaLnBrk="1" hangingPunct="1"/>
            <a:r>
              <a:rPr lang="fi-FI" dirty="0" smtClean="0"/>
              <a:t>Keuhkoödeema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06722A-00B3-4460-9735-45A438743987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29699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643063"/>
            <a:ext cx="8229600" cy="493077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fi-FI" dirty="0" smtClean="0"/>
              <a:t>        vasemman puolen toiminta pettää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endParaRPr lang="fi-FI" dirty="0" smtClean="0"/>
          </a:p>
          <a:p>
            <a:pPr eaLnBrk="1" hangingPunct="1"/>
            <a:r>
              <a:rPr lang="fi-FI" dirty="0" smtClean="0"/>
              <a:t>Keuhkolaskimopaine suurenee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endParaRPr lang="fi-FI" dirty="0" smtClean="0"/>
          </a:p>
          <a:p>
            <a:pPr eaLnBrk="1" hangingPunct="1"/>
            <a:r>
              <a:rPr lang="fi-FI" dirty="0" smtClean="0"/>
              <a:t>Keuhkokapillaarien seinämien läpi tihkuu nestettä keuhkorakkuloihin ja kudokseen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endParaRPr lang="fi-FI" dirty="0" smtClean="0"/>
          </a:p>
          <a:p>
            <a:pPr eaLnBrk="1" hangingPunct="1">
              <a:buFont typeface="Georgia" pitchFamily="18" charset="0"/>
              <a:buNone/>
            </a:pPr>
            <a:endParaRPr lang="fi-FI" dirty="0" smtClean="0"/>
          </a:p>
          <a:p>
            <a:pPr marL="0" indent="0" eaLnBrk="1" hangingPunct="1">
              <a:buNone/>
            </a:pPr>
            <a:r>
              <a:rPr lang="fi-FI" dirty="0" smtClean="0"/>
              <a:t>Oireet: HA, yskökset, rohina, vaahtoa suusta, kaulalaskimot voivat pullistua, syke nopea, periferia viileä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endParaRPr lang="fi-FI" dirty="0" smtClean="0"/>
          </a:p>
          <a:p>
            <a:pPr eaLnBrk="1" hangingPunct="1"/>
            <a:endParaRPr lang="fi-FI" dirty="0" smtClean="0"/>
          </a:p>
          <a:p>
            <a:pPr marL="0" indent="0" eaLnBrk="1" hangingPunct="1">
              <a:buNone/>
            </a:pPr>
            <a:r>
              <a:rPr lang="fi-FI" dirty="0" smtClean="0"/>
              <a:t>Hoito: puoli-istuva asento, lisähappi, päivystys!</a:t>
            </a:r>
          </a:p>
        </p:txBody>
      </p:sp>
      <p:sp>
        <p:nvSpPr>
          <p:cNvPr id="4" name="Sydän 3"/>
          <p:cNvSpPr/>
          <p:nvPr/>
        </p:nvSpPr>
        <p:spPr>
          <a:xfrm>
            <a:off x="611560" y="1662856"/>
            <a:ext cx="428625" cy="35718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Vajaatoiminnan tutkiminen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fi-FI" altLang="fi-FI" smtClean="0"/>
          </a:p>
          <a:p>
            <a:pPr eaLnBrk="1" hangingPunct="1"/>
            <a:endParaRPr lang="fi-FI" altLang="fi-FI" smtClean="0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611188" y="1557338"/>
            <a:ext cx="7632700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b="1">
                <a:latin typeface="Verdana" panose="020B0604030504040204" pitchFamily="34" charset="0"/>
              </a:rPr>
              <a:t>Verikokeet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8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fi-FI" altLang="fi-FI" sz="2800">
                <a:latin typeface="Verdana" panose="020B0604030504040204" pitchFamily="34" charset="0"/>
              </a:rPr>
              <a:t> Krea voi olla kohonnut (munuaisten heikentynyt verenkierto)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8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>
                <a:latin typeface="Verdana" panose="020B0604030504040204" pitchFamily="34" charset="0"/>
              </a:rPr>
              <a:t>jos epäily infarktista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>
                <a:latin typeface="Verdana" panose="020B0604030504040204" pitchFamily="34" charset="0"/>
              </a:rPr>
              <a:t>-&gt; CKMb, TnT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>
              <a:latin typeface="Verdana" panose="020B0604030504040204" pitchFamily="34" charset="0"/>
            </a:endParaRPr>
          </a:p>
        </p:txBody>
      </p:sp>
      <p:pic>
        <p:nvPicPr>
          <p:cNvPr id="10245" name="Picture 6" descr="verikoe_psa_327249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221163"/>
            <a:ext cx="316706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65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Tutkiminen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884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veren plasmasta mitattava B-tyypin </a:t>
            </a:r>
            <a:r>
              <a:rPr lang="fi-FI" altLang="fi-FI" dirty="0" err="1" smtClean="0"/>
              <a:t>natriureettinen</a:t>
            </a:r>
            <a:r>
              <a:rPr lang="fi-FI" altLang="fi-FI" dirty="0" smtClean="0"/>
              <a:t> peptidi </a:t>
            </a:r>
            <a:r>
              <a:rPr lang="fi-FI" altLang="fi-FI" b="1" dirty="0" smtClean="0"/>
              <a:t>(</a:t>
            </a:r>
            <a:r>
              <a:rPr lang="fi-FI" altLang="fi-FI" b="1" dirty="0" err="1" smtClean="0"/>
              <a:t>proBNP</a:t>
            </a:r>
            <a:r>
              <a:rPr lang="fi-FI" altLang="fi-FI" b="1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dirty="0" smtClean="0"/>
          </a:p>
          <a:p>
            <a:pPr>
              <a:buFontTx/>
              <a:buNone/>
            </a:pPr>
            <a:r>
              <a:rPr lang="fi-FI" altLang="fi-FI" sz="2800" b="1" dirty="0" smtClean="0"/>
              <a:t>Viitearvot</a:t>
            </a:r>
          </a:p>
          <a:p>
            <a:r>
              <a:rPr lang="fi-FI" altLang="fi-FI" sz="2800" dirty="0" smtClean="0"/>
              <a:t>84 – 352 (riippuen iästä)</a:t>
            </a:r>
          </a:p>
        </p:txBody>
      </p:sp>
      <p:pic>
        <p:nvPicPr>
          <p:cNvPr id="11268" name="Picture 6" descr="verikoe_psa_327249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213100"/>
            <a:ext cx="316706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96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fi-FI" altLang="fi-FI" smtClean="0"/>
              <a:t>Tutkiminen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7075" y="1970375"/>
            <a:ext cx="7772400" cy="4572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altLang="fi-FI" b="1" dirty="0" smtClean="0"/>
              <a:t>Thorax</a:t>
            </a:r>
          </a:p>
          <a:p>
            <a:pPr eaLnBrk="1" hangingPunct="1">
              <a:defRPr/>
            </a:pPr>
            <a:r>
              <a:rPr lang="fi-FI" altLang="fi-FI" dirty="0" smtClean="0"/>
              <a:t>saadaan tietoa 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altLang="fi-FI" dirty="0" smtClean="0"/>
              <a:t>mm. sydämen koosta,</a:t>
            </a:r>
          </a:p>
          <a:p>
            <a:pPr eaLnBrk="1" hangingPunct="1">
              <a:buFontTx/>
              <a:buNone/>
              <a:defRPr/>
            </a:pPr>
            <a:r>
              <a:rPr lang="fi-FI" altLang="fi-FI" dirty="0" smtClean="0"/>
              <a:t>nesteen kertymisestä </a:t>
            </a:r>
          </a:p>
          <a:p>
            <a:pPr eaLnBrk="1" hangingPunct="1">
              <a:buFontTx/>
              <a:buNone/>
              <a:defRPr/>
            </a:pPr>
            <a:r>
              <a:rPr lang="fi-FI" altLang="fi-FI" dirty="0" smtClean="0"/>
              <a:t>keuhkoihin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989138"/>
            <a:ext cx="3206750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99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665</Words>
  <Application>Microsoft Office PowerPoint</Application>
  <PresentationFormat>Näytössä katseltava diaesitys (4:3)</PresentationFormat>
  <Paragraphs>141</Paragraphs>
  <Slides>18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7" baseType="lpstr">
      <vt:lpstr>Calibri</vt:lpstr>
      <vt:lpstr>Franklin Gothic Book</vt:lpstr>
      <vt:lpstr>Georgia</vt:lpstr>
      <vt:lpstr>Perpetua</vt:lpstr>
      <vt:lpstr>Times New Roman</vt:lpstr>
      <vt:lpstr>Verdana</vt:lpstr>
      <vt:lpstr>Wingdings</vt:lpstr>
      <vt:lpstr>Wingdings 2</vt:lpstr>
      <vt:lpstr>Equity</vt:lpstr>
      <vt:lpstr>SYDÄMEN VAJAATOIMINTA</vt:lpstr>
      <vt:lpstr>SYDÄMEN VAJAATOIMINTA</vt:lpstr>
      <vt:lpstr>   VT:n aiheuttajia</vt:lpstr>
      <vt:lpstr>OIREET</vt:lpstr>
      <vt:lpstr>OIREET</vt:lpstr>
      <vt:lpstr>Keuhkoödeema</vt:lpstr>
      <vt:lpstr>Vajaatoiminnan tutkiminen</vt:lpstr>
      <vt:lpstr>Tutkiminen</vt:lpstr>
      <vt:lpstr>Tutkiminen</vt:lpstr>
      <vt:lpstr>Tutkiminen</vt:lpstr>
      <vt:lpstr>Tutkiminen</vt:lpstr>
      <vt:lpstr>Lääkehoito</vt:lpstr>
      <vt:lpstr>Seuranta ja hoito osastolla</vt:lpstr>
      <vt:lpstr>Seuranta ja hoito osastolla</vt:lpstr>
      <vt:lpstr>Seuranta ja hoito osastolla</vt:lpstr>
      <vt:lpstr>Hoito osastolla</vt:lpstr>
      <vt:lpstr>ELINTAPAHOITO</vt:lpstr>
      <vt:lpstr>Sydämen vajaatoiminnan lääkehoito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SYDÄMEN VAJAATOIMINTA</dc:title>
  <dc:creator>Kaisa</dc:creator>
  <cp:lastModifiedBy>Kurko Kaisa-Leea</cp:lastModifiedBy>
  <cp:revision>15</cp:revision>
  <dcterms:created xsi:type="dcterms:W3CDTF">2013-03-04T16:09:09Z</dcterms:created>
  <dcterms:modified xsi:type="dcterms:W3CDTF">2020-08-24T12:03:15Z</dcterms:modified>
</cp:coreProperties>
</file>