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14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2"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r>
              <a:rPr lang="fi-FI" sz="1800" b="0" strike="noStrike" spc="-1">
                <a:solidFill>
                  <a:srgbClr val="FFFFFF"/>
                </a:solidFill>
                <a:latin typeface="Arial"/>
              </a:rPr>
              <a:t>Click to move the slide</a:t>
            </a:r>
          </a:p>
        </p:txBody>
      </p:sp>
      <p:sp>
        <p:nvSpPr>
          <p:cNvPr id="83" name="PlaceHolder 2"/>
          <p:cNvSpPr>
            <a:spLocks noGrp="1"/>
          </p:cNvSpPr>
          <p:nvPr>
            <p:ph type="body"/>
          </p:nvPr>
        </p:nvSpPr>
        <p:spPr>
          <a:xfrm>
            <a:off x="756000" y="5078520"/>
            <a:ext cx="6047640" cy="4811040"/>
          </a:xfrm>
          <a:prstGeom prst="rect">
            <a:avLst/>
          </a:prstGeom>
        </p:spPr>
        <p:txBody>
          <a:bodyPr lIns="0" tIns="0" rIns="0" bIns="0">
            <a:noAutofit/>
          </a:bodyPr>
          <a:lstStyle/>
          <a:p>
            <a:r>
              <a:rPr lang="en-US" sz="2000" b="0" strike="noStrike" spc="-1">
                <a:latin typeface="Arial"/>
              </a:rPr>
              <a:t>Click to edit the notes' format</a:t>
            </a:r>
          </a:p>
        </p:txBody>
      </p:sp>
      <p:sp>
        <p:nvSpPr>
          <p:cNvPr id="84" name="PlaceHolder 3"/>
          <p:cNvSpPr>
            <a:spLocks noGrp="1"/>
          </p:cNvSpPr>
          <p:nvPr>
            <p:ph type="hdr"/>
          </p:nvPr>
        </p:nvSpPr>
        <p:spPr>
          <a:xfrm>
            <a:off x="0" y="0"/>
            <a:ext cx="3280680" cy="534240"/>
          </a:xfrm>
          <a:prstGeom prst="rect">
            <a:avLst/>
          </a:prstGeom>
        </p:spPr>
        <p:txBody>
          <a:bodyPr lIns="0" tIns="0" rIns="0" bIns="0">
            <a:noAutofit/>
          </a:bodyPr>
          <a:lstStyle/>
          <a:p>
            <a:r>
              <a:rPr lang="en-US" sz="1400" b="0" strike="noStrike" spc="-1">
                <a:latin typeface="Times New Roman"/>
              </a:rPr>
              <a:t>&lt;header&gt;</a:t>
            </a:r>
          </a:p>
        </p:txBody>
      </p:sp>
      <p:sp>
        <p:nvSpPr>
          <p:cNvPr id="85"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en-US" sz="1400" b="0" strike="noStrike" spc="-1">
                <a:latin typeface="Times New Roman"/>
              </a:rPr>
              <a:t>&lt;date/time&gt;</a:t>
            </a:r>
          </a:p>
        </p:txBody>
      </p:sp>
      <p:sp>
        <p:nvSpPr>
          <p:cNvPr id="86" name="PlaceHolder 5"/>
          <p:cNvSpPr>
            <a:spLocks noGrp="1"/>
          </p:cNvSpPr>
          <p:nvPr>
            <p:ph type="ftr"/>
          </p:nvPr>
        </p:nvSpPr>
        <p:spPr>
          <a:xfrm>
            <a:off x="0" y="10157400"/>
            <a:ext cx="3280680" cy="534240"/>
          </a:xfrm>
          <a:prstGeom prst="rect">
            <a:avLst/>
          </a:prstGeom>
        </p:spPr>
        <p:txBody>
          <a:bodyPr lIns="0" tIns="0" rIns="0" bIns="0" anchor="b">
            <a:noAutofit/>
          </a:bodyPr>
          <a:lstStyle/>
          <a:p>
            <a:r>
              <a:rPr lang="en-US" sz="1400" b="0" strike="noStrike" spc="-1">
                <a:latin typeface="Times New Roman"/>
              </a:rPr>
              <a:t>&lt;footer&gt;</a:t>
            </a:r>
          </a:p>
        </p:txBody>
      </p:sp>
      <p:sp>
        <p:nvSpPr>
          <p:cNvPr id="87"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265ABF6A-FE22-48A1-91E3-B00C1FD8FC43}" type="slidenum">
              <a:rPr lang="en-US" sz="1400" b="0" strike="noStrike" spc="-1">
                <a:latin typeface="Times New Roman"/>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8" Type="http://schemas.openxmlformats.org/officeDocument/2006/relationships/hyperlink" Target="http://fi.wikipedia.org/w/index.php?title=Ray_H._Rosenman&amp;action=edit&amp;redlink=1" TargetMode="External"/><Relationship Id="rId3" Type="http://schemas.openxmlformats.org/officeDocument/2006/relationships/hyperlink" Target="http://fi.wikipedia.org/wiki/Psykosomatiikka" TargetMode="External"/><Relationship Id="rId7" Type="http://schemas.openxmlformats.org/officeDocument/2006/relationships/hyperlink" Target="http://fi.wikipedia.org/w/index.php?title=Meyer_Friedman&amp;action=edit&amp;redlink=1" TargetMode="External"/><Relationship Id="rId2" Type="http://schemas.openxmlformats.org/officeDocument/2006/relationships/slide" Target="../slides/slide3.xml"/><Relationship Id="rId1" Type="http://schemas.openxmlformats.org/officeDocument/2006/relationships/notesMaster" Target="../notesMasters/notesMaster1.xml"/><Relationship Id="rId6" Type="http://schemas.openxmlformats.org/officeDocument/2006/relationships/hyperlink" Target="http://fi.wikipedia.org/w/index.php?title=Franz_Alexander&amp;action=edit&amp;redlink=1" TargetMode="External"/><Relationship Id="rId5" Type="http://schemas.openxmlformats.org/officeDocument/2006/relationships/hyperlink" Target="http://fi.wikipedia.org/w/index.php?title=Flanders_Dunbar&amp;action=edit&amp;redlink=1" TargetMode="External"/><Relationship Id="rId4" Type="http://schemas.openxmlformats.org/officeDocument/2006/relationships/hyperlink" Target="http://fi.wikipedia.org/wiki/Yhdysvallat" TargetMode="External"/><Relationship Id="rId9" Type="http://schemas.openxmlformats.org/officeDocument/2006/relationships/hyperlink" Target="http://fi.wikipedia.org/wiki/Psykologia"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TextShape 1"/>
          <p:cNvSpPr txBox="1"/>
          <p:nvPr/>
        </p:nvSpPr>
        <p:spPr>
          <a:xfrm>
            <a:off x="3884760" y="8685360"/>
            <a:ext cx="2971440" cy="456840"/>
          </a:xfrm>
          <a:prstGeom prst="rect">
            <a:avLst/>
          </a:prstGeom>
          <a:noFill/>
          <a:ln>
            <a:noFill/>
          </a:ln>
        </p:spPr>
        <p:txBody>
          <a:bodyPr anchor="b">
            <a:noAutofit/>
          </a:bodyPr>
          <a:lstStyle/>
          <a:p>
            <a:pPr algn="r">
              <a:lnSpc>
                <a:spcPct val="100000"/>
              </a:lnSpc>
            </a:pPr>
            <a:fld id="{13176503-6F28-40A0-AC62-7162A7E0B30C}" type="slidenum">
              <a:rPr lang="en-US" sz="1200" b="0" strike="noStrike" spc="-1">
                <a:latin typeface="Times New Roman"/>
              </a:rPr>
              <a:t>3</a:t>
            </a:fld>
            <a:endParaRPr lang="en-US" sz="1200" b="0" strike="noStrike" spc="-1">
              <a:latin typeface="Times New Roman"/>
            </a:endParaRPr>
          </a:p>
        </p:txBody>
      </p:sp>
      <p:sp>
        <p:nvSpPr>
          <p:cNvPr id="124" name="PlaceHolder 2"/>
          <p:cNvSpPr>
            <a:spLocks noGrp="1" noRot="1" noChangeAspect="1"/>
          </p:cNvSpPr>
          <p:nvPr>
            <p:ph type="sldImg"/>
          </p:nvPr>
        </p:nvSpPr>
        <p:spPr>
          <a:xfrm>
            <a:off x="1143000" y="685800"/>
            <a:ext cx="4571640" cy="3428640"/>
          </a:xfrm>
          <a:prstGeom prst="rect">
            <a:avLst/>
          </a:prstGeom>
        </p:spPr>
      </p:sp>
      <p:sp>
        <p:nvSpPr>
          <p:cNvPr id="125" name="PlaceHolder 3"/>
          <p:cNvSpPr>
            <a:spLocks noGrp="1"/>
          </p:cNvSpPr>
          <p:nvPr>
            <p:ph type="body"/>
          </p:nvPr>
        </p:nvSpPr>
        <p:spPr>
          <a:xfrm>
            <a:off x="685800" y="4343400"/>
            <a:ext cx="5486040" cy="4114440"/>
          </a:xfrm>
          <a:prstGeom prst="rect">
            <a:avLst/>
          </a:prstGeom>
        </p:spPr>
        <p:txBody>
          <a:bodyPr>
            <a:normAutofit fontScale="40000" lnSpcReduction="20000"/>
          </a:bodyPr>
          <a:lstStyle/>
          <a:p>
            <a:pPr marL="216000" indent="-216000">
              <a:lnSpc>
                <a:spcPct val="100000"/>
              </a:lnSpc>
            </a:pPr>
            <a:r>
              <a:rPr lang="en-US" sz="2000" b="0" u="sng" strike="noStrike" spc="-1">
                <a:solidFill>
                  <a:srgbClr val="000000"/>
                </a:solidFill>
                <a:uFillTx/>
                <a:latin typeface="Arial"/>
                <a:hlinkClick r:id="rId3"/>
              </a:rPr>
              <a:t>Psykosomatiikan</a:t>
            </a:r>
            <a:r>
              <a:rPr lang="en-US" sz="2000" b="0" strike="noStrike" spc="-1">
                <a:solidFill>
                  <a:srgbClr val="000000"/>
                </a:solidFill>
                <a:latin typeface="Arial"/>
              </a:rPr>
              <a:t> kaksi </a:t>
            </a:r>
            <a:r>
              <a:rPr lang="en-US" sz="2000" b="0" u="sng" strike="noStrike" spc="-1">
                <a:solidFill>
                  <a:srgbClr val="000000"/>
                </a:solidFill>
                <a:uFillTx/>
                <a:latin typeface="Arial"/>
                <a:hlinkClick r:id="rId4"/>
              </a:rPr>
              <a:t>USA</a:t>
            </a:r>
            <a:r>
              <a:rPr lang="en-US" sz="2000" b="0" strike="noStrike" spc="-1">
                <a:solidFill>
                  <a:srgbClr val="000000"/>
                </a:solidFill>
                <a:latin typeface="Arial"/>
              </a:rPr>
              <a:t>:ssa työskennellyttä kehittäjää olivat </a:t>
            </a:r>
            <a:r>
              <a:rPr lang="en-US" sz="2000" b="0" u="sng" strike="noStrike" spc="-1">
                <a:solidFill>
                  <a:srgbClr val="000000"/>
                </a:solidFill>
                <a:uFillTx/>
                <a:latin typeface="Arial"/>
                <a:hlinkClick r:id="rId5"/>
              </a:rPr>
              <a:t>Flanders Dunbar</a:t>
            </a:r>
            <a:r>
              <a:rPr lang="en-US" sz="2000" b="0" strike="noStrike" spc="-1">
                <a:solidFill>
                  <a:srgbClr val="000000"/>
                </a:solidFill>
                <a:latin typeface="Arial"/>
              </a:rPr>
              <a:t>, jonka mielestä tietty luonne panee ihmisen reagoimaan konflikteihin tietyllä tavalla myös somaattisesti ja </a:t>
            </a:r>
            <a:r>
              <a:rPr lang="en-US" sz="2000" b="0" u="sng" strike="noStrike" spc="-1">
                <a:solidFill>
                  <a:srgbClr val="000000"/>
                </a:solidFill>
                <a:uFillTx/>
                <a:latin typeface="Arial"/>
                <a:hlinkClick r:id="rId6"/>
              </a:rPr>
              <a:t>Franz Alexander</a:t>
            </a:r>
            <a:r>
              <a:rPr lang="en-US" sz="2000" b="0" strike="noStrike" spc="-1">
                <a:solidFill>
                  <a:srgbClr val="000000"/>
                </a:solidFill>
                <a:latin typeface="Arial"/>
              </a:rPr>
              <a:t>, jonka mukaan erilaisilla sairauksilla on taustallaan erilaiset konfliktitilanteet. Sydäntautien vaaratekijöihin kuuluvan verenpainetaudin osalta Alexanderin hypoteesi oli pitkään jatkuneen raivon aiheuttama ja pysyväksi muodostunut hermostollinen yliaktivaatiotila.</a:t>
            </a:r>
            <a:endParaRPr lang="en-US" sz="2000" b="0" strike="noStrike" spc="-1">
              <a:latin typeface="Arial"/>
            </a:endParaRPr>
          </a:p>
          <a:p>
            <a:pPr marL="216000" indent="-216000">
              <a:lnSpc>
                <a:spcPct val="100000"/>
              </a:lnSpc>
            </a:pPr>
            <a:endParaRPr lang="en-US" sz="2000" b="0" strike="noStrike" spc="-1">
              <a:latin typeface="Arial"/>
            </a:endParaRPr>
          </a:p>
          <a:p>
            <a:pPr marL="216000" indent="-216000">
              <a:lnSpc>
                <a:spcPct val="100000"/>
              </a:lnSpc>
            </a:pPr>
            <a:r>
              <a:rPr lang="en-US" sz="2000" b="0" strike="noStrike" spc="-1">
                <a:solidFill>
                  <a:srgbClr val="000000"/>
                </a:solidFill>
                <a:latin typeface="Arial"/>
              </a:rPr>
              <a:t>Selkeästi psykoanalyytikko Alexanderin ajatteluun perustuen amerikkalaiset lääkärit </a:t>
            </a:r>
            <a:r>
              <a:rPr lang="en-US" sz="2000" b="0" u="sng" strike="noStrike" spc="-1">
                <a:solidFill>
                  <a:srgbClr val="000000"/>
                </a:solidFill>
                <a:uFillTx/>
                <a:latin typeface="Arial"/>
                <a:hlinkClick r:id="rId7"/>
              </a:rPr>
              <a:t>Meyer Friedman</a:t>
            </a:r>
            <a:r>
              <a:rPr lang="en-US" sz="2000" b="0" strike="noStrike" spc="-1">
                <a:solidFill>
                  <a:srgbClr val="000000"/>
                </a:solidFill>
                <a:latin typeface="Arial"/>
              </a:rPr>
              <a:t> ja </a:t>
            </a:r>
            <a:r>
              <a:rPr lang="en-US" sz="2000" b="0" u="sng" strike="noStrike" spc="-1">
                <a:solidFill>
                  <a:srgbClr val="000000"/>
                </a:solidFill>
                <a:uFillTx/>
                <a:latin typeface="Arial"/>
                <a:hlinkClick r:id="rId8"/>
              </a:rPr>
              <a:t>Ray H. Rosenman</a:t>
            </a:r>
            <a:r>
              <a:rPr lang="en-US" sz="2000" b="0" strike="noStrike" spc="-1">
                <a:solidFill>
                  <a:srgbClr val="000000"/>
                </a:solidFill>
                <a:latin typeface="Arial"/>
              </a:rPr>
              <a:t> (1971) kuvasivat oman kliinisen kokemuksensa perusteella sydänpotilastyypin, A-tyyppisyyden, jota luonnehtivat seuraavat 13 ominaisuutta:</a:t>
            </a:r>
            <a:endParaRPr lang="en-US" sz="2000" b="0" strike="noStrike" spc="-1">
              <a:latin typeface="Arial"/>
            </a:endParaRPr>
          </a:p>
          <a:p>
            <a:pPr marL="216000" indent="-216000">
              <a:lnSpc>
                <a:spcPct val="100000"/>
              </a:lnSpc>
            </a:pPr>
            <a:endParaRPr lang="en-US" sz="2000" b="0" strike="noStrike" spc="-1">
              <a:latin typeface="Arial"/>
            </a:endParaRPr>
          </a:p>
          <a:p>
            <a:pPr marL="216000" indent="-216000">
              <a:lnSpc>
                <a:spcPct val="100000"/>
              </a:lnSpc>
            </a:pPr>
            <a:r>
              <a:rPr lang="en-US" sz="2000" b="0" strike="noStrike" spc="-1">
                <a:solidFill>
                  <a:srgbClr val="000000"/>
                </a:solidFill>
                <a:latin typeface="Arial"/>
              </a:rPr>
              <a:t>Jos sinulla on a) tapa voimakkaasti korostaa puheessasi joitakin avainsanoja silloinkin kun siihen ei ole erityistä tarvetta ja b) taipumus sanoa lauseiden viimeiset sanat nopeammin kuin ensimmäiset. Ääntämisen painokkuus kertoo kätketystä aggressiivisuudesta tai vihamielisyydestä. Lauseiden loppujen kiirehtiminen kertoo kärsimättömyydestä käyttää liikaa aikaa puhumiseen.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aina liikut, kävelet ja syöt nopeasti.</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ilmaiset kärsimättömyyttä siihen kuinka hitaasti asiat sujuvat. Jos kärsit tästä ongelmasta yrität saada toiset ihmiset puhumaan nopeammin tai lopettamaan puheensa kun ymmärrät mitä he aikovat sanoa. Samaa ilmentää se kun hermostut edessä hitaasti kulkevaan autoon tai muihin toisten ihmisten tekemisiin.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harrastat monivaiheista ajattelua tai toimintaa suorittamalla useampia asioita samalla kertaa. Esimerkiksi luet ja syöt, ajat partaasi samalla kun ajat autoa jne. Tällainen monen asian yhtäaikainen tekeminen on A-tyypin tavallisimpia merkkejä.</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sinulla on aina suuria vaikeuksia olla ottamatta esille tiettyjä lempiaiheitasi silloinkin kun keskustellaan aivan muusta.</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sinulla on huono omatunto kun lepäilet etkä tee yhtään mitään useamman tunnin ajan.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et enää havaitse kauniita ja mielenkiintoisia asioita ja esineitä ympärilläsi.</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sinulla ei ole aikaa eikä malttia tulla joksikin vaan kaiken ajan vie omistaa jotakin.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haluat pakata yhä enemmän asioita yhä pienempään ajanjaksoon. Jatkuva kiireen tunne on yksi A-tyypin peruspiirteitä.</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tavatessasi toisen A-tyypin, et tunne myötätuntoa häntä kohtaan vaan haluat kilpailla hänen kanssaan.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turvaudut useissa sosiaalisissa tilanteissa määrättyihin eleisiin tai toistuviin maneereihin kuten käden puristamiseen nyrkkiin, pöydän kannen paukuttamiseen tai tiettyihin kasvojen ilmeisiin.</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uskot että saavuttamasi menestys on ollut seurausta siitä, että teet asiat nopeammin kuin muut.</a:t>
            </a:r>
            <a:endParaRPr lang="en-US" sz="2000" b="0" strike="noStrike" spc="-1">
              <a:latin typeface="Arial"/>
            </a:endParaRPr>
          </a:p>
          <a:p>
            <a:pPr marL="216000" indent="-216000">
              <a:lnSpc>
                <a:spcPct val="100000"/>
              </a:lnSpc>
            </a:pPr>
            <a:r>
              <a:rPr lang="en-US" sz="2000" b="0" strike="noStrike" spc="-1">
                <a:solidFill>
                  <a:srgbClr val="000000"/>
                </a:solidFill>
                <a:latin typeface="Arial"/>
              </a:rPr>
              <a:t>Jos tunnet vastustamatonta haluat muuttaa kaikki asiat numeroiksi.</a:t>
            </a:r>
            <a:endParaRPr lang="en-US" sz="2000" b="0" strike="noStrike" spc="-1">
              <a:latin typeface="Arial"/>
            </a:endParaRPr>
          </a:p>
          <a:p>
            <a:pPr marL="216000" indent="-216000">
              <a:lnSpc>
                <a:spcPct val="100000"/>
              </a:lnSpc>
            </a:pPr>
            <a:endParaRPr lang="en-US" sz="2000" b="0" strike="noStrike" spc="-1">
              <a:latin typeface="Arial"/>
            </a:endParaRPr>
          </a:p>
          <a:p>
            <a:pPr marL="216000" indent="-216000">
              <a:lnSpc>
                <a:spcPct val="100000"/>
              </a:lnSpc>
            </a:pPr>
            <a:r>
              <a:rPr lang="en-US" sz="2000" b="0" strike="noStrike" spc="-1">
                <a:solidFill>
                  <a:srgbClr val="000000"/>
                </a:solidFill>
                <a:latin typeface="Arial"/>
              </a:rPr>
              <a:t>Friedmanin ja Rosenmanin mukaan A-tyypin kovan ytimen muodostavat ne henkilöt, joilla on kaikki em. ominaisuudet. He määrittelivät B-tyypiksi sen jolla ei ole mitään näitä ominaisuuksia.</a:t>
            </a:r>
            <a:endParaRPr lang="en-US" sz="2000" b="0" strike="noStrike" spc="-1">
              <a:latin typeface="Arial"/>
            </a:endParaRPr>
          </a:p>
          <a:p>
            <a:pPr marL="216000" indent="-216000">
              <a:lnSpc>
                <a:spcPct val="100000"/>
              </a:lnSpc>
            </a:pPr>
            <a:endParaRPr lang="en-US" sz="2000" b="0" strike="noStrike" spc="-1">
              <a:latin typeface="Arial"/>
            </a:endParaRPr>
          </a:p>
          <a:p>
            <a:pPr marL="216000" indent="-216000">
              <a:lnSpc>
                <a:spcPct val="100000"/>
              </a:lnSpc>
            </a:pPr>
            <a:r>
              <a:rPr lang="en-US" sz="2000" b="0" strike="noStrike" spc="-1">
                <a:solidFill>
                  <a:srgbClr val="000000"/>
                </a:solidFill>
                <a:latin typeface="Arial"/>
              </a:rPr>
              <a:t>A-tyypin suosio sydäntautia ennakoivana persoonallisuuden piirteenä eli hyvin pitkään. Alan </a:t>
            </a:r>
            <a:r>
              <a:rPr lang="en-US" sz="2000" b="0" u="sng" strike="noStrike" spc="-1">
                <a:solidFill>
                  <a:srgbClr val="000000"/>
                </a:solidFill>
                <a:uFillTx/>
                <a:latin typeface="Arial"/>
                <a:hlinkClick r:id="rId9"/>
              </a:rPr>
              <a:t>psykologinen</a:t>
            </a:r>
            <a:r>
              <a:rPr lang="en-US" sz="2000" b="0" strike="noStrike" spc="-1">
                <a:solidFill>
                  <a:srgbClr val="000000"/>
                </a:solidFill>
                <a:latin typeface="Arial"/>
              </a:rPr>
              <a:t> tutkimus ei kuitenkaan pystynyt sitovasti todistamaan tuollaisen käyttäytymisen ja sydäntautiriskin yhteyttä. Nykyisin psykologista selitystä etsitään enemmänkin vihamielisyyden ja kyynisyyden yhdistelmästä</a:t>
            </a:r>
            <a:endParaRPr lang="en-US" sz="2000" b="0" strike="noStrike" spc="-1">
              <a:latin typeface="Arial"/>
            </a:endParaRPr>
          </a:p>
          <a:p>
            <a:pPr marL="216000" indent="-216000">
              <a:lnSpc>
                <a:spcPct val="100000"/>
              </a:lnSpc>
            </a:pPr>
            <a:endParaRPr lang="en-US" sz="2000" b="0" strike="noStrike" spc="-1">
              <a:latin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TextShape 1"/>
          <p:cNvSpPr txBox="1"/>
          <p:nvPr/>
        </p:nvSpPr>
        <p:spPr>
          <a:xfrm>
            <a:off x="3884760" y="8685360"/>
            <a:ext cx="2971440" cy="456840"/>
          </a:xfrm>
          <a:prstGeom prst="rect">
            <a:avLst/>
          </a:prstGeom>
          <a:noFill/>
          <a:ln>
            <a:noFill/>
          </a:ln>
        </p:spPr>
        <p:txBody>
          <a:bodyPr anchor="b">
            <a:noAutofit/>
          </a:bodyPr>
          <a:lstStyle/>
          <a:p>
            <a:pPr algn="r">
              <a:lnSpc>
                <a:spcPct val="100000"/>
              </a:lnSpc>
            </a:pPr>
            <a:fld id="{BCA4E3B1-CB77-4B38-9F3E-7E510EEE2BA4}" type="slidenum">
              <a:rPr lang="en-US" sz="1200" b="0" strike="noStrike" spc="-1">
                <a:latin typeface="Times New Roman"/>
              </a:rPr>
              <a:t>4</a:t>
            </a:fld>
            <a:endParaRPr lang="en-US" sz="1200" b="0" strike="noStrike" spc="-1">
              <a:latin typeface="Times New Roman"/>
            </a:endParaRPr>
          </a:p>
        </p:txBody>
      </p:sp>
      <p:sp>
        <p:nvSpPr>
          <p:cNvPr id="127" name="PlaceHolder 2"/>
          <p:cNvSpPr>
            <a:spLocks noGrp="1" noRot="1" noChangeAspect="1"/>
          </p:cNvSpPr>
          <p:nvPr>
            <p:ph type="sldImg"/>
          </p:nvPr>
        </p:nvSpPr>
        <p:spPr>
          <a:xfrm>
            <a:off x="1143000" y="685800"/>
            <a:ext cx="4572000" cy="3429000"/>
          </a:xfrm>
          <a:prstGeom prst="rect">
            <a:avLst/>
          </a:prstGeom>
        </p:spPr>
      </p:sp>
      <p:sp>
        <p:nvSpPr>
          <p:cNvPr id="128" name="PlaceHolder 3"/>
          <p:cNvSpPr>
            <a:spLocks noGrp="1"/>
          </p:cNvSpPr>
          <p:nvPr>
            <p:ph type="body"/>
          </p:nvPr>
        </p:nvSpPr>
        <p:spPr>
          <a:xfrm>
            <a:off x="685800" y="4343400"/>
            <a:ext cx="5486040" cy="4114440"/>
          </a:xfrm>
          <a:prstGeom prst="rect">
            <a:avLst/>
          </a:prstGeom>
        </p:spPr>
        <p:txBody>
          <a:bodyPr>
            <a:noAutofit/>
          </a:bodyPr>
          <a:lstStyle/>
          <a:p>
            <a:endParaRPr lang="en-US" sz="2000" b="0" strike="noStrike" spc="-1">
              <a:latin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PlaceHolder 1"/>
          <p:cNvSpPr>
            <a:spLocks noGrp="1" noRot="1" noChangeAspect="1"/>
          </p:cNvSpPr>
          <p:nvPr>
            <p:ph type="sldImg"/>
          </p:nvPr>
        </p:nvSpPr>
        <p:spPr>
          <a:xfrm>
            <a:off x="1143000" y="685800"/>
            <a:ext cx="4571640" cy="3428640"/>
          </a:xfrm>
          <a:prstGeom prst="rect">
            <a:avLst/>
          </a:prstGeom>
        </p:spPr>
      </p:sp>
      <p:sp>
        <p:nvSpPr>
          <p:cNvPr id="130" name="PlaceHolder 2"/>
          <p:cNvSpPr>
            <a:spLocks noGrp="1"/>
          </p:cNvSpPr>
          <p:nvPr>
            <p:ph type="body"/>
          </p:nvPr>
        </p:nvSpPr>
        <p:spPr>
          <a:xfrm>
            <a:off x="685800" y="4343400"/>
            <a:ext cx="5486040" cy="4114440"/>
          </a:xfrm>
          <a:prstGeom prst="rect">
            <a:avLst/>
          </a:prstGeom>
        </p:spPr>
        <p:txBody>
          <a:bodyPr>
            <a:normAutofit/>
          </a:bodyPr>
          <a:lstStyle/>
          <a:p>
            <a:endParaRPr lang="en-US" sz="2000" b="0" strike="noStrike" spc="-1">
              <a:latin typeface="Arial"/>
            </a:endParaRPr>
          </a:p>
        </p:txBody>
      </p:sp>
      <p:sp>
        <p:nvSpPr>
          <p:cNvPr id="131" name="TextShape 3"/>
          <p:cNvSpPr txBox="1"/>
          <p:nvPr/>
        </p:nvSpPr>
        <p:spPr>
          <a:xfrm>
            <a:off x="3884760" y="8685360"/>
            <a:ext cx="2971440" cy="456840"/>
          </a:xfrm>
          <a:prstGeom prst="rect">
            <a:avLst/>
          </a:prstGeom>
          <a:noFill/>
          <a:ln>
            <a:noFill/>
          </a:ln>
        </p:spPr>
        <p:txBody>
          <a:bodyPr anchor="b">
            <a:noAutofit/>
          </a:bodyPr>
          <a:lstStyle/>
          <a:p>
            <a:pPr algn="r">
              <a:lnSpc>
                <a:spcPct val="100000"/>
              </a:lnSpc>
            </a:pPr>
            <a:fld id="{5DEC6619-6386-4A1F-9F92-79E97C39BE51}" type="slidenum">
              <a:rPr lang="en-US" sz="1200" b="0" strike="noStrike" spc="-1">
                <a:solidFill>
                  <a:srgbClr val="000000"/>
                </a:solidFill>
                <a:latin typeface="+mn-lt"/>
                <a:ea typeface="+mn-ea"/>
              </a:rPr>
              <a:t>6</a:t>
            </a:fld>
            <a:endParaRPr lang="en-US" sz="1200" b="0" strike="noStrike" spc="-1">
              <a:latin typeface="Times New Roman"/>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TextShape 1"/>
          <p:cNvSpPr txBox="1"/>
          <p:nvPr/>
        </p:nvSpPr>
        <p:spPr>
          <a:xfrm>
            <a:off x="3884760" y="8685360"/>
            <a:ext cx="2971440" cy="456840"/>
          </a:xfrm>
          <a:prstGeom prst="rect">
            <a:avLst/>
          </a:prstGeom>
          <a:noFill/>
          <a:ln>
            <a:noFill/>
          </a:ln>
        </p:spPr>
        <p:txBody>
          <a:bodyPr anchor="b">
            <a:noAutofit/>
          </a:bodyPr>
          <a:lstStyle/>
          <a:p>
            <a:pPr algn="r">
              <a:lnSpc>
                <a:spcPct val="100000"/>
              </a:lnSpc>
            </a:pPr>
            <a:fld id="{8B04BE15-EA84-46CB-BD76-A0948EBB0EF1}" type="slidenum">
              <a:rPr lang="en-US" sz="1200" b="0" strike="noStrike" spc="-1">
                <a:latin typeface="Times New Roman"/>
              </a:rPr>
              <a:t>10</a:t>
            </a:fld>
            <a:endParaRPr lang="en-US" sz="1200" b="0" strike="noStrike" spc="-1">
              <a:latin typeface="Times New Roman"/>
            </a:endParaRPr>
          </a:p>
        </p:txBody>
      </p:sp>
      <p:sp>
        <p:nvSpPr>
          <p:cNvPr id="133" name="PlaceHolder 2"/>
          <p:cNvSpPr>
            <a:spLocks noGrp="1" noRot="1" noChangeAspect="1"/>
          </p:cNvSpPr>
          <p:nvPr>
            <p:ph type="sldImg"/>
          </p:nvPr>
        </p:nvSpPr>
        <p:spPr>
          <a:xfrm>
            <a:off x="1143000" y="685800"/>
            <a:ext cx="4572000" cy="3429000"/>
          </a:xfrm>
          <a:prstGeom prst="rect">
            <a:avLst/>
          </a:prstGeom>
        </p:spPr>
      </p:sp>
      <p:sp>
        <p:nvSpPr>
          <p:cNvPr id="134" name="PlaceHolder 3"/>
          <p:cNvSpPr>
            <a:spLocks noGrp="1"/>
          </p:cNvSpPr>
          <p:nvPr>
            <p:ph type="body"/>
          </p:nvPr>
        </p:nvSpPr>
        <p:spPr>
          <a:xfrm>
            <a:off x="685800" y="4343400"/>
            <a:ext cx="5486040" cy="4114440"/>
          </a:xfrm>
          <a:prstGeom prst="rect">
            <a:avLst/>
          </a:prstGeom>
        </p:spPr>
        <p:txBody>
          <a:bodyPr>
            <a:noAutofit/>
          </a:bodyPr>
          <a:lstStyle/>
          <a:p>
            <a:endParaRPr lang="en-US" sz="2000" b="0" strike="noStrike" spc="-1">
              <a:latin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extShape 1"/>
          <p:cNvSpPr txBox="1"/>
          <p:nvPr/>
        </p:nvSpPr>
        <p:spPr>
          <a:xfrm>
            <a:off x="3884760" y="8685360"/>
            <a:ext cx="2971440" cy="456840"/>
          </a:xfrm>
          <a:prstGeom prst="rect">
            <a:avLst/>
          </a:prstGeom>
          <a:noFill/>
          <a:ln>
            <a:noFill/>
          </a:ln>
        </p:spPr>
        <p:txBody>
          <a:bodyPr anchor="b">
            <a:noAutofit/>
          </a:bodyPr>
          <a:lstStyle/>
          <a:p>
            <a:pPr algn="r">
              <a:lnSpc>
                <a:spcPct val="100000"/>
              </a:lnSpc>
            </a:pPr>
            <a:fld id="{6486C89C-EEE8-4920-A402-913B17A41D7A}" type="slidenum">
              <a:rPr lang="en-US" sz="1200" b="0" strike="noStrike" spc="-1">
                <a:latin typeface="Times New Roman"/>
              </a:rPr>
              <a:t>11</a:t>
            </a:fld>
            <a:endParaRPr lang="en-US" sz="1200" b="0" strike="noStrike" spc="-1">
              <a:latin typeface="Times New Roman"/>
            </a:endParaRPr>
          </a:p>
        </p:txBody>
      </p:sp>
      <p:sp>
        <p:nvSpPr>
          <p:cNvPr id="136" name="PlaceHolder 2"/>
          <p:cNvSpPr>
            <a:spLocks noGrp="1" noRot="1" noChangeAspect="1"/>
          </p:cNvSpPr>
          <p:nvPr>
            <p:ph type="sldImg"/>
          </p:nvPr>
        </p:nvSpPr>
        <p:spPr>
          <a:xfrm>
            <a:off x="1143000" y="685800"/>
            <a:ext cx="4572000" cy="3429000"/>
          </a:xfrm>
          <a:prstGeom prst="rect">
            <a:avLst/>
          </a:prstGeom>
        </p:spPr>
      </p:sp>
      <p:sp>
        <p:nvSpPr>
          <p:cNvPr id="137" name="PlaceHolder 3"/>
          <p:cNvSpPr>
            <a:spLocks noGrp="1"/>
          </p:cNvSpPr>
          <p:nvPr>
            <p:ph type="body"/>
          </p:nvPr>
        </p:nvSpPr>
        <p:spPr>
          <a:xfrm>
            <a:off x="685800" y="4343400"/>
            <a:ext cx="5486040" cy="4114440"/>
          </a:xfrm>
          <a:prstGeom prst="rect">
            <a:avLst/>
          </a:prstGeom>
        </p:spPr>
        <p:txBody>
          <a:bodyPr>
            <a:noAutofit/>
          </a:bodyPr>
          <a:lstStyle/>
          <a:p>
            <a:pPr marL="216000" indent="-216000">
              <a:lnSpc>
                <a:spcPct val="100000"/>
              </a:lnSpc>
            </a:pPr>
            <a:r>
              <a:rPr lang="en-US" sz="2000" b="0" strike="noStrike" spc="-1">
                <a:latin typeface="Arial"/>
              </a:rPr>
              <a:t>Asa 250 MG PURESKELTUNA</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PlaceHolder 1"/>
          <p:cNvSpPr>
            <a:spLocks noGrp="1" noRot="1" noChangeAspect="1"/>
          </p:cNvSpPr>
          <p:nvPr>
            <p:ph type="sldImg"/>
          </p:nvPr>
        </p:nvSpPr>
        <p:spPr>
          <a:xfrm>
            <a:off x="1143000" y="685800"/>
            <a:ext cx="4572000" cy="3429000"/>
          </a:xfrm>
          <a:prstGeom prst="rect">
            <a:avLst/>
          </a:prstGeom>
        </p:spPr>
      </p:sp>
      <p:sp>
        <p:nvSpPr>
          <p:cNvPr id="139" name="PlaceHolder 2"/>
          <p:cNvSpPr>
            <a:spLocks noGrp="1"/>
          </p:cNvSpPr>
          <p:nvPr>
            <p:ph type="body"/>
          </p:nvPr>
        </p:nvSpPr>
        <p:spPr>
          <a:xfrm>
            <a:off x="685800" y="4343400"/>
            <a:ext cx="5486040" cy="4114440"/>
          </a:xfrm>
          <a:prstGeom prst="rect">
            <a:avLst/>
          </a:prstGeom>
        </p:spPr>
        <p:txBody>
          <a:bodyPr>
            <a:normAutofit fontScale="55000" lnSpcReduction="20000"/>
          </a:bodyPr>
          <a:lstStyle/>
          <a:p>
            <a:pPr marL="658440" lvl="1" indent="-246600">
              <a:lnSpc>
                <a:spcPct val="100000"/>
              </a:lnSpc>
              <a:buClr>
                <a:srgbClr val="000000"/>
              </a:buClr>
              <a:buFont typeface="StarSymbol"/>
              <a:buChar char="-"/>
            </a:pPr>
            <a:r>
              <a:rPr lang="en-US" sz="2000" b="1" strike="noStrike" spc="-1">
                <a:solidFill>
                  <a:srgbClr val="000000"/>
                </a:solidFill>
                <a:latin typeface="Arial"/>
              </a:rPr>
              <a:t>nitraatit </a:t>
            </a:r>
            <a:r>
              <a:rPr lang="en-US" sz="2000" b="0" strike="noStrike" spc="-1">
                <a:solidFill>
                  <a:srgbClr val="000000"/>
                </a:solidFill>
                <a:latin typeface="Arial"/>
              </a:rPr>
              <a:t>(Nitro® + pitkävaikutteiset) </a:t>
            </a:r>
            <a:r>
              <a:rPr lang="en-US" sz="2000" b="1" strike="noStrike" spc="-1">
                <a:solidFill>
                  <a:srgbClr val="000000"/>
                </a:solidFill>
                <a:latin typeface="Wingdings"/>
              </a:rPr>
              <a:t> </a:t>
            </a:r>
            <a:r>
              <a:rPr lang="en-US" sz="2000" b="0" strike="noStrike" spc="-1">
                <a:solidFill>
                  <a:srgbClr val="000000"/>
                </a:solidFill>
                <a:latin typeface="Wingdings"/>
              </a:rPr>
              <a:t>vähentävät sydämen kuormitusta, virtaus sepelvaltimoissa lisääntyy, jolloin sydänlihas saa enemmän happea)</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asetyylisalisyylihappo</a:t>
            </a:r>
            <a:r>
              <a:rPr lang="en-US" sz="2000" b="0" strike="noStrike" spc="-1">
                <a:solidFill>
                  <a:srgbClr val="000000"/>
                </a:solidFill>
                <a:latin typeface="Wingdings"/>
              </a:rPr>
              <a:t> (ASA)  estää verihyytyminen syntymistä (esim. Disperin®, Primaspan®)</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beetasalpaajat </a:t>
            </a:r>
            <a:r>
              <a:rPr lang="en-US" sz="2000" b="0" strike="noStrike" spc="-1">
                <a:solidFill>
                  <a:srgbClr val="000000"/>
                </a:solidFill>
                <a:latin typeface="Wingdings"/>
              </a:rPr>
              <a:t> pienentävät sydämen syketiheyttä ja supistuvuutta sekä parantavat suorituskykyä</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kalsiumestäjät </a:t>
            </a:r>
            <a:r>
              <a:rPr lang="en-US" sz="2000" b="0" strike="noStrike" spc="-1">
                <a:solidFill>
                  <a:srgbClr val="000000"/>
                </a:solidFill>
                <a:latin typeface="Wingdings"/>
              </a:rPr>
              <a:t> laajentavat verisuonia ja alentavat ääreisverenkierron vastusta ja verenpainetta</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diureetit </a:t>
            </a:r>
            <a:r>
              <a:rPr lang="en-US" sz="2000" b="0" strike="noStrike" spc="-1">
                <a:solidFill>
                  <a:srgbClr val="000000"/>
                </a:solidFill>
                <a:latin typeface="Wingdings"/>
              </a:rPr>
              <a:t>(nesteenpoistolääkkeet)   lisäävät munuaisten kautta tapahtuvaa virtsan eritystä sekä poistavat natriumia ja vettä kehosta</a:t>
            </a:r>
            <a:endParaRPr lang="en-US" sz="2000" b="0" strike="noStrike" spc="-1">
              <a:latin typeface="Arial"/>
            </a:endParaRPr>
          </a:p>
          <a:p>
            <a:pPr marL="658440" indent="-246600">
              <a:lnSpc>
                <a:spcPct val="100000"/>
              </a:lnSpc>
            </a:pPr>
            <a:r>
              <a:rPr lang="en-US" sz="2000" b="0" strike="noStrike" spc="-1">
                <a:solidFill>
                  <a:srgbClr val="000000"/>
                </a:solidFill>
                <a:latin typeface="Wingdings"/>
              </a:rPr>
              <a:t>	 alentavat myös verenpainetta sekä vähentävät verenkierron vastusta ja sydämen kuormitusta</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antikoagulantit </a:t>
            </a:r>
            <a:r>
              <a:rPr lang="en-US" sz="2000" b="0" strike="noStrike" spc="-1">
                <a:solidFill>
                  <a:srgbClr val="000000"/>
                </a:solidFill>
                <a:latin typeface="Wingdings"/>
              </a:rPr>
              <a:t>(Marevan®)  ohentavat verta</a:t>
            </a:r>
            <a:endParaRPr lang="en-US" sz="2000" b="0" strike="noStrike" spc="-1">
              <a:latin typeface="Arial"/>
            </a:endParaRPr>
          </a:p>
          <a:p>
            <a:pPr marL="658440" lvl="1" indent="-246600">
              <a:lnSpc>
                <a:spcPct val="100000"/>
              </a:lnSpc>
              <a:buClr>
                <a:srgbClr val="000000"/>
              </a:buClr>
              <a:buFont typeface="StarSymbol"/>
              <a:buChar char="-"/>
            </a:pPr>
            <a:r>
              <a:rPr lang="en-US" sz="2000" b="1" strike="noStrike" spc="-1">
                <a:solidFill>
                  <a:srgbClr val="000000"/>
                </a:solidFill>
                <a:latin typeface="Wingdings"/>
              </a:rPr>
              <a:t>digitalis</a:t>
            </a:r>
            <a:r>
              <a:rPr lang="en-US" sz="2000" b="0" strike="noStrike" spc="-1">
                <a:solidFill>
                  <a:srgbClr val="000000"/>
                </a:solidFill>
                <a:latin typeface="Wingdings"/>
              </a:rPr>
              <a:t> (Digoxin®)  vahvistaa sydänlihaksen supistusvoimaa ja hidastaa sydämen sykettä </a:t>
            </a:r>
            <a:endParaRPr lang="en-US" sz="2000" b="0" strike="noStrike" spc="-1">
              <a:latin typeface="Arial"/>
            </a:endParaRPr>
          </a:p>
          <a:p>
            <a:pPr>
              <a:lnSpc>
                <a:spcPct val="100000"/>
              </a:lnSpc>
            </a:pPr>
            <a:endParaRPr lang="en-US" sz="2000" b="0" strike="noStrike" spc="-1">
              <a:latin typeface="Arial"/>
            </a:endParaRPr>
          </a:p>
        </p:txBody>
      </p:sp>
      <p:sp>
        <p:nvSpPr>
          <p:cNvPr id="140" name="TextShape 3"/>
          <p:cNvSpPr txBox="1"/>
          <p:nvPr/>
        </p:nvSpPr>
        <p:spPr>
          <a:xfrm>
            <a:off x="3884760" y="8685360"/>
            <a:ext cx="2971440" cy="456840"/>
          </a:xfrm>
          <a:prstGeom prst="rect">
            <a:avLst/>
          </a:prstGeom>
          <a:noFill/>
          <a:ln>
            <a:noFill/>
          </a:ln>
        </p:spPr>
        <p:txBody>
          <a:bodyPr anchor="b">
            <a:noAutofit/>
          </a:bodyPr>
          <a:lstStyle/>
          <a:p>
            <a:pPr algn="r">
              <a:lnSpc>
                <a:spcPct val="100000"/>
              </a:lnSpc>
            </a:pPr>
            <a:fld id="{305A4CE0-4FFF-4091-B74F-DED540FC7D80}" type="slidenum">
              <a:rPr lang="en-US" sz="1200" b="0" strike="noStrike" spc="-1">
                <a:solidFill>
                  <a:srgbClr val="000000"/>
                </a:solidFill>
                <a:latin typeface="+mn-lt"/>
                <a:ea typeface="+mn-ea"/>
              </a:rPr>
              <a:t>12</a:t>
            </a:fld>
            <a:endParaRPr lang="en-US" sz="1200" b="0" strike="noStrike" spc="-1">
              <a:latin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27" name="PlaceHolder 2"/>
          <p:cNvSpPr>
            <a:spLocks noGrp="1"/>
          </p:cNvSpPr>
          <p:nvPr>
            <p:ph type="body"/>
          </p:nvPr>
        </p:nvSpPr>
        <p:spPr>
          <a:xfrm>
            <a:off x="457200" y="152388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28" name="PlaceHolder 3"/>
          <p:cNvSpPr>
            <a:spLocks noGrp="1"/>
          </p:cNvSpPr>
          <p:nvPr>
            <p:ph type="body"/>
          </p:nvPr>
        </p:nvSpPr>
        <p:spPr>
          <a:xfrm>
            <a:off x="457200" y="392760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30"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1"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2" name="PlaceHolder 4"/>
          <p:cNvSpPr>
            <a:spLocks noGrp="1"/>
          </p:cNvSpPr>
          <p:nvPr>
            <p:ph type="body"/>
          </p:nvPr>
        </p:nvSpPr>
        <p:spPr>
          <a:xfrm>
            <a:off x="45720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3" name="PlaceHolder 5"/>
          <p:cNvSpPr>
            <a:spLocks noGrp="1"/>
          </p:cNvSpPr>
          <p:nvPr>
            <p:ph type="body"/>
          </p:nvPr>
        </p:nvSpPr>
        <p:spPr>
          <a:xfrm>
            <a:off x="467424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35" name="PlaceHolder 2"/>
          <p:cNvSpPr>
            <a:spLocks noGrp="1"/>
          </p:cNvSpPr>
          <p:nvPr>
            <p:ph type="body"/>
          </p:nvPr>
        </p:nvSpPr>
        <p:spPr>
          <a:xfrm>
            <a:off x="45720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6" name="PlaceHolder 3"/>
          <p:cNvSpPr>
            <a:spLocks noGrp="1"/>
          </p:cNvSpPr>
          <p:nvPr>
            <p:ph type="body"/>
          </p:nvPr>
        </p:nvSpPr>
        <p:spPr>
          <a:xfrm>
            <a:off x="323964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7" name="PlaceHolder 4"/>
          <p:cNvSpPr>
            <a:spLocks noGrp="1"/>
          </p:cNvSpPr>
          <p:nvPr>
            <p:ph type="body"/>
          </p:nvPr>
        </p:nvSpPr>
        <p:spPr>
          <a:xfrm>
            <a:off x="602208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8" name="PlaceHolder 5"/>
          <p:cNvSpPr>
            <a:spLocks noGrp="1"/>
          </p:cNvSpPr>
          <p:nvPr>
            <p:ph type="body"/>
          </p:nvPr>
        </p:nvSpPr>
        <p:spPr>
          <a:xfrm>
            <a:off x="45720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39" name="PlaceHolder 6"/>
          <p:cNvSpPr>
            <a:spLocks noGrp="1"/>
          </p:cNvSpPr>
          <p:nvPr>
            <p:ph type="body"/>
          </p:nvPr>
        </p:nvSpPr>
        <p:spPr>
          <a:xfrm>
            <a:off x="323964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40" name="PlaceHolder 7"/>
          <p:cNvSpPr>
            <a:spLocks noGrp="1"/>
          </p:cNvSpPr>
          <p:nvPr>
            <p:ph type="body"/>
          </p:nvPr>
        </p:nvSpPr>
        <p:spPr>
          <a:xfrm>
            <a:off x="602208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47" name="PlaceHolder 2"/>
          <p:cNvSpPr>
            <a:spLocks noGrp="1"/>
          </p:cNvSpPr>
          <p:nvPr>
            <p:ph type="subTitle"/>
          </p:nvPr>
        </p:nvSpPr>
        <p:spPr>
          <a:xfrm>
            <a:off x="457200" y="1523880"/>
            <a:ext cx="8229240" cy="46018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49" name="PlaceHolder 2"/>
          <p:cNvSpPr>
            <a:spLocks noGrp="1"/>
          </p:cNvSpPr>
          <p:nvPr>
            <p:ph type="body"/>
          </p:nvPr>
        </p:nvSpPr>
        <p:spPr>
          <a:xfrm>
            <a:off x="457200" y="1523880"/>
            <a:ext cx="8229240" cy="460188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51" name="PlaceHolder 2"/>
          <p:cNvSpPr>
            <a:spLocks noGrp="1"/>
          </p:cNvSpPr>
          <p:nvPr>
            <p:ph type="body"/>
          </p:nvPr>
        </p:nvSpPr>
        <p:spPr>
          <a:xfrm>
            <a:off x="45720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52" name="PlaceHolder 3"/>
          <p:cNvSpPr>
            <a:spLocks noGrp="1"/>
          </p:cNvSpPr>
          <p:nvPr>
            <p:ph type="body"/>
          </p:nvPr>
        </p:nvSpPr>
        <p:spPr>
          <a:xfrm>
            <a:off x="467424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457200" y="304920"/>
            <a:ext cx="8229240" cy="45921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56"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57" name="PlaceHolder 3"/>
          <p:cNvSpPr>
            <a:spLocks noGrp="1"/>
          </p:cNvSpPr>
          <p:nvPr>
            <p:ph type="body"/>
          </p:nvPr>
        </p:nvSpPr>
        <p:spPr>
          <a:xfrm>
            <a:off x="467424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58" name="PlaceHolder 4"/>
          <p:cNvSpPr>
            <a:spLocks noGrp="1"/>
          </p:cNvSpPr>
          <p:nvPr>
            <p:ph type="body"/>
          </p:nvPr>
        </p:nvSpPr>
        <p:spPr>
          <a:xfrm>
            <a:off x="45720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6" name="PlaceHolder 2"/>
          <p:cNvSpPr>
            <a:spLocks noGrp="1"/>
          </p:cNvSpPr>
          <p:nvPr>
            <p:ph type="subTitle"/>
          </p:nvPr>
        </p:nvSpPr>
        <p:spPr>
          <a:xfrm>
            <a:off x="457200" y="1523880"/>
            <a:ext cx="8229240" cy="460188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60" name="PlaceHolder 2"/>
          <p:cNvSpPr>
            <a:spLocks noGrp="1"/>
          </p:cNvSpPr>
          <p:nvPr>
            <p:ph type="body"/>
          </p:nvPr>
        </p:nvSpPr>
        <p:spPr>
          <a:xfrm>
            <a:off x="45720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61"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62" name="PlaceHolder 4"/>
          <p:cNvSpPr>
            <a:spLocks noGrp="1"/>
          </p:cNvSpPr>
          <p:nvPr>
            <p:ph type="body"/>
          </p:nvPr>
        </p:nvSpPr>
        <p:spPr>
          <a:xfrm>
            <a:off x="467424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64"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65"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66" name="PlaceHolder 4"/>
          <p:cNvSpPr>
            <a:spLocks noGrp="1"/>
          </p:cNvSpPr>
          <p:nvPr>
            <p:ph type="body"/>
          </p:nvPr>
        </p:nvSpPr>
        <p:spPr>
          <a:xfrm>
            <a:off x="457200" y="392760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68" name="PlaceHolder 2"/>
          <p:cNvSpPr>
            <a:spLocks noGrp="1"/>
          </p:cNvSpPr>
          <p:nvPr>
            <p:ph type="body"/>
          </p:nvPr>
        </p:nvSpPr>
        <p:spPr>
          <a:xfrm>
            <a:off x="457200" y="152388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69" name="PlaceHolder 3"/>
          <p:cNvSpPr>
            <a:spLocks noGrp="1"/>
          </p:cNvSpPr>
          <p:nvPr>
            <p:ph type="body"/>
          </p:nvPr>
        </p:nvSpPr>
        <p:spPr>
          <a:xfrm>
            <a:off x="457200" y="392760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71"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2"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3" name="PlaceHolder 4"/>
          <p:cNvSpPr>
            <a:spLocks noGrp="1"/>
          </p:cNvSpPr>
          <p:nvPr>
            <p:ph type="body"/>
          </p:nvPr>
        </p:nvSpPr>
        <p:spPr>
          <a:xfrm>
            <a:off x="45720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4" name="PlaceHolder 5"/>
          <p:cNvSpPr>
            <a:spLocks noGrp="1"/>
          </p:cNvSpPr>
          <p:nvPr>
            <p:ph type="body"/>
          </p:nvPr>
        </p:nvSpPr>
        <p:spPr>
          <a:xfrm>
            <a:off x="467424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76" name="PlaceHolder 2"/>
          <p:cNvSpPr>
            <a:spLocks noGrp="1"/>
          </p:cNvSpPr>
          <p:nvPr>
            <p:ph type="body"/>
          </p:nvPr>
        </p:nvSpPr>
        <p:spPr>
          <a:xfrm>
            <a:off x="45720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7" name="PlaceHolder 3"/>
          <p:cNvSpPr>
            <a:spLocks noGrp="1"/>
          </p:cNvSpPr>
          <p:nvPr>
            <p:ph type="body"/>
          </p:nvPr>
        </p:nvSpPr>
        <p:spPr>
          <a:xfrm>
            <a:off x="323964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8" name="PlaceHolder 4"/>
          <p:cNvSpPr>
            <a:spLocks noGrp="1"/>
          </p:cNvSpPr>
          <p:nvPr>
            <p:ph type="body"/>
          </p:nvPr>
        </p:nvSpPr>
        <p:spPr>
          <a:xfrm>
            <a:off x="6022080" y="152388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79" name="PlaceHolder 5"/>
          <p:cNvSpPr>
            <a:spLocks noGrp="1"/>
          </p:cNvSpPr>
          <p:nvPr>
            <p:ph type="body"/>
          </p:nvPr>
        </p:nvSpPr>
        <p:spPr>
          <a:xfrm>
            <a:off x="45720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80" name="PlaceHolder 6"/>
          <p:cNvSpPr>
            <a:spLocks noGrp="1"/>
          </p:cNvSpPr>
          <p:nvPr>
            <p:ph type="body"/>
          </p:nvPr>
        </p:nvSpPr>
        <p:spPr>
          <a:xfrm>
            <a:off x="323964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81" name="PlaceHolder 7"/>
          <p:cNvSpPr>
            <a:spLocks noGrp="1"/>
          </p:cNvSpPr>
          <p:nvPr>
            <p:ph type="body"/>
          </p:nvPr>
        </p:nvSpPr>
        <p:spPr>
          <a:xfrm>
            <a:off x="6022080" y="3927600"/>
            <a:ext cx="26496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8" name="PlaceHolder 2"/>
          <p:cNvSpPr>
            <a:spLocks noGrp="1"/>
          </p:cNvSpPr>
          <p:nvPr>
            <p:ph type="body"/>
          </p:nvPr>
        </p:nvSpPr>
        <p:spPr>
          <a:xfrm>
            <a:off x="457200" y="1523880"/>
            <a:ext cx="8229240" cy="460188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10" name="PlaceHolder 2"/>
          <p:cNvSpPr>
            <a:spLocks noGrp="1"/>
          </p:cNvSpPr>
          <p:nvPr>
            <p:ph type="body"/>
          </p:nvPr>
        </p:nvSpPr>
        <p:spPr>
          <a:xfrm>
            <a:off x="45720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11" name="PlaceHolder 3"/>
          <p:cNvSpPr>
            <a:spLocks noGrp="1"/>
          </p:cNvSpPr>
          <p:nvPr>
            <p:ph type="body"/>
          </p:nvPr>
        </p:nvSpPr>
        <p:spPr>
          <a:xfrm>
            <a:off x="467424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457200" y="304920"/>
            <a:ext cx="8229240" cy="4592160"/>
          </a:xfrm>
          <a:prstGeom prst="rect">
            <a:avLst/>
          </a:prstGeom>
        </p:spPr>
        <p:txBody>
          <a:bodyPr lIns="0" tIns="0" rIns="0" bIns="0" anchor="ctr">
            <a:spAutoFit/>
          </a:bodyP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15"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16" name="PlaceHolder 3"/>
          <p:cNvSpPr>
            <a:spLocks noGrp="1"/>
          </p:cNvSpPr>
          <p:nvPr>
            <p:ph type="body"/>
          </p:nvPr>
        </p:nvSpPr>
        <p:spPr>
          <a:xfrm>
            <a:off x="467424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17" name="PlaceHolder 4"/>
          <p:cNvSpPr>
            <a:spLocks noGrp="1"/>
          </p:cNvSpPr>
          <p:nvPr>
            <p:ph type="body"/>
          </p:nvPr>
        </p:nvSpPr>
        <p:spPr>
          <a:xfrm>
            <a:off x="45720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19" name="PlaceHolder 2"/>
          <p:cNvSpPr>
            <a:spLocks noGrp="1"/>
          </p:cNvSpPr>
          <p:nvPr>
            <p:ph type="body"/>
          </p:nvPr>
        </p:nvSpPr>
        <p:spPr>
          <a:xfrm>
            <a:off x="457200" y="1523880"/>
            <a:ext cx="4015800" cy="460188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20"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21" name="PlaceHolder 4"/>
          <p:cNvSpPr>
            <a:spLocks noGrp="1"/>
          </p:cNvSpPr>
          <p:nvPr>
            <p:ph type="body"/>
          </p:nvPr>
        </p:nvSpPr>
        <p:spPr>
          <a:xfrm>
            <a:off x="4674240" y="392760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457200" y="304920"/>
            <a:ext cx="8229240" cy="990360"/>
          </a:xfrm>
          <a:prstGeom prst="rect">
            <a:avLst/>
          </a:prstGeom>
        </p:spPr>
        <p:txBody>
          <a:bodyPr lIns="0" tIns="0" rIns="0" bIns="0" anchor="ctr">
            <a:spAutoFit/>
          </a:bodyPr>
          <a:lstStyle/>
          <a:p>
            <a:endParaRPr lang="fi-FI" sz="1800" b="0" strike="noStrike" spc="-1">
              <a:solidFill>
                <a:srgbClr val="FFFFFF"/>
              </a:solidFill>
              <a:latin typeface="Arial"/>
            </a:endParaRPr>
          </a:p>
        </p:txBody>
      </p:sp>
      <p:sp>
        <p:nvSpPr>
          <p:cNvPr id="23" name="PlaceHolder 2"/>
          <p:cNvSpPr>
            <a:spLocks noGrp="1"/>
          </p:cNvSpPr>
          <p:nvPr>
            <p:ph type="body"/>
          </p:nvPr>
        </p:nvSpPr>
        <p:spPr>
          <a:xfrm>
            <a:off x="45720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24" name="PlaceHolder 3"/>
          <p:cNvSpPr>
            <a:spLocks noGrp="1"/>
          </p:cNvSpPr>
          <p:nvPr>
            <p:ph type="body"/>
          </p:nvPr>
        </p:nvSpPr>
        <p:spPr>
          <a:xfrm>
            <a:off x="4674240" y="1523880"/>
            <a:ext cx="4015800" cy="2194920"/>
          </a:xfrm>
          <a:prstGeom prst="rect">
            <a:avLst/>
          </a:prstGeom>
        </p:spPr>
        <p:txBody>
          <a:bodyPr lIns="0" tIns="0" rIns="0" bIns="0">
            <a:normAutofit/>
          </a:bodyPr>
          <a:lstStyle/>
          <a:p>
            <a:endParaRPr lang="fi-FI" sz="3200" b="0" strike="noStrike" spc="-1">
              <a:solidFill>
                <a:srgbClr val="000000"/>
              </a:solidFill>
              <a:latin typeface="Arial"/>
            </a:endParaRPr>
          </a:p>
        </p:txBody>
      </p:sp>
      <p:sp>
        <p:nvSpPr>
          <p:cNvPr id="25" name="PlaceHolder 4"/>
          <p:cNvSpPr>
            <a:spLocks noGrp="1"/>
          </p:cNvSpPr>
          <p:nvPr>
            <p:ph type="body"/>
          </p:nvPr>
        </p:nvSpPr>
        <p:spPr>
          <a:xfrm>
            <a:off x="457200" y="3927600"/>
            <a:ext cx="8229240" cy="2194920"/>
          </a:xfrm>
          <a:prstGeom prst="rect">
            <a:avLst/>
          </a:prstGeom>
        </p:spPr>
        <p:txBody>
          <a:bodyPr lIns="0" tIns="0" rIns="0" bIns="0">
            <a:normAutofit/>
          </a:bodyPr>
          <a:lstStyle/>
          <a:p>
            <a:endParaRPr lang="fi-FI" sz="3200"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33520" y="152280"/>
            <a:ext cx="7467120" cy="914040"/>
          </a:xfrm>
          <a:prstGeom prst="rect">
            <a:avLst/>
          </a:prstGeom>
        </p:spPr>
        <p:txBody>
          <a:bodyPr anchor="ctr">
            <a:noAutofit/>
          </a:bodyPr>
          <a:lstStyle/>
          <a:p>
            <a:pPr>
              <a:lnSpc>
                <a:spcPct val="100000"/>
              </a:lnSpc>
            </a:pPr>
            <a:r>
              <a:rPr lang="fi-FI" sz="4400" b="1" strike="noStrike" spc="-1">
                <a:solidFill>
                  <a:srgbClr val="FFFFFF"/>
                </a:solidFill>
                <a:latin typeface="Arial"/>
              </a:rPr>
              <a:t>Muokkaa perustyyl. napsautt.</a:t>
            </a:r>
            <a:endParaRPr lang="fi-FI" sz="4400" b="0" strike="noStrike" spc="-1">
              <a:solidFill>
                <a:srgbClr val="FFFFFF"/>
              </a:solidFill>
              <a:latin typeface="Arial"/>
            </a:endParaRPr>
          </a:p>
        </p:txBody>
      </p:sp>
      <p:sp>
        <p:nvSpPr>
          <p:cNvPr id="6" name="PlaceHolder 2"/>
          <p:cNvSpPr>
            <a:spLocks noGrp="1"/>
          </p:cNvSpPr>
          <p:nvPr>
            <p:ph type="dt"/>
          </p:nvPr>
        </p:nvSpPr>
        <p:spPr>
          <a:xfrm>
            <a:off x="457200" y="6248520"/>
            <a:ext cx="2133360" cy="396360"/>
          </a:xfrm>
          <a:prstGeom prst="rect">
            <a:avLst/>
          </a:prstGeom>
        </p:spPr>
        <p:txBody>
          <a:bodyPr>
            <a:noAutofit/>
          </a:bodyPr>
          <a:lstStyle/>
          <a:p>
            <a:pPr>
              <a:lnSpc>
                <a:spcPct val="100000"/>
              </a:lnSpc>
            </a:pPr>
            <a:fld id="{D85E7626-58D8-4CD5-BC77-F35B02EFF73B}" type="datetime">
              <a:rPr lang="en-US" sz="1400" b="0" strike="noStrike" spc="-1">
                <a:solidFill>
                  <a:srgbClr val="FFFFFF"/>
                </a:solidFill>
                <a:latin typeface="Arial"/>
              </a:rPr>
              <a:t>9/1/2020</a:t>
            </a:fld>
            <a:endParaRPr lang="en-US" sz="1400" b="0" strike="noStrike" spc="-1">
              <a:latin typeface="Times New Roman"/>
            </a:endParaRPr>
          </a:p>
        </p:txBody>
      </p:sp>
      <p:sp>
        <p:nvSpPr>
          <p:cNvPr id="2" name="PlaceHolder 3"/>
          <p:cNvSpPr>
            <a:spLocks noGrp="1"/>
          </p:cNvSpPr>
          <p:nvPr>
            <p:ph type="ftr"/>
          </p:nvPr>
        </p:nvSpPr>
        <p:spPr>
          <a:xfrm>
            <a:off x="3124080" y="6248520"/>
            <a:ext cx="2895120" cy="396360"/>
          </a:xfrm>
          <a:prstGeom prst="rect">
            <a:avLst/>
          </a:prstGeom>
        </p:spPr>
        <p:txBody>
          <a:bodyPr>
            <a:noAutofit/>
          </a:bodyPr>
          <a:lstStyle/>
          <a:p>
            <a:endParaRPr lang="en-US" sz="2400" b="0" strike="noStrike" spc="-1">
              <a:latin typeface="Times New Roman"/>
            </a:endParaRPr>
          </a:p>
        </p:txBody>
      </p:sp>
      <p:sp>
        <p:nvSpPr>
          <p:cNvPr id="3" name="PlaceHolder 4"/>
          <p:cNvSpPr>
            <a:spLocks noGrp="1"/>
          </p:cNvSpPr>
          <p:nvPr>
            <p:ph type="sldNum"/>
          </p:nvPr>
        </p:nvSpPr>
        <p:spPr>
          <a:xfrm>
            <a:off x="6553080" y="6248520"/>
            <a:ext cx="2133360" cy="396360"/>
          </a:xfrm>
          <a:prstGeom prst="rect">
            <a:avLst/>
          </a:prstGeom>
        </p:spPr>
        <p:txBody>
          <a:bodyPr>
            <a:noAutofit/>
          </a:bodyPr>
          <a:lstStyle/>
          <a:p>
            <a:pPr algn="r">
              <a:lnSpc>
                <a:spcPct val="100000"/>
              </a:lnSpc>
            </a:pPr>
            <a:fld id="{D5CE03FD-1C39-4C7E-AC83-0003722B6187}" type="slidenum">
              <a:rPr lang="en-US" sz="1400" b="0" strike="noStrike" spc="-1">
                <a:solidFill>
                  <a:srgbClr val="FFFFFF"/>
                </a:solidFill>
                <a:latin typeface="Arial"/>
              </a:rPr>
              <a:t>‹#›</a:t>
            </a:fld>
            <a:endParaRPr lang="en-US" sz="1400" b="0" strike="noStrike" spc="-1">
              <a:latin typeface="Times New Roman"/>
            </a:endParaRPr>
          </a:p>
        </p:txBody>
      </p:sp>
      <p:sp>
        <p:nvSpPr>
          <p:cNvPr id="4" name="PlaceHolder 5"/>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fi-FI" sz="3200" b="0" strike="noStrike" spc="-1">
                <a:solidFill>
                  <a:srgbClr val="000000"/>
                </a:solidFill>
                <a:latin typeface="Arial"/>
              </a:rPr>
              <a:t>Click to edit the outline text format</a:t>
            </a:r>
          </a:p>
          <a:p>
            <a:pPr marL="864000" lvl="1" indent="-324000">
              <a:spcBef>
                <a:spcPts val="1134"/>
              </a:spcBef>
              <a:buClr>
                <a:srgbClr val="000000"/>
              </a:buClr>
              <a:buSzPct val="75000"/>
              <a:buFont typeface="Symbol" charset="2"/>
              <a:buChar char=""/>
            </a:pPr>
            <a:r>
              <a:rPr lang="fi-FI" sz="2400" b="0" strike="noStrike" spc="-1">
                <a:solidFill>
                  <a:srgbClr val="000000"/>
                </a:solidFill>
                <a:latin typeface="Arial"/>
              </a:rPr>
              <a:t>Second Outline Level</a:t>
            </a:r>
          </a:p>
          <a:p>
            <a:pPr marL="1296000" lvl="2" indent="-288000">
              <a:spcBef>
                <a:spcPts val="850"/>
              </a:spcBef>
              <a:buClr>
                <a:srgbClr val="000000"/>
              </a:buClr>
              <a:buSzPct val="45000"/>
              <a:buFont typeface="Wingdings" charset="2"/>
              <a:buChar char=""/>
            </a:pPr>
            <a:r>
              <a:rPr lang="fi-FI" sz="2000" b="0" strike="noStrike" spc="-1">
                <a:solidFill>
                  <a:srgbClr val="000000"/>
                </a:solidFill>
                <a:latin typeface="Arial"/>
              </a:rPr>
              <a:t>Third Outline Level</a:t>
            </a:r>
          </a:p>
          <a:p>
            <a:pPr marL="1728000" lvl="3" indent="-216000">
              <a:spcBef>
                <a:spcPts val="567"/>
              </a:spcBef>
              <a:buClr>
                <a:srgbClr val="000000"/>
              </a:buClr>
              <a:buSzPct val="75000"/>
              <a:buFont typeface="Symbol" charset="2"/>
              <a:buChar char=""/>
            </a:pPr>
            <a:r>
              <a:rPr lang="fi-FI" sz="2000" b="0" strike="noStrike" spc="-1">
                <a:solidFill>
                  <a:srgbClr val="000000"/>
                </a:solidFill>
                <a:latin typeface="Arial"/>
              </a:rPr>
              <a:t>Fourth Outline Level</a:t>
            </a:r>
          </a:p>
          <a:p>
            <a:pPr marL="2160000" lvl="4" indent="-216000">
              <a:spcBef>
                <a:spcPts val="283"/>
              </a:spcBef>
              <a:buClr>
                <a:srgbClr val="000000"/>
              </a:buClr>
              <a:buSzPct val="45000"/>
              <a:buFont typeface="Wingdings" charset="2"/>
              <a:buChar char=""/>
            </a:pPr>
            <a:r>
              <a:rPr lang="fi-FI" sz="2000" b="0" strike="noStrike" spc="-1">
                <a:solidFill>
                  <a:srgbClr val="000000"/>
                </a:solidFill>
                <a:latin typeface="Arial"/>
              </a:rPr>
              <a:t>Fifth Outline Level</a:t>
            </a:r>
          </a:p>
          <a:p>
            <a:pPr marL="2592000" lvl="5" indent="-216000">
              <a:spcBef>
                <a:spcPts val="283"/>
              </a:spcBef>
              <a:buClr>
                <a:srgbClr val="000000"/>
              </a:buClr>
              <a:buSzPct val="45000"/>
              <a:buFont typeface="Wingdings" charset="2"/>
              <a:buChar char=""/>
            </a:pPr>
            <a:r>
              <a:rPr lang="fi-FI" sz="2000" b="0" strike="noStrike" spc="-1">
                <a:solidFill>
                  <a:srgbClr val="000000"/>
                </a:solidFill>
                <a:latin typeface="Arial"/>
              </a:rPr>
              <a:t>Sixth Outline Level</a:t>
            </a:r>
          </a:p>
          <a:p>
            <a:pPr marL="3024000" lvl="6" indent="-216000">
              <a:spcBef>
                <a:spcPts val="283"/>
              </a:spcBef>
              <a:buClr>
                <a:srgbClr val="000000"/>
              </a:buClr>
              <a:buSzPct val="45000"/>
              <a:buFont typeface="Wingdings" charset="2"/>
              <a:buChar char=""/>
            </a:pPr>
            <a:r>
              <a:rPr lang="fi-FI" sz="2000" b="0" strike="noStrike" spc="-1">
                <a:solidFill>
                  <a:srgbClr val="000000"/>
                </a:solidFill>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4"/>
          <a:stretch>
            <a:fillRect/>
          </a:stretch>
        </a:blip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457200" y="304920"/>
            <a:ext cx="8229240" cy="990360"/>
          </a:xfrm>
          <a:prstGeom prst="rect">
            <a:avLst/>
          </a:prstGeom>
        </p:spPr>
        <p:txBody>
          <a:bodyPr anchor="ctr">
            <a:noAutofit/>
          </a:bodyPr>
          <a:lstStyle/>
          <a:p>
            <a:pPr>
              <a:lnSpc>
                <a:spcPct val="100000"/>
              </a:lnSpc>
            </a:pPr>
            <a:r>
              <a:rPr lang="fi-FI" sz="4400" b="1" strike="noStrike" spc="-1">
                <a:solidFill>
                  <a:srgbClr val="FFFFFF"/>
                </a:solidFill>
                <a:latin typeface="Arial"/>
              </a:rPr>
              <a:t>Muokkaa perustyyl. napsautt.</a:t>
            </a:r>
            <a:endParaRPr lang="fi-FI" sz="4400" b="0" strike="noStrike" spc="-1">
              <a:solidFill>
                <a:srgbClr val="FFFFFF"/>
              </a:solidFill>
              <a:latin typeface="Arial"/>
            </a:endParaRPr>
          </a:p>
        </p:txBody>
      </p:sp>
      <p:sp>
        <p:nvSpPr>
          <p:cNvPr id="42" name="PlaceHolder 2"/>
          <p:cNvSpPr>
            <a:spLocks noGrp="1"/>
          </p:cNvSpPr>
          <p:nvPr>
            <p:ph type="body"/>
          </p:nvPr>
        </p:nvSpPr>
        <p:spPr>
          <a:xfrm>
            <a:off x="457200" y="1523880"/>
            <a:ext cx="8229240" cy="4601880"/>
          </a:xfrm>
          <a:prstGeom prst="rect">
            <a:avLst/>
          </a:prstGeom>
        </p:spPr>
        <p:txBody>
          <a:bodyPr>
            <a:noAutofit/>
          </a:bodyPr>
          <a:lstStyle/>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Muokkaa tekstin perustyylejä napsauttamalla</a:t>
            </a:r>
          </a:p>
          <a:p>
            <a:pPr marL="743040" lvl="1" indent="-285480">
              <a:lnSpc>
                <a:spcPct val="100000"/>
              </a:lnSpc>
              <a:spcBef>
                <a:spcPts val="561"/>
              </a:spcBef>
              <a:buClr>
                <a:srgbClr val="000000"/>
              </a:buClr>
              <a:buFont typeface="Symbol" charset="2"/>
              <a:buChar char=""/>
            </a:pPr>
            <a:r>
              <a:rPr lang="fi-FI" sz="2800" b="0" strike="noStrike" spc="-1">
                <a:solidFill>
                  <a:srgbClr val="000000"/>
                </a:solidFill>
                <a:latin typeface="Arial"/>
              </a:rPr>
              <a:t>toinen taso</a:t>
            </a:r>
          </a:p>
          <a:p>
            <a:pPr marL="1143000" lvl="2" indent="-228240">
              <a:lnSpc>
                <a:spcPct val="100000"/>
              </a:lnSpc>
              <a:spcBef>
                <a:spcPts val="479"/>
              </a:spcBef>
              <a:buClr>
                <a:srgbClr val="000000"/>
              </a:buClr>
              <a:buFont typeface="Symbol" charset="2"/>
              <a:buChar char=""/>
            </a:pPr>
            <a:r>
              <a:rPr lang="fi-FI" sz="2400" b="0" strike="noStrike" spc="-1">
                <a:solidFill>
                  <a:srgbClr val="000000"/>
                </a:solidFill>
                <a:latin typeface="Arial"/>
              </a:rPr>
              <a:t>kolmas taso</a:t>
            </a:r>
          </a:p>
          <a:p>
            <a:pPr marL="1600200" lvl="3" indent="-228240">
              <a:lnSpc>
                <a:spcPct val="100000"/>
              </a:lnSpc>
              <a:spcBef>
                <a:spcPts val="400"/>
              </a:spcBef>
              <a:buClr>
                <a:srgbClr val="000000"/>
              </a:buClr>
              <a:buFont typeface="Symbol" charset="2"/>
              <a:buChar char=""/>
            </a:pPr>
            <a:r>
              <a:rPr lang="fi-FI" sz="2000" b="0" strike="noStrike" spc="-1">
                <a:solidFill>
                  <a:srgbClr val="000000"/>
                </a:solidFill>
                <a:latin typeface="Arial"/>
              </a:rPr>
              <a:t>neljäs taso</a:t>
            </a:r>
          </a:p>
          <a:p>
            <a:pPr marL="2057400" lvl="4" indent="-228240">
              <a:lnSpc>
                <a:spcPct val="100000"/>
              </a:lnSpc>
              <a:spcBef>
                <a:spcPts val="400"/>
              </a:spcBef>
              <a:buClr>
                <a:srgbClr val="000000"/>
              </a:buClr>
              <a:buFont typeface="StarSymbol"/>
              <a:buChar char="»"/>
            </a:pPr>
            <a:r>
              <a:rPr lang="fi-FI" sz="2000" b="0" strike="noStrike" spc="-1">
                <a:solidFill>
                  <a:srgbClr val="000000"/>
                </a:solidFill>
                <a:latin typeface="Arial"/>
              </a:rPr>
              <a:t>viides taso</a:t>
            </a:r>
          </a:p>
        </p:txBody>
      </p:sp>
      <p:sp>
        <p:nvSpPr>
          <p:cNvPr id="43" name="PlaceHolder 3"/>
          <p:cNvSpPr>
            <a:spLocks noGrp="1"/>
          </p:cNvSpPr>
          <p:nvPr>
            <p:ph type="dt"/>
          </p:nvPr>
        </p:nvSpPr>
        <p:spPr>
          <a:xfrm>
            <a:off x="457200" y="6245280"/>
            <a:ext cx="2133360" cy="475920"/>
          </a:xfrm>
          <a:prstGeom prst="rect">
            <a:avLst/>
          </a:prstGeom>
        </p:spPr>
        <p:txBody>
          <a:bodyPr>
            <a:noAutofit/>
          </a:bodyPr>
          <a:lstStyle/>
          <a:p>
            <a:pPr>
              <a:lnSpc>
                <a:spcPct val="100000"/>
              </a:lnSpc>
            </a:pPr>
            <a:fld id="{13D0D6F8-431A-4D1B-8822-A6C395BFFAF6}" type="datetime">
              <a:rPr lang="en-US" sz="1400" b="0" strike="noStrike" spc="-1">
                <a:solidFill>
                  <a:srgbClr val="000000"/>
                </a:solidFill>
                <a:latin typeface="Arial"/>
              </a:rPr>
              <a:t>9/1/2020</a:t>
            </a:fld>
            <a:endParaRPr lang="en-US" sz="1400" b="0" strike="noStrike" spc="-1">
              <a:latin typeface="Times New Roman"/>
            </a:endParaRPr>
          </a:p>
        </p:txBody>
      </p:sp>
      <p:sp>
        <p:nvSpPr>
          <p:cNvPr id="44" name="PlaceHolder 4"/>
          <p:cNvSpPr>
            <a:spLocks noGrp="1"/>
          </p:cNvSpPr>
          <p:nvPr>
            <p:ph type="ftr"/>
          </p:nvPr>
        </p:nvSpPr>
        <p:spPr>
          <a:xfrm>
            <a:off x="3048120" y="6245280"/>
            <a:ext cx="2895120" cy="475920"/>
          </a:xfrm>
          <a:prstGeom prst="rect">
            <a:avLst/>
          </a:prstGeom>
        </p:spPr>
        <p:txBody>
          <a:bodyPr>
            <a:noAutofit/>
          </a:bodyPr>
          <a:lstStyle/>
          <a:p>
            <a:endParaRPr lang="en-US" sz="2400" b="0" strike="noStrike" spc="-1">
              <a:latin typeface="Times New Roman"/>
            </a:endParaRPr>
          </a:p>
        </p:txBody>
      </p:sp>
      <p:sp>
        <p:nvSpPr>
          <p:cNvPr id="45" name="PlaceHolder 5"/>
          <p:cNvSpPr>
            <a:spLocks noGrp="1"/>
          </p:cNvSpPr>
          <p:nvPr>
            <p:ph type="sldNum"/>
          </p:nvPr>
        </p:nvSpPr>
        <p:spPr>
          <a:xfrm>
            <a:off x="6553080" y="6245280"/>
            <a:ext cx="2133360" cy="475920"/>
          </a:xfrm>
          <a:prstGeom prst="rect">
            <a:avLst/>
          </a:prstGeom>
        </p:spPr>
        <p:txBody>
          <a:bodyPr>
            <a:noAutofit/>
          </a:bodyPr>
          <a:lstStyle/>
          <a:p>
            <a:pPr algn="r">
              <a:lnSpc>
                <a:spcPct val="100000"/>
              </a:lnSpc>
            </a:pPr>
            <a:fld id="{10FB944E-6480-41A7-823F-9222DB560307}" type="slidenum">
              <a:rPr lang="en-US" sz="1400" b="0" strike="noStrike" spc="-1">
                <a:solidFill>
                  <a:srgbClr val="000000"/>
                </a:solidFill>
                <a:latin typeface="Arial"/>
              </a:rPr>
              <a:t>‹#›</a:t>
            </a:fld>
            <a:endParaRPr lang="en-US" sz="14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533520" y="152280"/>
            <a:ext cx="7467120" cy="914040"/>
          </a:xfrm>
          <a:prstGeom prst="rect">
            <a:avLst/>
          </a:prstGeom>
          <a:noFill/>
          <a:ln w="9360">
            <a:noFill/>
          </a:ln>
        </p:spPr>
        <p:txBody>
          <a:bodyPr anchor="ctr">
            <a:noAutofit/>
          </a:bodyPr>
          <a:lstStyle/>
          <a:p>
            <a:pPr>
              <a:lnSpc>
                <a:spcPct val="100000"/>
              </a:lnSpc>
            </a:pPr>
            <a:r>
              <a:rPr lang="fi-FI" sz="4400" b="1" strike="noStrike" spc="-1">
                <a:solidFill>
                  <a:srgbClr val="FFFFFF"/>
                </a:solidFill>
                <a:latin typeface="Arial"/>
              </a:rPr>
              <a:t>SEPELVALTIMOTAUTI </a:t>
            </a:r>
            <a:endParaRPr lang="fi-FI" sz="4400" b="0" strike="noStrike" spc="-1">
              <a:solidFill>
                <a:srgbClr val="FFFFFF"/>
              </a:solidFill>
              <a:latin typeface="Arial"/>
            </a:endParaRPr>
          </a:p>
        </p:txBody>
      </p:sp>
      <p:sp>
        <p:nvSpPr>
          <p:cNvPr id="89" name="TextShape 2"/>
          <p:cNvSpPr txBox="1"/>
          <p:nvPr/>
        </p:nvSpPr>
        <p:spPr>
          <a:xfrm>
            <a:off x="533520" y="990720"/>
            <a:ext cx="6400440" cy="609120"/>
          </a:xfrm>
          <a:prstGeom prst="rect">
            <a:avLst/>
          </a:prstGeom>
          <a:noFill/>
          <a:ln w="9360">
            <a:noFill/>
          </a:ln>
        </p:spPr>
        <p:txBody>
          <a:bodyPr>
            <a:noAutofit/>
          </a:bodyPr>
          <a:lstStyle/>
          <a:p>
            <a:pPr>
              <a:lnSpc>
                <a:spcPct val="100000"/>
              </a:lnSpc>
              <a:spcBef>
                <a:spcPts val="641"/>
              </a:spcBef>
            </a:pPr>
            <a:r>
              <a:rPr lang="en-US" sz="3200" b="0" strike="noStrike" spc="-1" dirty="0">
                <a:solidFill>
                  <a:srgbClr val="FFFFFF"/>
                </a:solidFill>
                <a:latin typeface="Arial"/>
              </a:rPr>
              <a:t>l. MCC </a:t>
            </a:r>
            <a:r>
              <a:rPr lang="en-US" sz="3200" b="0" i="1" strike="noStrike" spc="-1" dirty="0">
                <a:solidFill>
                  <a:srgbClr val="FFFFFF"/>
                </a:solidFill>
                <a:latin typeface="Arial"/>
              </a:rPr>
              <a:t>(</a:t>
            </a:r>
            <a:r>
              <a:rPr lang="en-US" sz="3200" b="0" i="1" strike="noStrike" spc="-1" dirty="0" err="1">
                <a:solidFill>
                  <a:srgbClr val="FFFFFF"/>
                </a:solidFill>
                <a:latin typeface="Arial"/>
              </a:rPr>
              <a:t>Morbus</a:t>
            </a:r>
            <a:r>
              <a:rPr lang="en-US" sz="3200" b="0" i="1" strike="noStrike" spc="-1" dirty="0">
                <a:solidFill>
                  <a:srgbClr val="FFFFFF"/>
                </a:solidFill>
                <a:latin typeface="Arial"/>
              </a:rPr>
              <a:t> </a:t>
            </a:r>
            <a:r>
              <a:rPr lang="en-US" sz="3200" b="0" i="1" strike="noStrike" spc="-1" dirty="0" err="1" smtClean="0">
                <a:solidFill>
                  <a:srgbClr val="FFFFFF"/>
                </a:solidFill>
                <a:latin typeface="Arial"/>
              </a:rPr>
              <a:t>Cordis</a:t>
            </a:r>
            <a:r>
              <a:rPr lang="en-US" sz="3200" b="0" i="1" strike="noStrike" spc="-1" dirty="0" smtClean="0">
                <a:solidFill>
                  <a:srgbClr val="FFFFFF"/>
                </a:solidFill>
                <a:latin typeface="Arial"/>
              </a:rPr>
              <a:t> </a:t>
            </a:r>
            <a:r>
              <a:rPr lang="en-US" sz="3200" b="0" i="1" strike="noStrike" spc="-1" dirty="0" err="1" smtClean="0">
                <a:solidFill>
                  <a:srgbClr val="FFFFFF"/>
                </a:solidFill>
                <a:latin typeface="Arial"/>
              </a:rPr>
              <a:t>Coronarius</a:t>
            </a:r>
            <a:r>
              <a:rPr lang="en-US" sz="3200" b="0" i="1" strike="noStrike" spc="-1" dirty="0" smtClean="0">
                <a:solidFill>
                  <a:srgbClr val="FFFFFF"/>
                </a:solidFill>
                <a:latin typeface="Arial"/>
              </a:rPr>
              <a:t>)</a:t>
            </a:r>
            <a:endParaRPr lang="en-US" sz="3200" b="0" strike="noStrike" spc="-1" dirty="0">
              <a:latin typeface="Arial"/>
            </a:endParaRPr>
          </a:p>
          <a:p>
            <a:pPr>
              <a:lnSpc>
                <a:spcPct val="100000"/>
              </a:lnSpc>
              <a:spcBef>
                <a:spcPts val="641"/>
              </a:spcBef>
            </a:pPr>
            <a:endParaRPr lang="en-US" sz="3200" b="0" strike="noStrike" spc="-1" dirty="0">
              <a:latin typeface="Arial"/>
            </a:endParaRPr>
          </a:p>
          <a:p>
            <a:pPr>
              <a:lnSpc>
                <a:spcPct val="100000"/>
              </a:lnSpc>
              <a:spcBef>
                <a:spcPts val="641"/>
              </a:spcBef>
            </a:pPr>
            <a:endParaRPr lang="en-US" sz="3200" b="0" strike="noStrike" spc="-1" dirty="0">
              <a:latin typeface="Arial"/>
            </a:endParaRPr>
          </a:p>
          <a:p>
            <a:pPr>
              <a:lnSpc>
                <a:spcPct val="100000"/>
              </a:lnSpc>
              <a:spcBef>
                <a:spcPts val="641"/>
              </a:spcBef>
            </a:pPr>
            <a:endParaRPr lang="en-US" sz="3200" b="0" strike="noStrike" spc="-1" dirty="0">
              <a:latin typeface="Arial"/>
            </a:endParaRPr>
          </a:p>
          <a:p>
            <a:pPr>
              <a:lnSpc>
                <a:spcPct val="100000"/>
              </a:lnSpc>
              <a:spcBef>
                <a:spcPts val="641"/>
              </a:spcBef>
            </a:pPr>
            <a:endParaRPr lang="en-US" sz="3200" b="0" strike="noStrike" spc="-1" dirty="0">
              <a:latin typeface="Arial"/>
            </a:endParaRPr>
          </a:p>
          <a:p>
            <a:pPr>
              <a:lnSpc>
                <a:spcPct val="100000"/>
              </a:lnSpc>
              <a:spcBef>
                <a:spcPts val="641"/>
              </a:spcBef>
            </a:pPr>
            <a:endParaRPr lang="en-US" sz="3200" b="0" strike="noStrike" spc="-1" dirty="0">
              <a:latin typeface="Arial"/>
            </a:endParaRPr>
          </a:p>
          <a:p>
            <a:pPr>
              <a:lnSpc>
                <a:spcPct val="100000"/>
              </a:lnSpc>
              <a:spcBef>
                <a:spcPts val="641"/>
              </a:spcBef>
            </a:pPr>
            <a:r>
              <a:rPr lang="en-US" sz="3200" b="0" strike="noStrike" spc="-1" dirty="0">
                <a:solidFill>
                  <a:srgbClr val="FFFFFF"/>
                </a:solidFill>
                <a:latin typeface="Arial"/>
              </a:rPr>
              <a:t>Kaisa-Leea Kurko	</a:t>
            </a:r>
            <a:endParaRPr lang="en-US" sz="3200" b="0" strike="noStrike" spc="-1" dirty="0">
              <a:latin typeface="Arial"/>
            </a:endParaRPr>
          </a:p>
          <a:p>
            <a:pPr>
              <a:lnSpc>
                <a:spcPct val="100000"/>
              </a:lnSpc>
              <a:spcBef>
                <a:spcPts val="641"/>
              </a:spcBef>
            </a:pPr>
            <a:r>
              <a:rPr lang="en-US" sz="3200" b="0" strike="noStrike" spc="-1" dirty="0">
                <a:solidFill>
                  <a:srgbClr val="FFFFFF"/>
                </a:solidFill>
                <a:latin typeface="Arial"/>
              </a:rPr>
              <a:t>KSAO</a:t>
            </a:r>
            <a:endParaRPr lang="en-US" sz="3200" b="0" strike="noStrike" spc="-1" dirty="0">
              <a:latin typeface="Arial"/>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Shape 1"/>
          <p:cNvSpPr txBox="1"/>
          <p:nvPr/>
        </p:nvSpPr>
        <p:spPr>
          <a:xfrm>
            <a:off x="539640" y="260640"/>
            <a:ext cx="8000640" cy="1142640"/>
          </a:xfrm>
          <a:prstGeom prst="rect">
            <a:avLst/>
          </a:prstGeom>
          <a:noFill/>
          <a:ln w="9360">
            <a:noFill/>
          </a:ln>
        </p:spPr>
        <p:txBody>
          <a:bodyPr anchor="ctr">
            <a:noAutofit/>
          </a:bodyPr>
          <a:lstStyle/>
          <a:p>
            <a:pPr>
              <a:lnSpc>
                <a:spcPct val="100000"/>
              </a:lnSpc>
            </a:pPr>
            <a:r>
              <a:rPr lang="fi-FI" sz="3200" b="1" strike="noStrike" spc="-1">
                <a:solidFill>
                  <a:srgbClr val="FFFFFF"/>
                </a:solidFill>
                <a:latin typeface="Arial"/>
              </a:rPr>
              <a:t>Sydäninfarktipotilaan hoitotyö</a:t>
            </a:r>
            <a:endParaRPr lang="fi-FI" sz="3200" b="0" strike="noStrike" spc="-1">
              <a:solidFill>
                <a:srgbClr val="FFFFFF"/>
              </a:solidFill>
              <a:latin typeface="Arial"/>
            </a:endParaRPr>
          </a:p>
        </p:txBody>
      </p:sp>
      <p:sp>
        <p:nvSpPr>
          <p:cNvPr id="115" name="TextShape 2"/>
          <p:cNvSpPr txBox="1"/>
          <p:nvPr/>
        </p:nvSpPr>
        <p:spPr>
          <a:xfrm>
            <a:off x="467640" y="1712880"/>
            <a:ext cx="8229240" cy="5144760"/>
          </a:xfrm>
          <a:prstGeom prst="rect">
            <a:avLst/>
          </a:prstGeom>
          <a:noFill/>
          <a:ln w="9360">
            <a:noFill/>
          </a:ln>
        </p:spPr>
        <p:txBody>
          <a:bodyPr>
            <a:normAutofit fontScale="90500" lnSpcReduction="10000"/>
          </a:bodyPr>
          <a:lstStyle/>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Keskeisimmät oireet</a:t>
            </a:r>
          </a:p>
          <a:p>
            <a:pPr marL="343080" indent="-342720">
              <a:lnSpc>
                <a:spcPct val="100000"/>
              </a:lnSpc>
              <a:spcBef>
                <a:spcPts val="641"/>
              </a:spcBef>
            </a:pPr>
            <a:r>
              <a:rPr lang="fi-FI" sz="3200" b="0" strike="noStrike" spc="-1">
                <a:solidFill>
                  <a:srgbClr val="000000"/>
                </a:solidFill>
                <a:latin typeface="Arial"/>
              </a:rPr>
              <a:t>	- rintakipu (puristava, pitkittynyt &gt;20 min. levossakin, voi säteillä yläraajoihin, hartioihin, leukaperiin, kaulalle)</a:t>
            </a:r>
          </a:p>
          <a:p>
            <a:pPr marL="343080" indent="-342720">
              <a:lnSpc>
                <a:spcPct val="100000"/>
              </a:lnSpc>
              <a:spcBef>
                <a:spcPts val="641"/>
              </a:spcBef>
            </a:pPr>
            <a:r>
              <a:rPr lang="fi-FI" sz="3200" b="0" strike="noStrike" spc="-1">
                <a:solidFill>
                  <a:srgbClr val="000000"/>
                </a:solidFill>
                <a:latin typeface="Arial"/>
              </a:rPr>
              <a:t>	- </a:t>
            </a:r>
            <a:r>
              <a:rPr lang="fi-FI" sz="3200" b="1" strike="noStrike" spc="-1">
                <a:solidFill>
                  <a:srgbClr val="000000"/>
                </a:solidFill>
                <a:latin typeface="Arial"/>
              </a:rPr>
              <a:t>nitro ei auta</a:t>
            </a:r>
            <a:endParaRPr lang="fi-FI" sz="3200" b="0" strike="noStrike" spc="-1">
              <a:solidFill>
                <a:srgbClr val="000000"/>
              </a:solidFill>
              <a:latin typeface="Arial"/>
            </a:endParaRPr>
          </a:p>
          <a:p>
            <a:pPr marL="343080" indent="-342720">
              <a:lnSpc>
                <a:spcPct val="100000"/>
              </a:lnSpc>
              <a:spcBef>
                <a:spcPts val="641"/>
              </a:spcBef>
            </a:pPr>
            <a:r>
              <a:rPr lang="fi-FI" sz="3200" b="0" strike="noStrike" spc="-1">
                <a:solidFill>
                  <a:srgbClr val="000000"/>
                </a:solidFill>
                <a:latin typeface="Arial"/>
              </a:rPr>
              <a:t>	- kylmä hiki</a:t>
            </a:r>
          </a:p>
          <a:p>
            <a:pPr marL="343080" indent="-342720">
              <a:lnSpc>
                <a:spcPct val="100000"/>
              </a:lnSpc>
              <a:spcBef>
                <a:spcPts val="641"/>
              </a:spcBef>
            </a:pPr>
            <a:r>
              <a:rPr lang="fi-FI" sz="3200" b="0" strike="noStrike" spc="-1">
                <a:solidFill>
                  <a:srgbClr val="000000"/>
                </a:solidFill>
                <a:latin typeface="Arial"/>
              </a:rPr>
              <a:t>	- hengenahdistus</a:t>
            </a:r>
          </a:p>
          <a:p>
            <a:pPr marL="343080" indent="-342720">
              <a:lnSpc>
                <a:spcPct val="100000"/>
              </a:lnSpc>
              <a:spcBef>
                <a:spcPts val="641"/>
              </a:spcBef>
            </a:pPr>
            <a:r>
              <a:rPr lang="fi-FI" sz="3200" b="0" strike="noStrike" spc="-1">
                <a:solidFill>
                  <a:srgbClr val="000000"/>
                </a:solidFill>
                <a:latin typeface="Arial"/>
              </a:rPr>
              <a:t>	- pahoinvointi</a:t>
            </a:r>
          </a:p>
          <a:p>
            <a:pPr marL="343080" indent="-342720">
              <a:lnSpc>
                <a:spcPct val="100000"/>
              </a:lnSpc>
              <a:spcBef>
                <a:spcPts val="641"/>
              </a:spcBef>
            </a:pPr>
            <a:r>
              <a:rPr lang="fi-FI" sz="3200" b="0" strike="noStrike" spc="-1">
                <a:solidFill>
                  <a:srgbClr val="000000"/>
                </a:solidFill>
                <a:latin typeface="Arial"/>
              </a:rPr>
              <a:t>	- voimakas pelko</a:t>
            </a:r>
          </a:p>
          <a:p>
            <a:pPr marL="343080" indent="-342720">
              <a:lnSpc>
                <a:spcPct val="100000"/>
              </a:lnSpc>
              <a:spcBef>
                <a:spcPts val="641"/>
              </a:spcBef>
            </a:pPr>
            <a:endParaRPr lang="fi-FI" sz="3200" b="0" strike="noStrike" spc="-1">
              <a:solidFill>
                <a:srgbClr val="000000"/>
              </a:solidFill>
              <a:latin typeface="Arial"/>
            </a:endParaRPr>
          </a:p>
          <a:p>
            <a:pPr marL="343080" indent="-342720">
              <a:lnSpc>
                <a:spcPct val="100000"/>
              </a:lnSpc>
              <a:spcBef>
                <a:spcPts val="641"/>
              </a:spcBef>
            </a:pPr>
            <a:r>
              <a:rPr lang="fi-FI" sz="3200" b="0" strike="noStrike" spc="-1">
                <a:solidFill>
                  <a:srgbClr val="000000"/>
                </a:solidFill>
                <a:latin typeface="Arial"/>
              </a:rPr>
              <a:t>Kivuton, oireeton…</a:t>
            </a:r>
          </a:p>
        </p:txBody>
      </p:sp>
      <p:sp>
        <p:nvSpPr>
          <p:cNvPr id="116"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90F4CF0D-98E8-4B09-95C8-0BAF5989818A}" type="datetime1">
              <a:rPr lang="en-US" sz="1400" b="0" strike="noStrike" spc="-1">
                <a:solidFill>
                  <a:srgbClr val="000000"/>
                </a:solidFill>
                <a:latin typeface="Arial"/>
              </a:rPr>
              <a:t>9/1/2020</a:t>
            </a:fld>
            <a:endParaRPr lang="en-US" sz="1400" b="0" strike="noStrike" spc="-1">
              <a:latin typeface="Times New Roman"/>
            </a:endParaRPr>
          </a:p>
        </p:txBody>
      </p:sp>
      <p:pic>
        <p:nvPicPr>
          <p:cNvPr id="117" name="Picture 5"/>
          <p:cNvPicPr/>
          <p:nvPr/>
        </p:nvPicPr>
        <p:blipFill>
          <a:blip r:embed="rId3"/>
          <a:stretch/>
        </p:blipFill>
        <p:spPr>
          <a:xfrm>
            <a:off x="3857760" y="3214800"/>
            <a:ext cx="5285880" cy="3642840"/>
          </a:xfrm>
          <a:prstGeom prst="rect">
            <a:avLst/>
          </a:prstGeom>
          <a:ln w="936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extShape 1"/>
          <p:cNvSpPr txBox="1"/>
          <p:nvPr/>
        </p:nvSpPr>
        <p:spPr>
          <a:xfrm>
            <a:off x="323640" y="476640"/>
            <a:ext cx="8229240" cy="999720"/>
          </a:xfrm>
          <a:prstGeom prst="rect">
            <a:avLst/>
          </a:prstGeom>
          <a:noFill/>
          <a:ln w="9360">
            <a:noFill/>
          </a:ln>
        </p:spPr>
        <p:txBody>
          <a:bodyPr anchor="ctr">
            <a:normAutofit fontScale="83500" lnSpcReduction="20000"/>
          </a:bodyPr>
          <a:lstStyle/>
          <a:p>
            <a:pPr>
              <a:lnSpc>
                <a:spcPct val="100000"/>
              </a:lnSpc>
            </a:pPr>
            <a:r>
              <a:rPr lang="fi-FI" sz="4400" b="1" strike="noStrike" spc="-1">
                <a:solidFill>
                  <a:srgbClr val="FFFFFF"/>
                </a:solidFill>
                <a:latin typeface="Arial"/>
              </a:rPr>
              <a:t>Hoito</a:t>
            </a:r>
            <a:r>
              <a:t/>
            </a:r>
            <a:br/>
            <a:endParaRPr lang="fi-FI" sz="4400" b="0" strike="noStrike" spc="-1">
              <a:solidFill>
                <a:srgbClr val="FFFFFF"/>
              </a:solidFill>
              <a:latin typeface="Arial"/>
            </a:endParaRPr>
          </a:p>
        </p:txBody>
      </p:sp>
      <p:sp>
        <p:nvSpPr>
          <p:cNvPr id="119" name="TextShape 2"/>
          <p:cNvSpPr txBox="1"/>
          <p:nvPr/>
        </p:nvSpPr>
        <p:spPr>
          <a:xfrm>
            <a:off x="457200" y="1785960"/>
            <a:ext cx="8229240" cy="5071680"/>
          </a:xfrm>
          <a:prstGeom prst="rect">
            <a:avLst/>
          </a:prstGeom>
          <a:noFill/>
          <a:ln w="9360">
            <a:noFill/>
          </a:ln>
        </p:spPr>
        <p:txBody>
          <a:bodyPr>
            <a:normAutofit lnSpcReduction="10000"/>
          </a:bodyPr>
          <a:lstStyle/>
          <a:p>
            <a:pPr marL="343080" indent="-342720">
              <a:lnSpc>
                <a:spcPct val="80000"/>
              </a:lnSpc>
              <a:spcBef>
                <a:spcPts val="641"/>
              </a:spcBef>
            </a:pPr>
            <a:r>
              <a:rPr lang="fi-FI" sz="3200" b="0" strike="noStrike" spc="-1">
                <a:solidFill>
                  <a:srgbClr val="000000"/>
                </a:solidFill>
                <a:latin typeface="Arial"/>
              </a:rPr>
              <a:t>	</a:t>
            </a:r>
          </a:p>
          <a:p>
            <a:pPr marL="343080" indent="-342720">
              <a:lnSpc>
                <a:spcPct val="80000"/>
              </a:lnSpc>
              <a:spcBef>
                <a:spcPts val="641"/>
              </a:spcBef>
            </a:pPr>
            <a:r>
              <a:rPr lang="fi-FI" sz="3200" b="0" strike="noStrike" spc="-1">
                <a:solidFill>
                  <a:srgbClr val="000000"/>
                </a:solidFill>
                <a:latin typeface="Arial"/>
              </a:rPr>
              <a:t>	</a:t>
            </a:r>
            <a:r>
              <a:rPr lang="fi-FI" sz="3200" b="1" strike="noStrike" spc="-1">
                <a:solidFill>
                  <a:srgbClr val="000000"/>
                </a:solidFill>
                <a:latin typeface="Arial"/>
              </a:rPr>
              <a:t>Lepo, raitis ilma, kiristävät vaatteet auki</a:t>
            </a:r>
            <a:endParaRPr lang="fi-FI" sz="3200" b="0" strike="noStrike" spc="-1">
              <a:solidFill>
                <a:srgbClr val="000000"/>
              </a:solidFill>
              <a:latin typeface="Arial"/>
            </a:endParaRPr>
          </a:p>
          <a:p>
            <a:pPr marL="343080" indent="-342720">
              <a:lnSpc>
                <a:spcPct val="80000"/>
              </a:lnSpc>
              <a:spcBef>
                <a:spcPts val="641"/>
              </a:spcBef>
            </a:pPr>
            <a:r>
              <a:rPr lang="fi-FI" sz="3200" b="1" strike="noStrike" spc="-1">
                <a:solidFill>
                  <a:srgbClr val="000000"/>
                </a:solidFill>
                <a:latin typeface="Arial"/>
              </a:rPr>
              <a:t>	Potilaan rauhoittaminen</a:t>
            </a:r>
            <a:endParaRPr lang="fi-FI" sz="3200" b="0" strike="noStrike" spc="-1">
              <a:solidFill>
                <a:srgbClr val="000000"/>
              </a:solidFill>
              <a:latin typeface="Arial"/>
            </a:endParaRPr>
          </a:p>
          <a:p>
            <a:pPr marL="343080" indent="-342720">
              <a:lnSpc>
                <a:spcPct val="80000"/>
              </a:lnSpc>
              <a:spcBef>
                <a:spcPts val="641"/>
              </a:spcBef>
            </a:pPr>
            <a:r>
              <a:rPr lang="fi-FI" sz="3200" b="1" strike="noStrike" spc="-1">
                <a:solidFill>
                  <a:srgbClr val="000000"/>
                </a:solidFill>
                <a:latin typeface="Arial"/>
              </a:rPr>
              <a:t>	Lisähappi	</a:t>
            </a:r>
            <a:endParaRPr lang="fi-FI" sz="3200" b="0" strike="noStrike" spc="-1">
              <a:solidFill>
                <a:srgbClr val="000000"/>
              </a:solidFill>
              <a:latin typeface="Arial"/>
            </a:endParaRPr>
          </a:p>
          <a:p>
            <a:pPr marL="343080" indent="-342720">
              <a:lnSpc>
                <a:spcPct val="80000"/>
              </a:lnSpc>
              <a:spcBef>
                <a:spcPts val="641"/>
              </a:spcBef>
            </a:pPr>
            <a:r>
              <a:rPr lang="fi-FI" sz="3200" b="1" strike="noStrike" spc="-1">
                <a:solidFill>
                  <a:srgbClr val="000000"/>
                </a:solidFill>
                <a:latin typeface="Arial"/>
              </a:rPr>
              <a:t>	Sepelvaltimoa laajentavat lääkeaineet (nitraatti)</a:t>
            </a:r>
            <a:endParaRPr lang="fi-FI" sz="3200" b="0" strike="noStrike" spc="-1">
              <a:solidFill>
                <a:srgbClr val="000000"/>
              </a:solidFill>
              <a:latin typeface="Arial"/>
            </a:endParaRPr>
          </a:p>
          <a:p>
            <a:pPr marL="343080" indent="-342720">
              <a:lnSpc>
                <a:spcPct val="80000"/>
              </a:lnSpc>
              <a:spcBef>
                <a:spcPts val="641"/>
              </a:spcBef>
            </a:pPr>
            <a:r>
              <a:rPr lang="fi-FI" sz="3200" b="1" strike="noStrike" spc="-1">
                <a:solidFill>
                  <a:srgbClr val="000000"/>
                </a:solidFill>
                <a:latin typeface="Arial"/>
              </a:rPr>
              <a:t>	Trombosyyttien kasaantuminen estetään (ASA)</a:t>
            </a:r>
            <a:endParaRPr lang="fi-FI" sz="3200" b="0" strike="noStrike" spc="-1">
              <a:solidFill>
                <a:srgbClr val="000000"/>
              </a:solidFill>
              <a:latin typeface="Arial"/>
            </a:endParaRPr>
          </a:p>
          <a:p>
            <a:pPr marL="343080" indent="-342720">
              <a:lnSpc>
                <a:spcPct val="80000"/>
              </a:lnSpc>
              <a:spcBef>
                <a:spcPts val="641"/>
              </a:spcBef>
            </a:pPr>
            <a:endParaRPr lang="fi-FI" sz="3200" b="0" strike="noStrike" spc="-1">
              <a:solidFill>
                <a:srgbClr val="000000"/>
              </a:solidFill>
              <a:latin typeface="Arial"/>
            </a:endParaRPr>
          </a:p>
          <a:p>
            <a:pPr marL="343080" indent="-342720">
              <a:lnSpc>
                <a:spcPct val="80000"/>
              </a:lnSpc>
              <a:spcBef>
                <a:spcPts val="641"/>
              </a:spcBef>
            </a:pPr>
            <a:r>
              <a:rPr lang="fi-FI" sz="3200" b="1" strike="noStrike" spc="-1">
                <a:solidFill>
                  <a:srgbClr val="000000"/>
                </a:solidFill>
                <a:latin typeface="Wingdings"/>
              </a:rPr>
              <a:t></a:t>
            </a:r>
            <a:r>
              <a:rPr lang="fi-FI" sz="3200" b="1" strike="noStrike" spc="-1">
                <a:solidFill>
                  <a:srgbClr val="000000"/>
                </a:solidFill>
                <a:latin typeface="Arial"/>
              </a:rPr>
              <a:t> jatkohoito</a:t>
            </a:r>
            <a:endParaRPr lang="fi-FI" sz="3200" b="0" strike="noStrike" spc="-1">
              <a:solidFill>
                <a:srgbClr val="000000"/>
              </a:solidFill>
              <a:latin typeface="Arial"/>
            </a:endParaRPr>
          </a:p>
          <a:p>
            <a:pPr marL="343080" indent="-342720">
              <a:lnSpc>
                <a:spcPct val="80000"/>
              </a:lnSpc>
              <a:spcBef>
                <a:spcPts val="400"/>
              </a:spcBef>
            </a:pPr>
            <a:endParaRPr lang="fi-FI" sz="3200" b="0" strike="noStrike" spc="-1">
              <a:solidFill>
                <a:srgbClr val="000000"/>
              </a:solidFill>
              <a:latin typeface="Arial"/>
            </a:endParaRPr>
          </a:p>
          <a:p>
            <a:pPr marL="343080" indent="-342720">
              <a:lnSpc>
                <a:spcPct val="80000"/>
              </a:lnSpc>
              <a:spcBef>
                <a:spcPts val="320"/>
              </a:spcBef>
            </a:pPr>
            <a:r>
              <a:rPr lang="fi-FI" sz="1600" b="0" strike="noStrike" spc="-1">
                <a:solidFill>
                  <a:srgbClr val="000000"/>
                </a:solidFill>
                <a:latin typeface="Arial"/>
              </a:rPr>
              <a:t>	</a:t>
            </a:r>
          </a:p>
        </p:txBody>
      </p:sp>
      <p:sp>
        <p:nvSpPr>
          <p:cNvPr id="120"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7DB492A3-AA97-4C6B-B42C-3B9C72744AE3}"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TextShape 1"/>
          <p:cNvSpPr txBox="1"/>
          <p:nvPr/>
        </p:nvSpPr>
        <p:spPr>
          <a:xfrm>
            <a:off x="457200" y="304920"/>
            <a:ext cx="8229240" cy="990360"/>
          </a:xfrm>
          <a:prstGeom prst="rect">
            <a:avLst/>
          </a:prstGeom>
          <a:noFill/>
          <a:ln w="9360">
            <a:noFill/>
          </a:ln>
        </p:spPr>
        <p:txBody>
          <a:bodyPr anchor="ctr">
            <a:noAutofit/>
          </a:bodyPr>
          <a:lstStyle/>
          <a:p>
            <a:pPr>
              <a:lnSpc>
                <a:spcPct val="100000"/>
              </a:lnSpc>
            </a:pPr>
            <a:r>
              <a:rPr lang="fi-FI" sz="4400" b="1" strike="noStrike" spc="-1">
                <a:solidFill>
                  <a:srgbClr val="FFFFFF"/>
                </a:solidFill>
                <a:latin typeface="Arial"/>
              </a:rPr>
              <a:t>Sepelvaltimotaudin lääkehoito</a:t>
            </a:r>
            <a:endParaRPr lang="fi-FI" sz="4400" b="0" strike="noStrike" spc="-1">
              <a:solidFill>
                <a:srgbClr val="FFFFFF"/>
              </a:solidFill>
              <a:latin typeface="Arial"/>
            </a:endParaRPr>
          </a:p>
        </p:txBody>
      </p:sp>
      <p:graphicFrame>
        <p:nvGraphicFramePr>
          <p:cNvPr id="122" name="Table 2"/>
          <p:cNvGraphicFramePr/>
          <p:nvPr>
            <p:extLst>
              <p:ext uri="{D42A27DB-BD31-4B8C-83A1-F6EECF244321}">
                <p14:modId xmlns:p14="http://schemas.microsoft.com/office/powerpoint/2010/main" val="2724120960"/>
              </p:ext>
            </p:extLst>
          </p:nvPr>
        </p:nvGraphicFramePr>
        <p:xfrm>
          <a:off x="428760" y="1428840"/>
          <a:ext cx="8229600" cy="5059680"/>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2678400">
                <a:tc>
                  <a:txBody>
                    <a:bodyPr/>
                    <a:lstStyle/>
                    <a:p>
                      <a:pPr>
                        <a:lnSpc>
                          <a:spcPct val="100000"/>
                        </a:lnSpc>
                      </a:pPr>
                      <a:r>
                        <a:rPr lang="en-US" sz="2000" b="1" strike="noStrike" spc="-1">
                          <a:solidFill>
                            <a:srgbClr val="FFFFFF"/>
                          </a:solidFill>
                          <a:latin typeface="Arial"/>
                        </a:rPr>
                        <a:t>Rintakipukohtausten hoito:</a:t>
                      </a:r>
                      <a:endParaRPr lang="en-US" sz="2000" b="0" strike="noStrike" spc="-1">
                        <a:latin typeface="Arial"/>
                      </a:endParaRPr>
                    </a:p>
                    <a:p>
                      <a:pPr>
                        <a:lnSpc>
                          <a:spcPct val="100000"/>
                        </a:lnSpc>
                      </a:pPr>
                      <a:endParaRPr lang="en-US" sz="2000" b="0" strike="noStrike" spc="-1">
                        <a:latin typeface="Arial"/>
                      </a:endParaRPr>
                    </a:p>
                    <a:p>
                      <a:pPr indent="-216000">
                        <a:lnSpc>
                          <a:spcPct val="100000"/>
                        </a:lnSpc>
                        <a:buClr>
                          <a:srgbClr val="FFFFFF"/>
                        </a:buClr>
                        <a:buFont typeface="StarSymbol"/>
                        <a:buChar char="-"/>
                      </a:pPr>
                      <a:r>
                        <a:rPr lang="en-US" sz="2000" b="1" strike="noStrike" spc="-1">
                          <a:solidFill>
                            <a:srgbClr val="FFFFFF"/>
                          </a:solidFill>
                          <a:latin typeface="Arial"/>
                        </a:rPr>
                        <a:t>Glyseryylinitraatti kielen alle</a:t>
                      </a:r>
                      <a:endParaRPr lang="en-US" sz="2000" b="0" strike="noStrike" spc="-1">
                        <a:latin typeface="Arial"/>
                      </a:endParaRPr>
                    </a:p>
                    <a:p>
                      <a:pPr indent="-216000">
                        <a:lnSpc>
                          <a:spcPct val="100000"/>
                        </a:lnSpc>
                        <a:buClr>
                          <a:srgbClr val="FFFFFF"/>
                        </a:buClr>
                        <a:buFont typeface="StarSymbol"/>
                        <a:buChar char="-"/>
                      </a:pPr>
                      <a:r>
                        <a:rPr lang="en-US" sz="2000" b="1" strike="noStrike" spc="-1">
                          <a:solidFill>
                            <a:srgbClr val="FFFFFF"/>
                          </a:solidFill>
                          <a:latin typeface="Arial"/>
                        </a:rPr>
                        <a:t>Nitraatit suusumutteena </a:t>
                      </a:r>
                      <a:r>
                        <a:rPr lang="en-US" sz="2000" b="1" i="1" strike="noStrike" spc="-1">
                          <a:solidFill>
                            <a:srgbClr val="FFFFFF"/>
                          </a:solidFill>
                          <a:latin typeface="Arial"/>
                        </a:rPr>
                        <a:t>(Dinit</a:t>
                      </a:r>
                      <a:r>
                        <a:rPr lang="en-US" sz="2000" b="1" i="1" strike="noStrike" spc="-1">
                          <a:solidFill>
                            <a:srgbClr val="FFFFFF"/>
                          </a:solidFill>
                          <a:latin typeface="Times New Roman"/>
                        </a:rPr>
                        <a:t>®</a:t>
                      </a:r>
                      <a:r>
                        <a:rPr lang="en-US" sz="2000" b="1" i="1" strike="noStrike" spc="-1">
                          <a:solidFill>
                            <a:srgbClr val="FFFFFF"/>
                          </a:solidFill>
                          <a:latin typeface="Arial"/>
                        </a:rPr>
                        <a:t>)</a:t>
                      </a:r>
                      <a:endParaRPr lang="en-US" sz="2000" b="0" strike="noStrike" spc="-1">
                        <a:latin typeface="Arial"/>
                      </a:endParaRPr>
                    </a:p>
                    <a:p>
                      <a:pPr>
                        <a:lnSpc>
                          <a:spcPct val="100000"/>
                        </a:lnSpc>
                      </a:pPr>
                      <a:endParaRPr lang="en-US" sz="2000" b="0" strike="noStrike" spc="-1">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rgbClr val="60597B"/>
                    </a:solidFill>
                  </a:tcPr>
                </a:tc>
                <a:tc>
                  <a:txBody>
                    <a:bodyPr/>
                    <a:lstStyle/>
                    <a:p>
                      <a:pPr>
                        <a:lnSpc>
                          <a:spcPct val="100000"/>
                        </a:lnSpc>
                      </a:pPr>
                      <a:r>
                        <a:rPr lang="en-US" sz="2000" b="1" strike="noStrike" spc="-1" dirty="0" err="1">
                          <a:solidFill>
                            <a:srgbClr val="FFFFFF"/>
                          </a:solidFill>
                          <a:latin typeface="Arial"/>
                        </a:rPr>
                        <a:t>Rintakipukohtausten</a:t>
                      </a:r>
                      <a:r>
                        <a:rPr lang="en-US" sz="2000" b="1" strike="noStrike" spc="-1" dirty="0">
                          <a:solidFill>
                            <a:srgbClr val="FFFFFF"/>
                          </a:solidFill>
                          <a:latin typeface="Arial"/>
                        </a:rPr>
                        <a:t> </a:t>
                      </a:r>
                      <a:r>
                        <a:rPr lang="en-US" sz="2000" b="1" strike="noStrike" spc="-1" dirty="0" err="1">
                          <a:solidFill>
                            <a:srgbClr val="FFFFFF"/>
                          </a:solidFill>
                          <a:latin typeface="Arial"/>
                        </a:rPr>
                        <a:t>estohoito</a:t>
                      </a:r>
                      <a:r>
                        <a:rPr lang="en-US" sz="2000" b="1" strike="noStrike" spc="-1" dirty="0">
                          <a:solidFill>
                            <a:srgbClr val="FFFFFF"/>
                          </a:solidFill>
                          <a:latin typeface="Arial"/>
                        </a:rPr>
                        <a:t>:</a:t>
                      </a:r>
                      <a:endParaRPr lang="en-US" sz="2000" b="0" strike="noStrike" spc="-1" dirty="0">
                        <a:latin typeface="Arial"/>
                      </a:endParaRPr>
                    </a:p>
                    <a:p>
                      <a:pPr>
                        <a:lnSpc>
                          <a:spcPct val="100000"/>
                        </a:lnSpc>
                      </a:pPr>
                      <a:endParaRPr lang="en-US" sz="2000" b="0" strike="noStrike" spc="-1" dirty="0">
                        <a:latin typeface="Arial"/>
                      </a:endParaRPr>
                    </a:p>
                    <a:p>
                      <a:pPr>
                        <a:lnSpc>
                          <a:spcPct val="100000"/>
                        </a:lnSpc>
                      </a:pPr>
                      <a:r>
                        <a:rPr lang="en-US" sz="2000" b="1" strike="noStrike" spc="-1" dirty="0" smtClean="0">
                          <a:solidFill>
                            <a:srgbClr val="FFFFFF"/>
                          </a:solidFill>
                          <a:latin typeface="Arial"/>
                        </a:rPr>
                        <a:t>- </a:t>
                      </a:r>
                      <a:r>
                        <a:rPr lang="en-US" sz="2000" b="1" strike="noStrike" spc="-1" dirty="0" err="1" smtClean="0">
                          <a:solidFill>
                            <a:srgbClr val="FFFFFF"/>
                          </a:solidFill>
                          <a:latin typeface="Arial"/>
                        </a:rPr>
                        <a:t>Beetasalpaajat</a:t>
                      </a:r>
                      <a:endParaRPr lang="en-US" sz="2000" b="0" strike="noStrike" spc="-1" dirty="0">
                        <a:latin typeface="Arial"/>
                      </a:endParaRPr>
                    </a:p>
                    <a:p>
                      <a:pPr>
                        <a:lnSpc>
                          <a:spcPct val="100000"/>
                        </a:lnSpc>
                      </a:pPr>
                      <a:r>
                        <a:rPr lang="en-US" sz="2000" b="1" strike="noStrike" spc="-1" dirty="0" smtClean="0">
                          <a:solidFill>
                            <a:srgbClr val="FFFFFF"/>
                          </a:solidFill>
                          <a:latin typeface="Arial"/>
                        </a:rPr>
                        <a:t>- </a:t>
                      </a:r>
                      <a:r>
                        <a:rPr lang="en-US" sz="2000" b="1" strike="noStrike" spc="-1" dirty="0" err="1" smtClean="0">
                          <a:solidFill>
                            <a:srgbClr val="FFFFFF"/>
                          </a:solidFill>
                          <a:latin typeface="Arial"/>
                        </a:rPr>
                        <a:t>Kalsiumkanavan</a:t>
                      </a:r>
                      <a:r>
                        <a:rPr lang="en-US" sz="2000" b="1" strike="noStrike" spc="-1" dirty="0" smtClean="0">
                          <a:solidFill>
                            <a:srgbClr val="FFFFFF"/>
                          </a:solidFill>
                          <a:latin typeface="Arial"/>
                        </a:rPr>
                        <a:t> </a:t>
                      </a:r>
                      <a:r>
                        <a:rPr lang="en-US" sz="2000" b="1" strike="noStrike" spc="-1" dirty="0" err="1">
                          <a:solidFill>
                            <a:srgbClr val="FFFFFF"/>
                          </a:solidFill>
                          <a:latin typeface="Arial"/>
                        </a:rPr>
                        <a:t>salpaajat</a:t>
                      </a:r>
                      <a:endParaRPr lang="en-US" sz="2000" b="0" strike="noStrike" spc="-1" dirty="0">
                        <a:latin typeface="Arial"/>
                      </a:endParaRPr>
                    </a:p>
                    <a:p>
                      <a:pPr marL="0" indent="0">
                        <a:lnSpc>
                          <a:spcPct val="100000"/>
                        </a:lnSpc>
                        <a:buClr>
                          <a:srgbClr val="FFFFFF"/>
                        </a:buClr>
                        <a:buFont typeface="StarSymbol"/>
                        <a:buNone/>
                      </a:pPr>
                      <a:r>
                        <a:rPr lang="en-US" sz="2000" b="1" strike="noStrike" spc="-1" dirty="0" smtClean="0">
                          <a:solidFill>
                            <a:srgbClr val="FFFFFF"/>
                          </a:solidFill>
                          <a:latin typeface="Arial"/>
                        </a:rPr>
                        <a:t>- </a:t>
                      </a:r>
                      <a:r>
                        <a:rPr lang="en-US" sz="2000" b="1" strike="noStrike" spc="-1" dirty="0" err="1" smtClean="0">
                          <a:solidFill>
                            <a:srgbClr val="FFFFFF"/>
                          </a:solidFill>
                          <a:latin typeface="Arial"/>
                        </a:rPr>
                        <a:t>Pitkävaikutteiset</a:t>
                      </a:r>
                      <a:r>
                        <a:rPr lang="en-US" sz="2000" b="1" strike="noStrike" spc="-1" dirty="0" smtClean="0">
                          <a:solidFill>
                            <a:srgbClr val="FFFFFF"/>
                          </a:solidFill>
                          <a:latin typeface="Arial"/>
                        </a:rPr>
                        <a:t> </a:t>
                      </a:r>
                      <a:r>
                        <a:rPr lang="en-US" sz="2000" b="1" strike="noStrike" spc="-1" dirty="0" err="1">
                          <a:solidFill>
                            <a:srgbClr val="FFFFFF"/>
                          </a:solidFill>
                          <a:latin typeface="Arial"/>
                        </a:rPr>
                        <a:t>nitraatit</a:t>
                      </a:r>
                      <a:r>
                        <a:rPr lang="en-US" sz="2000" b="1" strike="noStrike" spc="-1" dirty="0">
                          <a:solidFill>
                            <a:srgbClr val="FFFFFF"/>
                          </a:solidFill>
                          <a:latin typeface="Arial"/>
                        </a:rPr>
                        <a:t> :</a:t>
                      </a:r>
                      <a:endParaRPr lang="en-US" sz="2000" b="0" strike="noStrike" spc="-1" dirty="0">
                        <a:latin typeface="Arial"/>
                      </a:endParaRPr>
                    </a:p>
                    <a:p>
                      <a:pPr>
                        <a:lnSpc>
                          <a:spcPct val="100000"/>
                        </a:lnSpc>
                      </a:pPr>
                      <a:r>
                        <a:rPr lang="en-US" sz="2000" b="1" strike="noStrike" spc="-1" dirty="0" err="1">
                          <a:solidFill>
                            <a:srgbClr val="FFFFFF"/>
                          </a:solidFill>
                          <a:latin typeface="Arial"/>
                        </a:rPr>
                        <a:t>Isosorbidimononitraatit</a:t>
                      </a:r>
                      <a:r>
                        <a:rPr lang="en-US" sz="2000" b="1" strike="noStrike" spc="-1" dirty="0">
                          <a:solidFill>
                            <a:srgbClr val="FFFFFF"/>
                          </a:solidFill>
                          <a:latin typeface="Arial"/>
                        </a:rPr>
                        <a:t> </a:t>
                      </a:r>
                      <a:r>
                        <a:rPr lang="en-US" sz="2000" b="1" i="1" strike="noStrike" spc="-1" dirty="0">
                          <a:solidFill>
                            <a:srgbClr val="FFFFFF"/>
                          </a:solidFill>
                          <a:latin typeface="Arial"/>
                        </a:rPr>
                        <a:t>(</a:t>
                      </a:r>
                      <a:r>
                        <a:rPr lang="en-US" sz="2000" b="1" i="1" strike="noStrike" spc="-1" dirty="0" err="1">
                          <a:solidFill>
                            <a:srgbClr val="FFFFFF"/>
                          </a:solidFill>
                          <a:latin typeface="Arial"/>
                        </a:rPr>
                        <a:t>Ismox</a:t>
                      </a:r>
                      <a:r>
                        <a:rPr lang="en-US" sz="2000" b="1" i="1" strike="noStrike" spc="-1" dirty="0">
                          <a:solidFill>
                            <a:srgbClr val="FFFFFF"/>
                          </a:solidFill>
                          <a:latin typeface="Times New Roman"/>
                        </a:rPr>
                        <a:t>®</a:t>
                      </a:r>
                      <a:r>
                        <a:rPr lang="en-US" sz="2000" b="1" i="1" strike="noStrike" spc="-1" dirty="0">
                          <a:solidFill>
                            <a:srgbClr val="FFFFFF"/>
                          </a:solidFill>
                          <a:latin typeface="Arial"/>
                        </a:rPr>
                        <a:t>, </a:t>
                      </a:r>
                      <a:r>
                        <a:rPr lang="en-US" sz="2000" b="1" i="1" strike="noStrike" spc="-1" dirty="0" err="1">
                          <a:solidFill>
                            <a:srgbClr val="FFFFFF"/>
                          </a:solidFill>
                          <a:latin typeface="Arial"/>
                        </a:rPr>
                        <a:t>Ormox</a:t>
                      </a:r>
                      <a:r>
                        <a:rPr lang="en-US" sz="2000" b="1" i="1" strike="noStrike" spc="-1" dirty="0">
                          <a:solidFill>
                            <a:srgbClr val="FFFFFF"/>
                          </a:solidFill>
                          <a:latin typeface="Times New Roman"/>
                        </a:rPr>
                        <a:t>®</a:t>
                      </a:r>
                      <a:r>
                        <a:rPr lang="en-US" sz="2000" b="1" i="1" strike="noStrike" spc="-1" dirty="0">
                          <a:solidFill>
                            <a:srgbClr val="FFFFFF"/>
                          </a:solidFill>
                          <a:latin typeface="Arial"/>
                        </a:rPr>
                        <a:t>), </a:t>
                      </a:r>
                      <a:r>
                        <a:rPr lang="en-US" sz="2000" b="1" strike="noStrike" spc="-1" dirty="0" err="1">
                          <a:solidFill>
                            <a:srgbClr val="FFFFFF"/>
                          </a:solidFill>
                          <a:latin typeface="Arial"/>
                        </a:rPr>
                        <a:t>isisorbidinitraatti</a:t>
                      </a:r>
                      <a:r>
                        <a:rPr lang="en-US" sz="2000" b="1" strike="noStrike" spc="-1" dirty="0">
                          <a:solidFill>
                            <a:srgbClr val="FFFFFF"/>
                          </a:solidFill>
                          <a:latin typeface="Arial"/>
                        </a:rPr>
                        <a:t> (</a:t>
                      </a:r>
                      <a:r>
                        <a:rPr lang="en-US" sz="2000" b="1" i="1" strike="noStrike" spc="-1" dirty="0" err="1">
                          <a:solidFill>
                            <a:srgbClr val="FFFFFF"/>
                          </a:solidFill>
                          <a:latin typeface="Arial"/>
                        </a:rPr>
                        <a:t>Nitrosid</a:t>
                      </a:r>
                      <a:r>
                        <a:rPr lang="en-US" sz="2000" b="1" i="1" strike="noStrike" spc="-1" dirty="0">
                          <a:solidFill>
                            <a:srgbClr val="FFFFFF"/>
                          </a:solidFill>
                          <a:latin typeface="Times New Roman"/>
                        </a:rPr>
                        <a:t>®</a:t>
                      </a:r>
                      <a:r>
                        <a:rPr lang="en-US" sz="2000" b="1" i="1" strike="noStrike" spc="-1" dirty="0">
                          <a:solidFill>
                            <a:srgbClr val="FFFFFF"/>
                          </a:solidFill>
                          <a:latin typeface="Arial"/>
                        </a:rPr>
                        <a:t>)</a:t>
                      </a:r>
                      <a:endParaRPr lang="en-US" sz="2000" b="0" strike="noStrike" spc="-1" dirty="0">
                        <a:latin typeface="Arial"/>
                      </a:endParaRPr>
                    </a:p>
                    <a:p>
                      <a:pPr>
                        <a:lnSpc>
                          <a:spcPct val="100000"/>
                        </a:lnSpc>
                      </a:pPr>
                      <a:endParaRPr lang="en-US" sz="2000" b="0" strike="noStrike" spc="-1" dirty="0">
                        <a:latin typeface="Arial"/>
                      </a:endParaRPr>
                    </a:p>
                  </a:txBody>
                  <a:tcPr>
                    <a:lnL w="12240">
                      <a:solidFill>
                        <a:srgbClr val="FFFFFF"/>
                      </a:solidFill>
                    </a:lnL>
                    <a:lnR w="12240">
                      <a:solidFill>
                        <a:srgbClr val="FFFFFF"/>
                      </a:solidFill>
                    </a:lnR>
                    <a:lnT w="12240">
                      <a:solidFill>
                        <a:srgbClr val="FFFFFF"/>
                      </a:solidFill>
                    </a:lnT>
                    <a:lnB w="38160">
                      <a:solidFill>
                        <a:srgbClr val="FFFFFF"/>
                      </a:solidFill>
                    </a:lnB>
                    <a:solidFill>
                      <a:srgbClr val="60597B"/>
                    </a:solidFill>
                  </a:tcPr>
                </a:tc>
                <a:extLst>
                  <a:ext uri="{0D108BD9-81ED-4DB2-BD59-A6C34878D82A}">
                    <a16:rowId xmlns:a16="http://schemas.microsoft.com/office/drawing/2014/main" val="10000"/>
                  </a:ext>
                </a:extLst>
              </a:tr>
              <a:tr h="2047680">
                <a:tc>
                  <a:txBody>
                    <a:bodyPr/>
                    <a:lstStyle/>
                    <a:p>
                      <a:pPr>
                        <a:lnSpc>
                          <a:spcPct val="100000"/>
                        </a:lnSpc>
                      </a:pPr>
                      <a:r>
                        <a:rPr lang="en-US" sz="2000" b="0" strike="noStrike" spc="-1">
                          <a:solidFill>
                            <a:srgbClr val="3E3E5C"/>
                          </a:solidFill>
                          <a:latin typeface="Arial"/>
                        </a:rPr>
                        <a:t>Valtimotukosten esto ja hoito:</a:t>
                      </a:r>
                      <a:endParaRPr lang="en-US" sz="2000" b="0" strike="noStrike" spc="-1">
                        <a:latin typeface="Arial"/>
                      </a:endParaRPr>
                    </a:p>
                    <a:p>
                      <a:pPr>
                        <a:lnSpc>
                          <a:spcPct val="100000"/>
                        </a:lnSpc>
                      </a:pPr>
                      <a:endParaRPr lang="en-US" sz="2000" b="0" strike="noStrike" spc="-1">
                        <a:latin typeface="Arial"/>
                      </a:endParaRPr>
                    </a:p>
                    <a:p>
                      <a:pPr indent="-216000">
                        <a:lnSpc>
                          <a:spcPct val="100000"/>
                        </a:lnSpc>
                        <a:buClr>
                          <a:srgbClr val="3E3E5C"/>
                        </a:buClr>
                        <a:buFont typeface="StarSymbol"/>
                        <a:buChar char="-"/>
                      </a:pPr>
                      <a:r>
                        <a:rPr lang="en-US" sz="2000" b="0" strike="noStrike" spc="-1">
                          <a:solidFill>
                            <a:srgbClr val="3E3E5C"/>
                          </a:solidFill>
                          <a:latin typeface="Arial"/>
                        </a:rPr>
                        <a:t>Asetyylisalisyylihappo ja muut verisuonitukoksia estävät lääkkeet</a:t>
                      </a:r>
                      <a:endParaRPr lang="en-US" sz="2000" b="0" strike="noStrike" spc="-1">
                        <a:latin typeface="Arial"/>
                      </a:endParaRPr>
                    </a:p>
                    <a:p>
                      <a:pPr>
                        <a:lnSpc>
                          <a:spcPct val="100000"/>
                        </a:lnSpc>
                      </a:pPr>
                      <a:endParaRPr lang="en-US" sz="2000" b="0" strike="noStrike" spc="-1">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2D1D6"/>
                    </a:solidFill>
                  </a:tcPr>
                </a:tc>
                <a:tc>
                  <a:txBody>
                    <a:bodyPr/>
                    <a:lstStyle/>
                    <a:p>
                      <a:pPr>
                        <a:lnSpc>
                          <a:spcPct val="100000"/>
                        </a:lnSpc>
                      </a:pPr>
                      <a:r>
                        <a:rPr lang="en-US" sz="2000" b="0" strike="noStrike" spc="-1" dirty="0" err="1">
                          <a:solidFill>
                            <a:srgbClr val="3E3E5C"/>
                          </a:solidFill>
                          <a:latin typeface="Arial"/>
                        </a:rPr>
                        <a:t>Sepelvaltimotaudin</a:t>
                      </a:r>
                      <a:r>
                        <a:rPr lang="en-US" sz="2000" b="0" strike="noStrike" spc="-1" dirty="0">
                          <a:solidFill>
                            <a:srgbClr val="3E3E5C"/>
                          </a:solidFill>
                          <a:latin typeface="Arial"/>
                        </a:rPr>
                        <a:t> </a:t>
                      </a:r>
                      <a:r>
                        <a:rPr lang="en-US" sz="2000" b="0" strike="noStrike" spc="-1" dirty="0" err="1">
                          <a:solidFill>
                            <a:srgbClr val="3E3E5C"/>
                          </a:solidFill>
                          <a:latin typeface="Arial"/>
                        </a:rPr>
                        <a:t>vaaratekijöiden</a:t>
                      </a:r>
                      <a:r>
                        <a:rPr lang="en-US" sz="2000" b="0" strike="noStrike" spc="-1" dirty="0">
                          <a:solidFill>
                            <a:srgbClr val="3E3E5C"/>
                          </a:solidFill>
                          <a:latin typeface="Arial"/>
                        </a:rPr>
                        <a:t> </a:t>
                      </a:r>
                      <a:r>
                        <a:rPr lang="en-US" sz="2000" b="0" strike="noStrike" spc="-1" dirty="0" err="1">
                          <a:solidFill>
                            <a:srgbClr val="3E3E5C"/>
                          </a:solidFill>
                          <a:latin typeface="Arial"/>
                        </a:rPr>
                        <a:t>hoito</a:t>
                      </a:r>
                      <a:r>
                        <a:rPr lang="en-US" sz="2000" b="0" strike="noStrike" spc="-1" dirty="0">
                          <a:solidFill>
                            <a:srgbClr val="3E3E5C"/>
                          </a:solidFill>
                          <a:latin typeface="Arial"/>
                        </a:rPr>
                        <a:t>:</a:t>
                      </a:r>
                      <a:endParaRPr lang="en-US" sz="2000" b="0" strike="noStrike" spc="-1" dirty="0">
                        <a:latin typeface="Arial"/>
                      </a:endParaRPr>
                    </a:p>
                    <a:p>
                      <a:pPr>
                        <a:lnSpc>
                          <a:spcPct val="100000"/>
                        </a:lnSpc>
                      </a:pPr>
                      <a:endParaRPr lang="en-US" sz="2000" b="0" strike="noStrike" spc="-1" dirty="0">
                        <a:latin typeface="Arial"/>
                      </a:endParaRPr>
                    </a:p>
                    <a:p>
                      <a:pPr indent="-216000">
                        <a:lnSpc>
                          <a:spcPct val="100000"/>
                        </a:lnSpc>
                        <a:buClr>
                          <a:srgbClr val="3E3E5C"/>
                        </a:buClr>
                        <a:buFont typeface="StarSymbol"/>
                        <a:buChar char="-"/>
                      </a:pPr>
                      <a:r>
                        <a:rPr lang="en-US" sz="2000" b="0" strike="noStrike" spc="-1" dirty="0" err="1">
                          <a:solidFill>
                            <a:srgbClr val="3E3E5C"/>
                          </a:solidFill>
                          <a:latin typeface="Arial"/>
                        </a:rPr>
                        <a:t>Verenpainelääkkeet</a:t>
                      </a:r>
                      <a:endParaRPr lang="en-US" sz="2000" b="0" strike="noStrike" spc="-1" dirty="0">
                        <a:latin typeface="Arial"/>
                      </a:endParaRPr>
                    </a:p>
                    <a:p>
                      <a:pPr indent="-216000">
                        <a:lnSpc>
                          <a:spcPct val="100000"/>
                        </a:lnSpc>
                        <a:buClr>
                          <a:srgbClr val="3E3E5C"/>
                        </a:buClr>
                        <a:buFont typeface="StarSymbol"/>
                        <a:buChar char="-"/>
                      </a:pPr>
                      <a:r>
                        <a:rPr lang="en-US" sz="2000" b="0" strike="noStrike" spc="-1" dirty="0" err="1">
                          <a:solidFill>
                            <a:srgbClr val="3E3E5C"/>
                          </a:solidFill>
                          <a:latin typeface="Arial"/>
                        </a:rPr>
                        <a:t>Hyperkolesterolemialääkkeet</a:t>
                      </a:r>
                      <a:endParaRPr lang="en-US" sz="2000" b="0" strike="noStrike" spc="-1" dirty="0">
                        <a:latin typeface="Arial"/>
                      </a:endParaRPr>
                    </a:p>
                    <a:p>
                      <a:pPr indent="-216000">
                        <a:lnSpc>
                          <a:spcPct val="100000"/>
                        </a:lnSpc>
                        <a:buClr>
                          <a:srgbClr val="3E3E5C"/>
                        </a:buClr>
                        <a:buFont typeface="StarSymbol"/>
                        <a:buChar char="-"/>
                      </a:pPr>
                      <a:r>
                        <a:rPr lang="en-US" sz="2000" b="0" strike="noStrike" spc="-1" dirty="0" err="1">
                          <a:solidFill>
                            <a:srgbClr val="3E3E5C"/>
                          </a:solidFill>
                          <a:latin typeface="Arial"/>
                        </a:rPr>
                        <a:t>Diabetesläkkeet</a:t>
                      </a:r>
                      <a:endParaRPr lang="en-US" sz="2000" b="0" strike="noStrike" spc="-1" dirty="0">
                        <a:latin typeface="Arial"/>
                      </a:endParaRPr>
                    </a:p>
                    <a:p>
                      <a:pPr>
                        <a:lnSpc>
                          <a:spcPct val="100000"/>
                        </a:lnSpc>
                      </a:pPr>
                      <a:endParaRPr lang="en-US" sz="2000" b="0" strike="noStrike" spc="-1" dirty="0">
                        <a:latin typeface="Arial"/>
                      </a:endParaRPr>
                    </a:p>
                  </a:txBody>
                  <a:tcPr>
                    <a:lnL w="12240">
                      <a:solidFill>
                        <a:srgbClr val="FFFFFF"/>
                      </a:solidFill>
                    </a:lnL>
                    <a:lnR w="12240">
                      <a:solidFill>
                        <a:srgbClr val="FFFFFF"/>
                      </a:solidFill>
                    </a:lnR>
                    <a:lnT w="38160" cap="flat" cmpd="sng" algn="ctr">
                      <a:solidFill>
                        <a:srgbClr val="FFFFFF"/>
                      </a:solidFill>
                      <a:prstDash val="solid"/>
                      <a:round/>
                      <a:headEnd type="none" w="med" len="med"/>
                      <a:tailEnd type="none" w="med" len="med"/>
                    </a:lnT>
                    <a:lnB w="12240">
                      <a:solidFill>
                        <a:srgbClr val="FFFFFF"/>
                      </a:solidFill>
                    </a:lnB>
                    <a:solidFill>
                      <a:srgbClr val="D2D1D6"/>
                    </a:solidFill>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0" y="332640"/>
            <a:ext cx="8229240" cy="1142640"/>
          </a:xfrm>
          <a:prstGeom prst="rect">
            <a:avLst/>
          </a:prstGeom>
          <a:noFill/>
          <a:ln w="9360">
            <a:noFill/>
          </a:ln>
        </p:spPr>
        <p:txBody>
          <a:bodyPr anchor="ctr">
            <a:normAutofit/>
          </a:bodyPr>
          <a:lstStyle/>
          <a:p>
            <a:pPr>
              <a:lnSpc>
                <a:spcPct val="100000"/>
              </a:lnSpc>
            </a:pPr>
            <a:r>
              <a:rPr lang="fi-FI" sz="4400" b="1" strike="noStrike" spc="-1">
                <a:solidFill>
                  <a:srgbClr val="FFFFFF"/>
                </a:solidFill>
                <a:latin typeface="Arial"/>
              </a:rPr>
              <a:t>SEPELVALTIMOTAUTI  (MCC)</a:t>
            </a:r>
            <a:endParaRPr lang="fi-FI" sz="4400" b="0" strike="noStrike" spc="-1">
              <a:solidFill>
                <a:srgbClr val="FFFFFF"/>
              </a:solidFill>
              <a:latin typeface="Arial"/>
            </a:endParaRPr>
          </a:p>
        </p:txBody>
      </p:sp>
      <p:sp>
        <p:nvSpPr>
          <p:cNvPr id="91" name="TextShape 2"/>
          <p:cNvSpPr txBox="1"/>
          <p:nvPr/>
        </p:nvSpPr>
        <p:spPr>
          <a:xfrm>
            <a:off x="457200" y="1785960"/>
            <a:ext cx="8229240" cy="4787640"/>
          </a:xfrm>
          <a:prstGeom prst="rect">
            <a:avLst/>
          </a:prstGeom>
          <a:noFill/>
          <a:ln w="9360">
            <a:noFill/>
          </a:ln>
        </p:spPr>
        <p:txBody>
          <a:bodyPr>
            <a:normAutofit fontScale="87500" lnSpcReduction="10000"/>
          </a:bodyPr>
          <a:lstStyle/>
          <a:p>
            <a:pPr marL="365760" indent="-255600">
              <a:lnSpc>
                <a:spcPct val="100000"/>
              </a:lnSpc>
              <a:spcBef>
                <a:spcPts val="641"/>
              </a:spcBef>
              <a:buClr>
                <a:srgbClr val="B8B8CA"/>
              </a:buClr>
              <a:buFont typeface="Georgia"/>
              <a:buChar char="•"/>
            </a:pPr>
            <a:r>
              <a:rPr lang="fi-FI" sz="3200" b="0" strike="noStrike" spc="-1" dirty="0">
                <a:solidFill>
                  <a:srgbClr val="000000"/>
                </a:solidFill>
                <a:latin typeface="Arial"/>
              </a:rPr>
              <a:t>Suomalaisten yleisimpiin kuuluva kuolinsyy</a:t>
            </a:r>
          </a:p>
          <a:p>
            <a:pPr marL="365760" indent="-255600">
              <a:lnSpc>
                <a:spcPct val="100000"/>
              </a:lnSpc>
              <a:spcBef>
                <a:spcPts val="641"/>
              </a:spcBef>
              <a:buClr>
                <a:srgbClr val="B8B8CA"/>
              </a:buClr>
              <a:buFont typeface="Georgia"/>
              <a:buChar char="•"/>
            </a:pPr>
            <a:r>
              <a:rPr lang="fi-FI" sz="3200" b="0" strike="noStrike" spc="-1" dirty="0">
                <a:solidFill>
                  <a:srgbClr val="000000"/>
                </a:solidFill>
                <a:latin typeface="Arial"/>
              </a:rPr>
              <a:t>Työikäisillä miehillä enemmän kuin naisilla</a:t>
            </a:r>
          </a:p>
          <a:p>
            <a:pPr marL="365760" indent="-255600">
              <a:lnSpc>
                <a:spcPct val="100000"/>
              </a:lnSpc>
              <a:spcBef>
                <a:spcPts val="641"/>
              </a:spcBef>
              <a:buClr>
                <a:srgbClr val="B8B8CA"/>
              </a:buClr>
              <a:buFont typeface="Georgia"/>
              <a:buChar char="•"/>
            </a:pPr>
            <a:r>
              <a:rPr lang="fi-FI" sz="3200" b="0" strike="noStrike" spc="-1" dirty="0">
                <a:solidFill>
                  <a:srgbClr val="000000"/>
                </a:solidFill>
                <a:latin typeface="Arial"/>
              </a:rPr>
              <a:t>Vanhuksilla yhtä paljon</a:t>
            </a:r>
          </a:p>
          <a:p>
            <a:pPr marL="365760" indent="-255600">
              <a:lnSpc>
                <a:spcPct val="100000"/>
              </a:lnSpc>
              <a:spcBef>
                <a:spcPts val="641"/>
              </a:spcBef>
              <a:buClr>
                <a:srgbClr val="B8B8CA"/>
              </a:buClr>
              <a:buFont typeface="Georgia"/>
              <a:buChar char="•"/>
            </a:pPr>
            <a:r>
              <a:rPr lang="fi-FI" sz="3200" b="0" strike="noStrike" spc="-1" dirty="0">
                <a:solidFill>
                  <a:srgbClr val="000000"/>
                </a:solidFill>
                <a:latin typeface="Arial"/>
              </a:rPr>
              <a:t>Kehittyy hitaasti, salakavalasti</a:t>
            </a:r>
          </a:p>
          <a:p>
            <a:pPr>
              <a:lnSpc>
                <a:spcPct val="100000"/>
              </a:lnSpc>
              <a:spcBef>
                <a:spcPts val="641"/>
              </a:spcBef>
            </a:pPr>
            <a:endParaRPr lang="fi-FI" sz="3200" b="0" strike="noStrike" spc="-1" dirty="0">
              <a:solidFill>
                <a:srgbClr val="000000"/>
              </a:solidFill>
              <a:latin typeface="Arial"/>
            </a:endParaRPr>
          </a:p>
          <a:p>
            <a:pPr marL="365760" indent="-255600">
              <a:lnSpc>
                <a:spcPct val="90000"/>
              </a:lnSpc>
              <a:spcBef>
                <a:spcPts val="641"/>
              </a:spcBef>
              <a:buClr>
                <a:srgbClr val="B8B8CA"/>
              </a:buClr>
              <a:buFont typeface="Georgia"/>
              <a:buChar char="•"/>
            </a:pPr>
            <a:r>
              <a:rPr lang="fi-FI" sz="3200" b="0" strike="noStrike" spc="-1">
                <a:solidFill>
                  <a:srgbClr val="000000"/>
                </a:solidFill>
                <a:latin typeface="Arial"/>
              </a:rPr>
              <a:t>Taustalla </a:t>
            </a:r>
            <a:r>
              <a:rPr lang="fi-FI" sz="3200" b="0" strike="noStrike" spc="-1" smtClean="0">
                <a:solidFill>
                  <a:srgbClr val="000000"/>
                </a:solidFill>
                <a:latin typeface="Arial"/>
              </a:rPr>
              <a:t>valtimonkovettumatauti </a:t>
            </a:r>
            <a:r>
              <a:rPr lang="fi-FI" sz="3200" b="0" strike="noStrike" spc="-1" dirty="0">
                <a:solidFill>
                  <a:srgbClr val="000000"/>
                </a:solidFill>
                <a:latin typeface="Arial"/>
              </a:rPr>
              <a:t>eli </a:t>
            </a:r>
            <a:r>
              <a:rPr lang="fi-FI" sz="3200" b="1" strike="noStrike" spc="-1" dirty="0" err="1">
                <a:solidFill>
                  <a:srgbClr val="000000"/>
                </a:solidFill>
                <a:latin typeface="Arial"/>
              </a:rPr>
              <a:t>ateroskleroosi</a:t>
            </a:r>
            <a:r>
              <a:rPr lang="fi-FI" sz="3200" b="0" strike="noStrike" spc="-1" dirty="0">
                <a:solidFill>
                  <a:srgbClr val="000000"/>
                </a:solidFill>
                <a:latin typeface="Arial"/>
              </a:rPr>
              <a:t>: valtimon sisäseinämään kerrostuvat pääasiassa kolesterolista ja sidekudoksesta koostuvat </a:t>
            </a:r>
            <a:r>
              <a:rPr lang="fi-FI" sz="3200" b="1" strike="noStrike" spc="-1" dirty="0" err="1">
                <a:solidFill>
                  <a:srgbClr val="000000"/>
                </a:solidFill>
                <a:latin typeface="Arial"/>
              </a:rPr>
              <a:t>aterooma</a:t>
            </a:r>
            <a:r>
              <a:rPr lang="fi-FI" sz="3200" b="0" strike="noStrike" spc="-1" dirty="0" err="1">
                <a:solidFill>
                  <a:srgbClr val="000000"/>
                </a:solidFill>
                <a:latin typeface="Arial"/>
              </a:rPr>
              <a:t>plakit</a:t>
            </a:r>
            <a:r>
              <a:rPr lang="fi-FI" sz="3200" b="0" strike="noStrike" spc="-1" dirty="0">
                <a:solidFill>
                  <a:srgbClr val="000000"/>
                </a:solidFill>
                <a:latin typeface="Arial"/>
              </a:rPr>
              <a:t> </a:t>
            </a:r>
            <a:r>
              <a:rPr lang="fi-FI" sz="3200" b="0" strike="noStrike" spc="-1" dirty="0">
                <a:solidFill>
                  <a:srgbClr val="000000"/>
                </a:solidFill>
                <a:latin typeface="Wingdings"/>
              </a:rPr>
              <a:t></a:t>
            </a:r>
            <a:r>
              <a:rPr lang="fi-FI" sz="3200" b="0" strike="noStrike" spc="-1" dirty="0">
                <a:solidFill>
                  <a:srgbClr val="000000"/>
                </a:solidFill>
                <a:latin typeface="Arial"/>
              </a:rPr>
              <a:t> </a:t>
            </a:r>
          </a:p>
          <a:p>
            <a:pPr marL="365760" indent="-255600">
              <a:lnSpc>
                <a:spcPct val="90000"/>
              </a:lnSpc>
              <a:spcBef>
                <a:spcPts val="641"/>
              </a:spcBef>
            </a:pPr>
            <a:r>
              <a:rPr lang="fi-FI" sz="3200" b="0" strike="noStrike" spc="-1" dirty="0">
                <a:solidFill>
                  <a:srgbClr val="000000"/>
                </a:solidFill>
                <a:latin typeface="Arial"/>
              </a:rPr>
              <a:t>	sepelvaltimo kaventuu </a:t>
            </a:r>
            <a:r>
              <a:rPr lang="fi-FI" sz="3200" b="0" strike="noStrike" spc="-1" dirty="0">
                <a:solidFill>
                  <a:srgbClr val="000000"/>
                </a:solidFill>
                <a:latin typeface="Wingdings"/>
              </a:rPr>
              <a:t></a:t>
            </a:r>
            <a:r>
              <a:rPr lang="fi-FI" sz="3200" b="0" strike="noStrike" spc="-1" dirty="0">
                <a:solidFill>
                  <a:srgbClr val="000000"/>
                </a:solidFill>
                <a:latin typeface="Arial"/>
              </a:rPr>
              <a:t> </a:t>
            </a:r>
          </a:p>
          <a:p>
            <a:pPr marL="365760" indent="-255600">
              <a:lnSpc>
                <a:spcPct val="90000"/>
              </a:lnSpc>
              <a:spcBef>
                <a:spcPts val="641"/>
              </a:spcBef>
            </a:pPr>
            <a:r>
              <a:rPr lang="fi-FI" sz="3200" b="0" strike="noStrike" spc="-1" dirty="0">
                <a:solidFill>
                  <a:srgbClr val="000000"/>
                </a:solidFill>
                <a:latin typeface="Arial"/>
              </a:rPr>
              <a:t>	verenvirtaus estyy</a:t>
            </a:r>
          </a:p>
          <a:p>
            <a:pPr>
              <a:lnSpc>
                <a:spcPct val="100000"/>
              </a:lnSpc>
              <a:spcBef>
                <a:spcPts val="641"/>
              </a:spcBef>
            </a:pPr>
            <a:endParaRPr lang="fi-FI" sz="3200" b="0" strike="noStrike" spc="-1" dirty="0">
              <a:solidFill>
                <a:srgbClr val="000000"/>
              </a:solidFill>
              <a:latin typeface="Arial"/>
            </a:endParaRPr>
          </a:p>
        </p:txBody>
      </p:sp>
      <p:sp>
        <p:nvSpPr>
          <p:cNvPr id="92"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EA8803D3-9FD2-4782-990A-5A6BB28B22D3}"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Shape 1"/>
          <p:cNvSpPr txBox="1"/>
          <p:nvPr/>
        </p:nvSpPr>
        <p:spPr>
          <a:xfrm>
            <a:off x="574560" y="500040"/>
            <a:ext cx="8000640" cy="1142640"/>
          </a:xfrm>
          <a:prstGeom prst="rect">
            <a:avLst/>
          </a:prstGeom>
          <a:noFill/>
          <a:ln w="9360">
            <a:noFill/>
          </a:ln>
        </p:spPr>
        <p:txBody>
          <a:bodyPr anchor="ctr">
            <a:noAutofit/>
          </a:bodyPr>
          <a:lstStyle/>
          <a:p>
            <a:pPr>
              <a:lnSpc>
                <a:spcPct val="100000"/>
              </a:lnSpc>
            </a:pPr>
            <a:r>
              <a:rPr lang="fi-FI" sz="3600" b="1" strike="noStrike" spc="-1">
                <a:solidFill>
                  <a:srgbClr val="FFFFFF"/>
                </a:solidFill>
                <a:latin typeface="Arial"/>
              </a:rPr>
              <a:t>Sepelvaltimotauti</a:t>
            </a:r>
            <a:endParaRPr lang="fi-FI" sz="3600" b="0" strike="noStrike" spc="-1">
              <a:solidFill>
                <a:srgbClr val="FFFFFF"/>
              </a:solidFill>
              <a:latin typeface="Arial"/>
            </a:endParaRPr>
          </a:p>
        </p:txBody>
      </p:sp>
      <p:sp>
        <p:nvSpPr>
          <p:cNvPr id="94" name="TextShape 2"/>
          <p:cNvSpPr txBox="1"/>
          <p:nvPr/>
        </p:nvSpPr>
        <p:spPr>
          <a:xfrm>
            <a:off x="466920" y="2277000"/>
            <a:ext cx="7930800" cy="5214600"/>
          </a:xfrm>
          <a:prstGeom prst="rect">
            <a:avLst/>
          </a:prstGeom>
          <a:noFill/>
          <a:ln w="9360">
            <a:noFill/>
          </a:ln>
        </p:spPr>
        <p:txBody>
          <a:bodyPr>
            <a:normAutofit/>
          </a:bodyPr>
          <a:lstStyle/>
          <a:p>
            <a:pPr marL="343080" indent="-342720">
              <a:lnSpc>
                <a:spcPct val="90000"/>
              </a:lnSpc>
              <a:spcBef>
                <a:spcPts val="641"/>
              </a:spcBef>
              <a:buClr>
                <a:srgbClr val="000000"/>
              </a:buClr>
              <a:buFont typeface="Symbol" charset="2"/>
              <a:buChar char=""/>
            </a:pPr>
            <a:r>
              <a:rPr lang="fi-FI" sz="3200" b="1" strike="noStrike" spc="-1">
                <a:solidFill>
                  <a:srgbClr val="000000"/>
                </a:solidFill>
                <a:latin typeface="Arial"/>
              </a:rPr>
              <a:t>suuret vaaratekijät </a:t>
            </a:r>
            <a:r>
              <a:rPr lang="fi-FI" sz="3200" b="0" strike="noStrike" spc="-1">
                <a:solidFill>
                  <a:srgbClr val="000000"/>
                </a:solidFill>
                <a:latin typeface="Arial"/>
              </a:rPr>
              <a:t>= verenpainetauti, tupakointi, lipidiaineenvaihduntahäiriö</a:t>
            </a:r>
          </a:p>
          <a:p>
            <a:pPr marL="343080" indent="-342720">
              <a:lnSpc>
                <a:spcPct val="90000"/>
              </a:lnSpc>
              <a:spcBef>
                <a:spcPts val="641"/>
              </a:spcBef>
              <a:buClr>
                <a:srgbClr val="000000"/>
              </a:buClr>
              <a:buFont typeface="Symbol" charset="2"/>
              <a:buChar char=""/>
            </a:pPr>
            <a:r>
              <a:rPr lang="fi-FI" sz="3200" b="0" strike="noStrike" spc="-1">
                <a:solidFill>
                  <a:srgbClr val="000000"/>
                </a:solidFill>
                <a:latin typeface="Arial"/>
              </a:rPr>
              <a:t>muut vaaratekijät (diabetes, ikä, plasman suuri fibrinogeenipitoisuus, suuria estrogeenimääriä sisältävät ehkäisyvalmisteet, varhainen menopaussi…)</a:t>
            </a:r>
          </a:p>
        </p:txBody>
      </p:sp>
      <p:sp>
        <p:nvSpPr>
          <p:cNvPr id="95"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DAB2E4E4-F299-420C-89C4-E52ACC60C7FC}"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 name="TextShape 1"/>
          <p:cNvSpPr txBox="1"/>
          <p:nvPr/>
        </p:nvSpPr>
        <p:spPr>
          <a:xfrm>
            <a:off x="467640" y="404640"/>
            <a:ext cx="8000640" cy="1142640"/>
          </a:xfrm>
          <a:prstGeom prst="rect">
            <a:avLst/>
          </a:prstGeom>
          <a:noFill/>
          <a:ln w="9360">
            <a:noFill/>
          </a:ln>
        </p:spPr>
        <p:txBody>
          <a:bodyPr anchor="ctr">
            <a:noAutofit/>
          </a:bodyPr>
          <a:lstStyle/>
          <a:p>
            <a:pPr>
              <a:lnSpc>
                <a:spcPct val="100000"/>
              </a:lnSpc>
            </a:pPr>
            <a:r>
              <a:rPr lang="fi-FI" sz="3200" b="1" strike="noStrike" spc="-1">
                <a:solidFill>
                  <a:srgbClr val="FFFFFF"/>
                </a:solidFill>
                <a:latin typeface="Arial"/>
              </a:rPr>
              <a:t>Sepelvaltimotaudin ilmenemismuodot</a:t>
            </a:r>
            <a:endParaRPr lang="fi-FI" sz="3200" b="0" strike="noStrike" spc="-1">
              <a:solidFill>
                <a:srgbClr val="FFFFFF"/>
              </a:solidFill>
              <a:latin typeface="Arial"/>
            </a:endParaRPr>
          </a:p>
        </p:txBody>
      </p:sp>
      <p:sp>
        <p:nvSpPr>
          <p:cNvPr id="97" name="TextShape 2"/>
          <p:cNvSpPr txBox="1"/>
          <p:nvPr/>
        </p:nvSpPr>
        <p:spPr>
          <a:xfrm>
            <a:off x="457200" y="2286000"/>
            <a:ext cx="8229240" cy="4287600"/>
          </a:xfrm>
          <a:prstGeom prst="rect">
            <a:avLst/>
          </a:prstGeom>
          <a:noFill/>
          <a:ln w="9360">
            <a:noFill/>
          </a:ln>
        </p:spPr>
        <p:txBody>
          <a:bodyPr>
            <a:noAutofit/>
          </a:bodyPr>
          <a:lstStyle/>
          <a:p>
            <a:pPr marL="343080" indent="-342720">
              <a:lnSpc>
                <a:spcPct val="100000"/>
              </a:lnSpc>
              <a:spcBef>
                <a:spcPts val="641"/>
              </a:spcBef>
              <a:buClr>
                <a:srgbClr val="000000"/>
              </a:buClr>
              <a:buFont typeface="Symbol" charset="2"/>
              <a:buChar char=""/>
            </a:pPr>
            <a:r>
              <a:rPr lang="fi-FI" sz="3200" b="0" strike="noStrike" spc="-1" dirty="0" err="1">
                <a:solidFill>
                  <a:srgbClr val="000000"/>
                </a:solidFill>
                <a:latin typeface="Arial"/>
              </a:rPr>
              <a:t>Angina</a:t>
            </a:r>
            <a:r>
              <a:rPr lang="fi-FI" sz="3200" b="0" strike="noStrike" spc="-1" dirty="0">
                <a:solidFill>
                  <a:srgbClr val="000000"/>
                </a:solidFill>
                <a:latin typeface="Arial"/>
              </a:rPr>
              <a:t> </a:t>
            </a:r>
            <a:r>
              <a:rPr lang="fi-FI" sz="3200" b="0" strike="noStrike" spc="-1" dirty="0" err="1">
                <a:solidFill>
                  <a:srgbClr val="000000"/>
                </a:solidFill>
                <a:latin typeface="Arial"/>
              </a:rPr>
              <a:t>pectoris</a:t>
            </a:r>
            <a:r>
              <a:rPr lang="fi-FI" sz="3200" b="0" strike="noStrike" spc="-1" dirty="0">
                <a:solidFill>
                  <a:srgbClr val="000000"/>
                </a:solidFill>
                <a:latin typeface="Arial"/>
              </a:rPr>
              <a:t> (AP) </a:t>
            </a:r>
            <a:r>
              <a:rPr lang="fi-FI" sz="2400" b="0" strike="noStrike" spc="-1" dirty="0">
                <a:solidFill>
                  <a:srgbClr val="000000"/>
                </a:solidFill>
                <a:latin typeface="Arial"/>
              </a:rPr>
              <a:t>= rasitusrintakipu</a:t>
            </a:r>
          </a:p>
          <a:p>
            <a:pPr>
              <a:lnSpc>
                <a:spcPct val="100000"/>
              </a:lnSpc>
              <a:spcBef>
                <a:spcPts val="479"/>
              </a:spcBef>
            </a:pPr>
            <a:endParaRPr lang="fi-FI" sz="2400" b="0" strike="noStrike" spc="-1" dirty="0">
              <a:solidFill>
                <a:srgbClr val="000000"/>
              </a:solidFill>
              <a:latin typeface="Arial"/>
            </a:endParaRPr>
          </a:p>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Epästabiili </a:t>
            </a:r>
            <a:r>
              <a:rPr lang="fi-FI" sz="3200" b="0" strike="noStrike" spc="-1" dirty="0" err="1">
                <a:solidFill>
                  <a:srgbClr val="000000"/>
                </a:solidFill>
                <a:latin typeface="Arial"/>
              </a:rPr>
              <a:t>angina</a:t>
            </a:r>
            <a:r>
              <a:rPr lang="fi-FI" sz="3200" b="0" strike="noStrike" spc="-1" dirty="0">
                <a:solidFill>
                  <a:srgbClr val="000000"/>
                </a:solidFill>
                <a:latin typeface="Arial"/>
              </a:rPr>
              <a:t> </a:t>
            </a:r>
            <a:r>
              <a:rPr lang="fi-FI" sz="3200" b="0" strike="noStrike" spc="-1" dirty="0" err="1">
                <a:solidFill>
                  <a:srgbClr val="000000"/>
                </a:solidFill>
                <a:latin typeface="Arial"/>
              </a:rPr>
              <a:t>pectoris</a:t>
            </a:r>
            <a:r>
              <a:rPr lang="fi-FI" sz="3200" b="0" strike="noStrike" spc="-1" dirty="0">
                <a:solidFill>
                  <a:srgbClr val="000000"/>
                </a:solidFill>
                <a:latin typeface="Arial"/>
              </a:rPr>
              <a:t> (UAP) </a:t>
            </a:r>
            <a:r>
              <a:rPr lang="fi-FI" sz="1800" b="0" strike="noStrike" spc="-1" dirty="0">
                <a:solidFill>
                  <a:srgbClr val="000000"/>
                </a:solidFill>
                <a:latin typeface="Arial"/>
              </a:rPr>
              <a:t>(kipua myös levossa, entistä pitkäkestoisempi kipu, reagoi nitrolle huonosti)</a:t>
            </a:r>
          </a:p>
          <a:p>
            <a:pPr marL="343080" indent="-342720">
              <a:lnSpc>
                <a:spcPct val="100000"/>
              </a:lnSpc>
              <a:spcBef>
                <a:spcPts val="479"/>
              </a:spcBef>
            </a:pPr>
            <a:endParaRPr lang="fi-FI" sz="1800" b="0" strike="noStrike" spc="-1" dirty="0">
              <a:solidFill>
                <a:srgbClr val="000000"/>
              </a:solidFill>
              <a:latin typeface="Arial"/>
            </a:endParaRPr>
          </a:p>
          <a:p>
            <a:pPr marL="343080" indent="-342720">
              <a:lnSpc>
                <a:spcPct val="100000"/>
              </a:lnSpc>
              <a:spcBef>
                <a:spcPts val="641"/>
              </a:spcBef>
              <a:buClr>
                <a:srgbClr val="000000"/>
              </a:buClr>
              <a:buFont typeface="Georgia"/>
              <a:buChar char="•"/>
            </a:pPr>
            <a:r>
              <a:rPr lang="fi-FI" sz="3200" b="0" strike="noStrike" spc="-1" dirty="0">
                <a:solidFill>
                  <a:srgbClr val="000000"/>
                </a:solidFill>
                <a:latin typeface="Arial"/>
              </a:rPr>
              <a:t>Sydäninfarkti </a:t>
            </a:r>
            <a:r>
              <a:rPr lang="fi-FI" sz="2400" b="0" strike="noStrike" spc="-1" dirty="0">
                <a:solidFill>
                  <a:srgbClr val="000000"/>
                </a:solidFill>
                <a:latin typeface="Arial"/>
              </a:rPr>
              <a:t>= </a:t>
            </a:r>
            <a:r>
              <a:rPr lang="fi-FI" sz="2400" b="0" strike="noStrike" spc="-1" dirty="0" err="1">
                <a:solidFill>
                  <a:srgbClr val="000000"/>
                </a:solidFill>
                <a:latin typeface="Arial"/>
              </a:rPr>
              <a:t>infarctus</a:t>
            </a:r>
            <a:r>
              <a:rPr lang="fi-FI" sz="2400" b="0" strike="noStrike" spc="-1" dirty="0">
                <a:solidFill>
                  <a:srgbClr val="000000"/>
                </a:solidFill>
                <a:latin typeface="Arial"/>
              </a:rPr>
              <a:t> </a:t>
            </a:r>
            <a:r>
              <a:rPr lang="fi-FI" sz="2400" b="0" strike="noStrike" spc="-1" dirty="0" err="1">
                <a:solidFill>
                  <a:srgbClr val="000000"/>
                </a:solidFill>
                <a:latin typeface="Arial"/>
              </a:rPr>
              <a:t>cordis</a:t>
            </a:r>
            <a:r>
              <a:rPr lang="fi-FI" sz="2400" b="0" strike="noStrike" spc="-1" dirty="0">
                <a:solidFill>
                  <a:srgbClr val="000000"/>
                </a:solidFill>
                <a:latin typeface="Arial"/>
              </a:rPr>
              <a:t> tai </a:t>
            </a:r>
            <a:r>
              <a:rPr lang="fi-FI" sz="2400" b="0" strike="noStrike" spc="-1" dirty="0" smtClean="0">
                <a:solidFill>
                  <a:srgbClr val="000000"/>
                </a:solidFill>
                <a:latin typeface="Arial"/>
              </a:rPr>
              <a:t>AMI (</a:t>
            </a:r>
            <a:r>
              <a:rPr lang="fi-FI" sz="2400" b="0" strike="noStrike" spc="-1" dirty="0" err="1" smtClean="0">
                <a:solidFill>
                  <a:srgbClr val="000000"/>
                </a:solidFill>
                <a:latin typeface="Arial"/>
              </a:rPr>
              <a:t>Acute</a:t>
            </a:r>
            <a:r>
              <a:rPr lang="fi-FI" sz="2400" b="0" strike="noStrike" spc="-1" dirty="0" smtClean="0">
                <a:solidFill>
                  <a:srgbClr val="000000"/>
                </a:solidFill>
                <a:latin typeface="Arial"/>
              </a:rPr>
              <a:t> </a:t>
            </a:r>
            <a:r>
              <a:rPr lang="fi-FI" sz="2400" b="0" strike="noStrike" spc="-1" dirty="0" err="1" smtClean="0">
                <a:solidFill>
                  <a:srgbClr val="000000"/>
                </a:solidFill>
                <a:latin typeface="Arial"/>
              </a:rPr>
              <a:t>myocardial</a:t>
            </a:r>
            <a:r>
              <a:rPr lang="fi-FI" sz="2400" b="0" strike="noStrike" spc="-1" dirty="0" smtClean="0">
                <a:solidFill>
                  <a:srgbClr val="000000"/>
                </a:solidFill>
                <a:latin typeface="Arial"/>
              </a:rPr>
              <a:t> </a:t>
            </a:r>
            <a:r>
              <a:rPr lang="fi-FI" sz="2400" b="0" strike="noStrike" spc="-1" dirty="0" err="1" smtClean="0">
                <a:solidFill>
                  <a:srgbClr val="000000"/>
                </a:solidFill>
                <a:latin typeface="Arial"/>
              </a:rPr>
              <a:t>infarct</a:t>
            </a:r>
            <a:r>
              <a:rPr lang="fi-FI" sz="2400" b="0" strike="noStrike" spc="-1" dirty="0" smtClean="0">
                <a:solidFill>
                  <a:srgbClr val="000000"/>
                </a:solidFill>
                <a:latin typeface="Arial"/>
              </a:rPr>
              <a:t>) </a:t>
            </a:r>
            <a:r>
              <a:rPr lang="fi-FI" sz="2400" b="0" strike="noStrike" spc="-1" dirty="0">
                <a:solidFill>
                  <a:srgbClr val="000000"/>
                </a:solidFill>
                <a:latin typeface="Arial"/>
              </a:rPr>
              <a:t>= sydänlihaksen kuolio</a:t>
            </a:r>
          </a:p>
        </p:txBody>
      </p:sp>
      <p:sp>
        <p:nvSpPr>
          <p:cNvPr id="98"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AD9FD524-BBF5-4988-BAFF-431099320D03}"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 name="TextShape 1"/>
          <p:cNvSpPr txBox="1"/>
          <p:nvPr/>
        </p:nvSpPr>
        <p:spPr>
          <a:xfrm>
            <a:off x="467640" y="332640"/>
            <a:ext cx="8229240" cy="1213920"/>
          </a:xfrm>
          <a:prstGeom prst="rect">
            <a:avLst/>
          </a:prstGeom>
          <a:noFill/>
          <a:ln w="9360">
            <a:noFill/>
          </a:ln>
        </p:spPr>
        <p:txBody>
          <a:bodyPr anchor="ctr">
            <a:noAutofit/>
          </a:bodyPr>
          <a:lstStyle/>
          <a:p>
            <a:pPr>
              <a:lnSpc>
                <a:spcPct val="100000"/>
              </a:lnSpc>
            </a:pPr>
            <a:r>
              <a:rPr lang="fi-FI" sz="4400" b="1" strike="noStrike" spc="-1">
                <a:solidFill>
                  <a:srgbClr val="FFFFFF"/>
                </a:solidFill>
                <a:latin typeface="Arial"/>
              </a:rPr>
              <a:t>Sepelvaltimotaudin oireet</a:t>
            </a:r>
            <a:endParaRPr lang="fi-FI" sz="4400" b="0" strike="noStrike" spc="-1">
              <a:solidFill>
                <a:srgbClr val="FFFFFF"/>
              </a:solidFill>
              <a:latin typeface="Arial"/>
            </a:endParaRPr>
          </a:p>
        </p:txBody>
      </p:sp>
      <p:sp>
        <p:nvSpPr>
          <p:cNvPr id="100" name="TextShape 2"/>
          <p:cNvSpPr txBox="1"/>
          <p:nvPr/>
        </p:nvSpPr>
        <p:spPr>
          <a:xfrm>
            <a:off x="457200" y="1523880"/>
            <a:ext cx="8229240" cy="4601880"/>
          </a:xfrm>
          <a:prstGeom prst="rect">
            <a:avLst/>
          </a:prstGeom>
          <a:noFill/>
          <a:ln w="9360">
            <a:noFill/>
          </a:ln>
        </p:spPr>
        <p:txBody>
          <a:bodyPr>
            <a:noAutofit/>
          </a:bodyPr>
          <a:lstStyle/>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Hengenahdistus</a:t>
            </a:r>
          </a:p>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Angina pectoris- kivut</a:t>
            </a:r>
          </a:p>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Kipuaistimus epämääräinen, tylppä, laaja-alainen </a:t>
            </a:r>
            <a:r>
              <a:rPr lang="fi-FI" sz="2400" b="0" strike="noStrike" spc="-1">
                <a:solidFill>
                  <a:srgbClr val="000000"/>
                </a:solidFill>
                <a:latin typeface="Arial"/>
              </a:rPr>
              <a:t>(Vanhuksilla ja diabeetikoilla tuntohermoärsykkeet heikentyneet: vähäiset oireet, väsymys, hikoilu, phv, yskä)</a:t>
            </a:r>
          </a:p>
          <a:p>
            <a:pPr>
              <a:lnSpc>
                <a:spcPct val="100000"/>
              </a:lnSpc>
              <a:spcBef>
                <a:spcPts val="479"/>
              </a:spcBef>
            </a:pPr>
            <a:endParaRPr lang="fi-FI" sz="2400" b="0" strike="noStrike" spc="-1">
              <a:solidFill>
                <a:srgbClr val="000000"/>
              </a:solidFill>
              <a:latin typeface="Arial"/>
            </a:endParaRPr>
          </a:p>
          <a:p>
            <a:pPr marL="343080" indent="-342720">
              <a:lnSpc>
                <a:spcPct val="100000"/>
              </a:lnSpc>
              <a:spcBef>
                <a:spcPts val="561"/>
              </a:spcBef>
              <a:buClr>
                <a:srgbClr val="000000"/>
              </a:buClr>
              <a:buFont typeface="Symbol" charset="2"/>
              <a:buChar char=""/>
            </a:pPr>
            <a:r>
              <a:rPr lang="fi-FI" sz="2800" b="0" strike="noStrike" spc="-1">
                <a:solidFill>
                  <a:srgbClr val="000000"/>
                </a:solidFill>
                <a:latin typeface="Arial"/>
              </a:rPr>
              <a:t>Voi olla myös täysin oireeton</a:t>
            </a:r>
          </a:p>
          <a:p>
            <a:pPr marL="343080" indent="-342720">
              <a:lnSpc>
                <a:spcPct val="100000"/>
              </a:lnSpc>
              <a:spcBef>
                <a:spcPts val="479"/>
              </a:spcBef>
              <a:buClr>
                <a:srgbClr val="000000"/>
              </a:buClr>
              <a:buFont typeface="Symbol" charset="2"/>
              <a:buChar char=""/>
            </a:pPr>
            <a:r>
              <a:rPr lang="fi-FI" sz="2400" b="0" strike="noStrike" spc="-1">
                <a:solidFill>
                  <a:srgbClr val="000000"/>
                </a:solidFill>
                <a:latin typeface="Arial"/>
              </a:rPr>
              <a:t>pakkanen, helle, rasitus voivat aiheuttaa oireita</a:t>
            </a:r>
          </a:p>
        </p:txBody>
      </p:sp>
      <p:sp>
        <p:nvSpPr>
          <p:cNvPr id="101"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4B136A6B-30FC-478F-B43E-1C03427A7C8C}"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TextShape 1"/>
          <p:cNvSpPr txBox="1"/>
          <p:nvPr/>
        </p:nvSpPr>
        <p:spPr>
          <a:xfrm>
            <a:off x="457200" y="304920"/>
            <a:ext cx="8229240" cy="990360"/>
          </a:xfrm>
          <a:prstGeom prst="rect">
            <a:avLst/>
          </a:prstGeom>
          <a:noFill/>
          <a:ln w="9360">
            <a:noFill/>
          </a:ln>
        </p:spPr>
        <p:txBody>
          <a:bodyPr anchor="ctr">
            <a:noAutofit/>
          </a:bodyPr>
          <a:lstStyle/>
          <a:p>
            <a:endParaRPr lang="fi-FI" sz="1800" b="0" strike="noStrike" spc="-1">
              <a:solidFill>
                <a:srgbClr val="FFFFFF"/>
              </a:solidFill>
              <a:latin typeface="Arial"/>
            </a:endParaRPr>
          </a:p>
        </p:txBody>
      </p:sp>
      <p:sp>
        <p:nvSpPr>
          <p:cNvPr id="103" name="TextShape 2"/>
          <p:cNvSpPr txBox="1"/>
          <p:nvPr/>
        </p:nvSpPr>
        <p:spPr>
          <a:xfrm>
            <a:off x="457200" y="1523880"/>
            <a:ext cx="8229240" cy="4601880"/>
          </a:xfrm>
          <a:prstGeom prst="rect">
            <a:avLst/>
          </a:prstGeom>
          <a:noFill/>
          <a:ln w="9360">
            <a:noFill/>
          </a:ln>
        </p:spPr>
        <p:txBody>
          <a:bodyPr>
            <a:noAutofit/>
          </a:bodyPr>
          <a:lstStyle/>
          <a:p>
            <a:endParaRPr lang="fi-FI" sz="3200" b="0" strike="noStrike" spc="-1">
              <a:solidFill>
                <a:srgbClr val="000000"/>
              </a:solidFill>
              <a:latin typeface="Arial"/>
            </a:endParaRPr>
          </a:p>
        </p:txBody>
      </p:sp>
      <p:pic>
        <p:nvPicPr>
          <p:cNvPr id="104" name="Picture 4"/>
          <p:cNvPicPr/>
          <p:nvPr/>
        </p:nvPicPr>
        <p:blipFill>
          <a:blip r:embed="rId3"/>
          <a:stretch/>
        </p:blipFill>
        <p:spPr>
          <a:xfrm>
            <a:off x="0" y="1529280"/>
            <a:ext cx="9143640" cy="5328360"/>
          </a:xfrm>
          <a:prstGeom prst="rect">
            <a:avLst/>
          </a:prstGeom>
          <a:ln w="9360">
            <a:noFill/>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TextShape 1"/>
          <p:cNvSpPr txBox="1"/>
          <p:nvPr/>
        </p:nvSpPr>
        <p:spPr>
          <a:xfrm>
            <a:off x="457200" y="304920"/>
            <a:ext cx="8229240" cy="990360"/>
          </a:xfrm>
          <a:prstGeom prst="rect">
            <a:avLst/>
          </a:prstGeom>
          <a:noFill/>
          <a:ln w="9360">
            <a:noFill/>
          </a:ln>
        </p:spPr>
        <p:txBody>
          <a:bodyPr anchor="ctr">
            <a:noAutofit/>
          </a:bodyPr>
          <a:lstStyle/>
          <a:p>
            <a:pPr>
              <a:lnSpc>
                <a:spcPct val="100000"/>
              </a:lnSpc>
            </a:pPr>
            <a:r>
              <a:rPr lang="fi-FI" sz="4400" b="1" strike="noStrike" spc="-1">
                <a:solidFill>
                  <a:srgbClr val="FFFFFF"/>
                </a:solidFill>
                <a:latin typeface="Arial"/>
              </a:rPr>
              <a:t>Angina pectoris potilaan hoitotyö</a:t>
            </a:r>
            <a:endParaRPr lang="fi-FI" sz="4400" b="0" strike="noStrike" spc="-1">
              <a:solidFill>
                <a:srgbClr val="FFFFFF"/>
              </a:solidFill>
              <a:latin typeface="Arial"/>
            </a:endParaRPr>
          </a:p>
        </p:txBody>
      </p:sp>
      <p:sp>
        <p:nvSpPr>
          <p:cNvPr id="106" name="TextShape 2"/>
          <p:cNvSpPr txBox="1"/>
          <p:nvPr/>
        </p:nvSpPr>
        <p:spPr>
          <a:xfrm>
            <a:off x="467640" y="1845000"/>
            <a:ext cx="8229240" cy="4601880"/>
          </a:xfrm>
          <a:prstGeom prst="rect">
            <a:avLst/>
          </a:prstGeom>
          <a:noFill/>
          <a:ln w="9360">
            <a:noFill/>
          </a:ln>
        </p:spPr>
        <p:txBody>
          <a:bodyPr>
            <a:noAutofit/>
          </a:bodyPr>
          <a:lstStyle/>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Rauhoittaminen</a:t>
            </a:r>
          </a:p>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Lepo (puoli-istuva tai istuma-asento)</a:t>
            </a:r>
          </a:p>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Nitro (</a:t>
            </a:r>
            <a:r>
              <a:rPr lang="fi-FI" sz="3200" b="0" strike="noStrike" spc="-1" dirty="0" err="1">
                <a:solidFill>
                  <a:srgbClr val="000000"/>
                </a:solidFill>
                <a:latin typeface="Arial"/>
              </a:rPr>
              <a:t>kork</a:t>
            </a:r>
            <a:r>
              <a:rPr lang="fi-FI" sz="3200" b="0" strike="noStrike" spc="-1" dirty="0">
                <a:solidFill>
                  <a:srgbClr val="000000"/>
                </a:solidFill>
                <a:latin typeface="Arial"/>
              </a:rPr>
              <a:t>. </a:t>
            </a:r>
            <a:r>
              <a:rPr lang="fi-FI" sz="3200" b="0" strike="noStrike" spc="-1" smtClean="0">
                <a:solidFill>
                  <a:srgbClr val="000000"/>
                </a:solidFill>
                <a:latin typeface="Arial"/>
              </a:rPr>
              <a:t>3-5kpl</a:t>
            </a:r>
            <a:r>
              <a:rPr lang="fi-FI" sz="3200" b="0" strike="noStrike" spc="-1">
                <a:solidFill>
                  <a:srgbClr val="000000"/>
                </a:solidFill>
                <a:latin typeface="Arial"/>
              </a:rPr>
              <a:t>)</a:t>
            </a:r>
          </a:p>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P, RR</a:t>
            </a:r>
          </a:p>
          <a:p>
            <a:pPr marL="343080" indent="-342720">
              <a:lnSpc>
                <a:spcPct val="100000"/>
              </a:lnSpc>
              <a:spcBef>
                <a:spcPts val="641"/>
              </a:spcBef>
              <a:buClr>
                <a:srgbClr val="000000"/>
              </a:buClr>
              <a:buFont typeface="Symbol" charset="2"/>
              <a:buChar char=""/>
            </a:pPr>
            <a:r>
              <a:rPr lang="fi-FI" sz="3200" b="0" strike="noStrike" spc="-1" dirty="0">
                <a:solidFill>
                  <a:srgbClr val="000000"/>
                </a:solidFill>
                <a:latin typeface="Arial"/>
              </a:rPr>
              <a:t>Seuranta kohtauksen jälkeen</a:t>
            </a:r>
          </a:p>
        </p:txBody>
      </p:sp>
      <p:sp>
        <p:nvSpPr>
          <p:cNvPr id="107"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78488BC8-D9E6-4E10-8952-A33FD440FBAD}"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extShape 1"/>
          <p:cNvSpPr txBox="1"/>
          <p:nvPr/>
        </p:nvSpPr>
        <p:spPr>
          <a:xfrm>
            <a:off x="462240" y="332640"/>
            <a:ext cx="8229240" cy="990360"/>
          </a:xfrm>
          <a:prstGeom prst="rect">
            <a:avLst/>
          </a:prstGeom>
          <a:noFill/>
          <a:ln w="9360">
            <a:noFill/>
          </a:ln>
        </p:spPr>
        <p:txBody>
          <a:bodyPr anchor="ctr">
            <a:normAutofit/>
          </a:bodyPr>
          <a:lstStyle/>
          <a:p>
            <a:pPr>
              <a:lnSpc>
                <a:spcPct val="100000"/>
              </a:lnSpc>
            </a:pPr>
            <a:r>
              <a:rPr lang="fi-FI" sz="4400" b="1" strike="noStrike" spc="-1">
                <a:solidFill>
                  <a:srgbClr val="FFFFFF"/>
                </a:solidFill>
                <a:latin typeface="Arial"/>
              </a:rPr>
              <a:t>Elämäntapaohjaus</a:t>
            </a:r>
            <a:endParaRPr lang="fi-FI" sz="4400" b="0" strike="noStrike" spc="-1">
              <a:solidFill>
                <a:srgbClr val="FFFFFF"/>
              </a:solidFill>
              <a:latin typeface="Arial"/>
            </a:endParaRPr>
          </a:p>
        </p:txBody>
      </p:sp>
      <p:sp>
        <p:nvSpPr>
          <p:cNvPr id="109" name="TextShape 2"/>
          <p:cNvSpPr txBox="1"/>
          <p:nvPr/>
        </p:nvSpPr>
        <p:spPr>
          <a:xfrm>
            <a:off x="457200" y="1523880"/>
            <a:ext cx="8229240" cy="4601880"/>
          </a:xfrm>
          <a:prstGeom prst="rect">
            <a:avLst/>
          </a:prstGeom>
          <a:noFill/>
          <a:ln w="9360">
            <a:noFill/>
          </a:ln>
        </p:spPr>
        <p:txBody>
          <a:bodyPr>
            <a:normAutofit/>
          </a:bodyPr>
          <a:lstStyle/>
          <a:p>
            <a:pPr>
              <a:lnSpc>
                <a:spcPct val="90000"/>
              </a:lnSpc>
              <a:spcBef>
                <a:spcPts val="641"/>
              </a:spcBef>
            </a:pPr>
            <a:endParaRPr lang="fi-FI" sz="3200" b="0" strike="noStrike" spc="-1">
              <a:solidFill>
                <a:srgbClr val="000000"/>
              </a:solidFill>
              <a:latin typeface="Arial"/>
            </a:endParaRPr>
          </a:p>
          <a:p>
            <a:pPr marL="343080" indent="-342720">
              <a:lnSpc>
                <a:spcPct val="90000"/>
              </a:lnSpc>
              <a:spcBef>
                <a:spcPts val="641"/>
              </a:spcBef>
              <a:buClr>
                <a:srgbClr val="000000"/>
              </a:buClr>
              <a:buFont typeface="Symbol" charset="2"/>
              <a:buChar char=""/>
            </a:pPr>
            <a:r>
              <a:rPr lang="fi-FI" sz="3200" b="0" strike="noStrike" spc="-1">
                <a:solidFill>
                  <a:srgbClr val="000000"/>
                </a:solidFill>
                <a:latin typeface="Arial"/>
              </a:rPr>
              <a:t>tupakoinnin lopettaminen</a:t>
            </a:r>
          </a:p>
          <a:p>
            <a:pPr marL="343080" indent="-342720">
              <a:lnSpc>
                <a:spcPct val="90000"/>
              </a:lnSpc>
              <a:spcBef>
                <a:spcPts val="641"/>
              </a:spcBef>
              <a:buClr>
                <a:srgbClr val="000000"/>
              </a:buClr>
              <a:buFont typeface="Symbol" charset="2"/>
              <a:buChar char=""/>
            </a:pPr>
            <a:r>
              <a:rPr lang="fi-FI" sz="3200" b="0" strike="noStrike" spc="-1">
                <a:solidFill>
                  <a:srgbClr val="000000"/>
                </a:solidFill>
                <a:latin typeface="Arial"/>
              </a:rPr>
              <a:t>terveelliset ruokatottumukset, joiden tavoitteena normaali paino, </a:t>
            </a:r>
          </a:p>
          <a:p>
            <a:pPr marL="343080" indent="-342720">
              <a:lnSpc>
                <a:spcPct val="90000"/>
              </a:lnSpc>
              <a:spcBef>
                <a:spcPts val="641"/>
              </a:spcBef>
              <a:buClr>
                <a:srgbClr val="000000"/>
              </a:buClr>
              <a:buFont typeface="Symbol" charset="2"/>
              <a:buChar char=""/>
            </a:pPr>
            <a:r>
              <a:rPr lang="fi-FI" sz="3200" b="0" strike="noStrike" spc="-1">
                <a:solidFill>
                  <a:srgbClr val="000000"/>
                </a:solidFill>
                <a:latin typeface="Arial"/>
              </a:rPr>
              <a:t>normaali RR ja verenrasvat: ruokapäiväkirja, ruuanlaiton ohjaus</a:t>
            </a:r>
          </a:p>
          <a:p>
            <a:pPr marL="343080" indent="-342720">
              <a:lnSpc>
                <a:spcPct val="90000"/>
              </a:lnSpc>
              <a:spcBef>
                <a:spcPts val="641"/>
              </a:spcBef>
              <a:buClr>
                <a:srgbClr val="000000"/>
              </a:buClr>
              <a:buFont typeface="Symbol" charset="2"/>
              <a:buChar char=""/>
            </a:pPr>
            <a:r>
              <a:rPr lang="fi-FI" sz="3200" b="0" strike="noStrike" spc="-1">
                <a:solidFill>
                  <a:srgbClr val="000000"/>
                </a:solidFill>
                <a:latin typeface="Arial"/>
              </a:rPr>
              <a:t>liikunnan lisääminen säännöllisillä kolmella kerralla viikossa</a:t>
            </a:r>
          </a:p>
        </p:txBody>
      </p:sp>
      <p:sp>
        <p:nvSpPr>
          <p:cNvPr id="110"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B13CAF53-5521-4F78-85EF-CBC4DE087E7C}"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TextShape 1"/>
          <p:cNvSpPr txBox="1"/>
          <p:nvPr/>
        </p:nvSpPr>
        <p:spPr>
          <a:xfrm>
            <a:off x="457200" y="304920"/>
            <a:ext cx="8229240" cy="990360"/>
          </a:xfrm>
          <a:prstGeom prst="rect">
            <a:avLst/>
          </a:prstGeom>
          <a:noFill/>
          <a:ln w="9360">
            <a:noFill/>
          </a:ln>
        </p:spPr>
        <p:txBody>
          <a:bodyPr anchor="ctr">
            <a:normAutofit/>
          </a:bodyPr>
          <a:lstStyle/>
          <a:p>
            <a:pPr>
              <a:lnSpc>
                <a:spcPct val="100000"/>
              </a:lnSpc>
            </a:pPr>
            <a:r>
              <a:rPr lang="fi-FI" sz="4400" b="1" strike="noStrike" spc="-1">
                <a:solidFill>
                  <a:srgbClr val="FFFFFF"/>
                </a:solidFill>
                <a:latin typeface="Arial"/>
              </a:rPr>
              <a:t>Elämäntapaohjaus</a:t>
            </a:r>
            <a:endParaRPr lang="fi-FI" sz="4400" b="0" strike="noStrike" spc="-1">
              <a:solidFill>
                <a:srgbClr val="FFFFFF"/>
              </a:solidFill>
              <a:latin typeface="Arial"/>
            </a:endParaRPr>
          </a:p>
        </p:txBody>
      </p:sp>
      <p:sp>
        <p:nvSpPr>
          <p:cNvPr id="112" name="TextShape 2"/>
          <p:cNvSpPr txBox="1"/>
          <p:nvPr/>
        </p:nvSpPr>
        <p:spPr>
          <a:xfrm>
            <a:off x="457200" y="1523880"/>
            <a:ext cx="8229240" cy="4601880"/>
          </a:xfrm>
          <a:prstGeom prst="rect">
            <a:avLst/>
          </a:prstGeom>
          <a:noFill/>
          <a:ln w="9360">
            <a:noFill/>
          </a:ln>
        </p:spPr>
        <p:txBody>
          <a:bodyPr>
            <a:noAutofit/>
          </a:bodyPr>
          <a:lstStyle/>
          <a:p>
            <a:pPr>
              <a:lnSpc>
                <a:spcPct val="100000"/>
              </a:lnSpc>
              <a:spcBef>
                <a:spcPts val="641"/>
              </a:spcBef>
            </a:pPr>
            <a:endParaRPr lang="fi-FI" sz="3200" b="0" strike="noStrike" spc="-1">
              <a:solidFill>
                <a:srgbClr val="000000"/>
              </a:solidFill>
              <a:latin typeface="Arial"/>
            </a:endParaRPr>
          </a:p>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verenpaineen hallinta</a:t>
            </a:r>
          </a:p>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painonhallinta, tavoitteena normaalipaino, vyötärönympärys: laihdutusneuvonta, laihdutusryhmät</a:t>
            </a:r>
          </a:p>
          <a:p>
            <a:pPr marL="343080" indent="-342720">
              <a:lnSpc>
                <a:spcPct val="100000"/>
              </a:lnSpc>
              <a:spcBef>
                <a:spcPts val="641"/>
              </a:spcBef>
              <a:buClr>
                <a:srgbClr val="000000"/>
              </a:buClr>
              <a:buFont typeface="Symbol" charset="2"/>
              <a:buChar char=""/>
            </a:pPr>
            <a:r>
              <a:rPr lang="fi-FI" sz="3200" b="0" strike="noStrike" spc="-1">
                <a:solidFill>
                  <a:srgbClr val="000000"/>
                </a:solidFill>
                <a:latin typeface="Arial"/>
              </a:rPr>
              <a:t>alkon käytön minimoiminen</a:t>
            </a:r>
          </a:p>
        </p:txBody>
      </p:sp>
      <p:sp>
        <p:nvSpPr>
          <p:cNvPr id="113" name="TextShape 3"/>
          <p:cNvSpPr txBox="1"/>
          <p:nvPr/>
        </p:nvSpPr>
        <p:spPr>
          <a:xfrm>
            <a:off x="457200" y="6245280"/>
            <a:ext cx="2133360" cy="475920"/>
          </a:xfrm>
          <a:prstGeom prst="rect">
            <a:avLst/>
          </a:prstGeom>
          <a:noFill/>
          <a:ln w="9360">
            <a:noFill/>
          </a:ln>
        </p:spPr>
        <p:txBody>
          <a:bodyPr>
            <a:noAutofit/>
          </a:bodyPr>
          <a:lstStyle/>
          <a:p>
            <a:pPr>
              <a:lnSpc>
                <a:spcPct val="100000"/>
              </a:lnSpc>
            </a:pPr>
            <a:fld id="{CB543B57-CCD9-441D-9011-A263D2435F65}" type="datetime1">
              <a:rPr lang="en-US" sz="1400" b="0" strike="noStrike" spc="-1">
                <a:solidFill>
                  <a:srgbClr val="000000"/>
                </a:solidFill>
                <a:latin typeface="Arial"/>
              </a:rPr>
              <a:t>9/1/2020</a:t>
            </a:fld>
            <a:endParaRPr lang="en-US" sz="1400" b="0" strike="noStrike" spc="-1">
              <a:latin typeface="Times New Roman"/>
            </a:endParaRP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p15="http://schemas.microsoft.com/office/powerpoint/2012/main" xmlns="">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Teema5</Template>
  <TotalTime>188</TotalTime>
  <Words>921</Words>
  <Application>Microsoft Office PowerPoint</Application>
  <PresentationFormat>Näytössä katseltava diaesitys (4:3)</PresentationFormat>
  <Paragraphs>136</Paragraphs>
  <Slides>12</Slides>
  <Notes>6</Notes>
  <HiddenSlides>0</HiddenSlides>
  <MMClips>0</MMClips>
  <ScaleCrop>false</ScaleCrop>
  <HeadingPairs>
    <vt:vector size="6" baseType="variant">
      <vt:variant>
        <vt:lpstr>Käytetyt fontit</vt:lpstr>
      </vt:variant>
      <vt:variant>
        <vt:i4>7</vt:i4>
      </vt:variant>
      <vt:variant>
        <vt:lpstr>Teema</vt:lpstr>
      </vt:variant>
      <vt:variant>
        <vt:i4>2</vt:i4>
      </vt:variant>
      <vt:variant>
        <vt:lpstr>Dian otsikot</vt:lpstr>
      </vt:variant>
      <vt:variant>
        <vt:i4>12</vt:i4>
      </vt:variant>
    </vt:vector>
  </HeadingPairs>
  <TitlesOfParts>
    <vt:vector size="21" baseType="lpstr">
      <vt:lpstr>Arial</vt:lpstr>
      <vt:lpstr>DejaVu Sans</vt:lpstr>
      <vt:lpstr>Georgia</vt:lpstr>
      <vt:lpstr>StarSymbol</vt:lpstr>
      <vt:lpstr>Symbol</vt:lpstr>
      <vt:lpstr>Times New Roman</vt:lpstr>
      <vt:lpstr>Wingdings</vt:lpstr>
      <vt:lpstr>Office Theme</vt:lpstr>
      <vt:lpstr>Office Theme</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SEPELVALTIMOTAUTI </dc:title>
  <dc:subject/>
  <dc:creator>Kaisa</dc:creator>
  <dc:description/>
  <cp:lastModifiedBy>Kurko Kaisa-Leea</cp:lastModifiedBy>
  <cp:revision>16</cp:revision>
  <dcterms:created xsi:type="dcterms:W3CDTF">2013-02-18T19:33:35Z</dcterms:created>
  <dcterms:modified xsi:type="dcterms:W3CDTF">2020-09-01T09:49:36Z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6</vt:i4>
  </property>
  <property fmtid="{D5CDD505-2E9C-101B-9397-08002B2CF9AE}" pid="8" name="PresentationFormat">
    <vt:lpwstr>Näytössä katseltava diaesitys (4:3)</vt:lpwstr>
  </property>
  <property fmtid="{D5CDD505-2E9C-101B-9397-08002B2CF9AE}" pid="9" name="ScaleCrop">
    <vt:bool>false</vt:bool>
  </property>
  <property fmtid="{D5CDD505-2E9C-101B-9397-08002B2CF9AE}" pid="10" name="ShareDoc">
    <vt:bool>false</vt:bool>
  </property>
  <property fmtid="{D5CDD505-2E9C-101B-9397-08002B2CF9AE}" pid="11" name="Slides">
    <vt:i4>12</vt:i4>
  </property>
</Properties>
</file>