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handoutMasterIdLst>
    <p:handoutMasterId r:id="rId16"/>
  </p:handoutMasterIdLst>
  <p:sldIdLst>
    <p:sldId id="256" r:id="rId2"/>
    <p:sldId id="287" r:id="rId3"/>
    <p:sldId id="290" r:id="rId4"/>
    <p:sldId id="259" r:id="rId5"/>
    <p:sldId id="262" r:id="rId6"/>
    <p:sldId id="282" r:id="rId7"/>
    <p:sldId id="275" r:id="rId8"/>
    <p:sldId id="264" r:id="rId9"/>
    <p:sldId id="284" r:id="rId10"/>
    <p:sldId id="266" r:id="rId11"/>
    <p:sldId id="286" r:id="rId12"/>
    <p:sldId id="279" r:id="rId13"/>
    <p:sldId id="280" r:id="rId14"/>
    <p:sldId id="268" r:id="rId15"/>
  </p:sldIdLst>
  <p:sldSz cx="9144000" cy="6858000" type="screen4x3"/>
  <p:notesSz cx="6799263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45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F3847-246C-40B8-A90C-C9EC24F03D1F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5BFC7-B146-40AB-8C63-165E99C638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39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376857-5531-48A3-ABEE-3979E1E8EA29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EF199-45D1-439A-BD2E-CD112CED9A9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287464-5BC1-4D55-B215-92B6140B4E38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DAB5B-7D40-435C-BA92-CF37B099F69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5124D-99FB-4ADA-A962-89F1CB6EBC56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D965C-45BB-4D06-92D4-3280257A838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5F1A2-086E-4231-A29E-6B08D54EE929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F54CC0-FC07-4E3B-989F-3D81577E4FC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5361F-0EF0-4A30-A34E-EFA240902135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C28CC1-7EDD-46FF-91CD-7EE0E84614B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A4D8C-7C1C-42B4-8009-07770E1AF4DD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39CB68-A58D-40FE-8700-132C1273494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592F94-43FA-457F-A67E-8BD3276E5E25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04A82C-FAA9-4190-A34C-310A31B0858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570FE2-245C-4D65-9D76-E3888A1B6AEF}" type="datetimeFigureOut">
              <a:rPr lang="fi-FI" smtClean="0"/>
              <a:pPr>
                <a:defRPr/>
              </a:pPr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C70FAE8-C988-4B16-ABCE-0B0BBC0CCC3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therapiafennica.fi/wiki/images/b/bf/TFA_0710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http://therapiafennica.fi/wiki/images/b/bf/TFA_0710.jp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laotsikko 2"/>
          <p:cNvSpPr>
            <a:spLocks noGrp="1"/>
          </p:cNvSpPr>
          <p:nvPr>
            <p:ph type="subTitle" idx="4294967295"/>
          </p:nvPr>
        </p:nvSpPr>
        <p:spPr>
          <a:xfrm>
            <a:off x="755576" y="2132856"/>
            <a:ext cx="6984776" cy="2160240"/>
          </a:xfrm>
        </p:spPr>
        <p:txBody>
          <a:bodyPr>
            <a:normAutofit fontScale="70000" lnSpcReduction="20000"/>
          </a:bodyPr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fi-FI" sz="4800" dirty="0" smtClean="0"/>
              <a:t>ETEISVÄRINÄ</a:t>
            </a:r>
          </a:p>
          <a:p>
            <a:pPr marL="0" indent="0" algn="ctr">
              <a:buNone/>
            </a:pPr>
            <a:r>
              <a:rPr lang="fi-FI" sz="4800" dirty="0" err="1"/>
              <a:t>fibrillatio</a:t>
            </a:r>
            <a:r>
              <a:rPr lang="fi-FI" sz="4800" dirty="0"/>
              <a:t> </a:t>
            </a:r>
            <a:r>
              <a:rPr lang="fi-FI" sz="4800" dirty="0" err="1" smtClean="0"/>
              <a:t>atriorum</a:t>
            </a:r>
            <a:r>
              <a:rPr lang="fi-FI" sz="4800" dirty="0" smtClean="0"/>
              <a:t> </a:t>
            </a:r>
          </a:p>
          <a:p>
            <a:pPr marL="0" indent="0" algn="ctr">
              <a:buNone/>
            </a:pPr>
            <a:r>
              <a:rPr lang="fi-FI" sz="4800" dirty="0" smtClean="0"/>
              <a:t>FA</a:t>
            </a:r>
          </a:p>
          <a:p>
            <a:pPr marL="0" indent="0" algn="ctr">
              <a:buNone/>
            </a:pPr>
            <a:r>
              <a:rPr lang="fi-FI" sz="4800" dirty="0" err="1" smtClean="0"/>
              <a:t>flimmeri</a:t>
            </a:r>
            <a:endParaRPr lang="fi-FI" sz="4800" dirty="0"/>
          </a:p>
          <a:p>
            <a:pPr marL="0" indent="0" algn="ctr" eaLnBrk="1" hangingPunct="1">
              <a:buFont typeface="Wingdings 2" pitchFamily="18" charset="2"/>
              <a:buNone/>
            </a:pPr>
            <a:endParaRPr lang="fi-FI" sz="4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sz="4000" dirty="0" smtClean="0"/>
              <a:t>Äkillisen </a:t>
            </a:r>
            <a:r>
              <a:rPr lang="fi-FI" sz="4000" dirty="0" err="1" smtClean="0"/>
              <a:t>flimmerikohtauksen</a:t>
            </a:r>
            <a:r>
              <a:rPr lang="fi-FI" sz="4000" dirty="0" smtClean="0"/>
              <a:t> hoito</a:t>
            </a:r>
          </a:p>
        </p:txBody>
      </p:sp>
      <p:sp>
        <p:nvSpPr>
          <p:cNvPr id="26626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hoidetaan sairaalan päivystyksessä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s</a:t>
            </a:r>
            <a:r>
              <a:rPr lang="fi-FI" dirty="0" smtClean="0"/>
              <a:t>ykettä hidastetaan lääkkeillä</a:t>
            </a:r>
          </a:p>
          <a:p>
            <a:pPr marL="742950" lvl="1" indent="-285750" eaLnBrk="1" hangingPunct="1"/>
            <a:r>
              <a:rPr lang="fi-FI" dirty="0"/>
              <a:t>b</a:t>
            </a:r>
            <a:r>
              <a:rPr lang="fi-FI" dirty="0" smtClean="0"/>
              <a:t>eetasalpaajat, digitalis</a:t>
            </a:r>
          </a:p>
          <a:p>
            <a:pPr marL="742950" lvl="1" indent="-285750"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t</a:t>
            </a:r>
            <a:r>
              <a:rPr lang="fi-FI" dirty="0" smtClean="0"/>
              <a:t>uore eteisvärinä pyritään yleensä palauttamaan normaaliksi rytminsiirrolla</a:t>
            </a:r>
          </a:p>
          <a:p>
            <a:pPr lvl="1"/>
            <a:r>
              <a:rPr lang="fi-FI" dirty="0" smtClean="0"/>
              <a:t>sähköisesti </a:t>
            </a:r>
            <a:r>
              <a:rPr lang="fi-FI" dirty="0"/>
              <a:t>tai lääkkeillä</a:t>
            </a:r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RYTMINSIIRTO</a:t>
            </a:r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akuutti </a:t>
            </a:r>
            <a:r>
              <a:rPr lang="fi-FI" sz="2800" b="1" dirty="0" smtClean="0"/>
              <a:t>(alle 48 tuntia</a:t>
            </a:r>
            <a:r>
              <a:rPr lang="fi-FI" sz="2800" dirty="0" smtClean="0"/>
              <a:t>) FA: voidaan tehdä ilman edeltävää antikoagulaatiohoitoa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dirty="0" smtClean="0"/>
              <a:t>jos yli </a:t>
            </a:r>
            <a:r>
              <a:rPr lang="fi-FI" sz="2800" b="1" dirty="0" smtClean="0"/>
              <a:t>48 tuntia</a:t>
            </a:r>
            <a:r>
              <a:rPr lang="fi-FI" sz="2800" dirty="0"/>
              <a:t>:</a:t>
            </a:r>
            <a:r>
              <a:rPr lang="fi-FI" sz="2800" dirty="0" smtClean="0"/>
              <a:t> välittömään rytminsiirtoon liittyy noin 5%:n suuruinen aivohalvauksen vaara</a:t>
            </a:r>
            <a:endParaRPr lang="fi-FI" sz="2400" dirty="0" smtClean="0"/>
          </a:p>
          <a:p>
            <a:pPr eaLnBrk="1" hangingPunct="1">
              <a:lnSpc>
                <a:spcPct val="90000"/>
              </a:lnSpc>
            </a:pPr>
            <a:r>
              <a:rPr lang="fi-FI" sz="2800" dirty="0"/>
              <a:t>p</a:t>
            </a:r>
            <a:r>
              <a:rPr lang="fi-FI" sz="2800" dirty="0" smtClean="0"/>
              <a:t>itkittyneessä eteisvärinässä (</a:t>
            </a:r>
            <a:r>
              <a:rPr lang="fi-FI" sz="2800" b="1" dirty="0" smtClean="0"/>
              <a:t>yli 48 tuntia</a:t>
            </a:r>
            <a:r>
              <a:rPr lang="fi-FI" sz="2800" dirty="0" smtClean="0"/>
              <a:t>) rytminsiirron edellytyksenä on se, että </a:t>
            </a:r>
          </a:p>
          <a:p>
            <a:pPr lvl="1" eaLnBrk="1" hangingPunct="1">
              <a:lnSpc>
                <a:spcPct val="90000"/>
              </a:lnSpc>
            </a:pPr>
            <a:r>
              <a:rPr lang="fi-FI" dirty="0" smtClean="0"/>
              <a:t>INR on ollut hoitotasolla (2-3) ainakin kolmen viikon ajan ennen rytminsiirtoa</a:t>
            </a:r>
            <a:endParaRPr lang="fi-F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SÄHKÖINEN RYTMIN SIIRTO</a:t>
            </a:r>
          </a:p>
        </p:txBody>
      </p:sp>
      <p:sp>
        <p:nvSpPr>
          <p:cNvPr id="29698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sinusrytmi palautetaan tasavirtasähköiskulla (=</a:t>
            </a:r>
            <a:r>
              <a:rPr lang="fi-FI" dirty="0" err="1" smtClean="0"/>
              <a:t>kardioversio</a:t>
            </a:r>
            <a:r>
              <a:rPr lang="fi-FI" dirty="0" smtClean="0"/>
              <a:t>) kevyen anestesian aikana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r</a:t>
            </a:r>
            <a:r>
              <a:rPr lang="fi-FI" dirty="0" smtClean="0"/>
              <a:t>avinnotta olo 4 tuntia!</a:t>
            </a:r>
          </a:p>
          <a:p>
            <a:pPr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 smtClean="0"/>
              <a:t>sähköisen rytminsiirron teho huononee eteisvärinän pitkittyessä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LÄÄKKEELLINEN RYTMINSIIRTO</a:t>
            </a:r>
          </a:p>
        </p:txBody>
      </p:sp>
      <p:sp>
        <p:nvSpPr>
          <p:cNvPr id="30722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tehoaa hyvin akuutissa eteisvärinässä, menettää nopeasti tehoaan eteisvärinän pitkittyessä</a:t>
            </a:r>
          </a:p>
          <a:p>
            <a:pPr lvl="1" eaLnBrk="1" hangingPunct="1"/>
            <a:r>
              <a:rPr lang="fi-FI" sz="3200" dirty="0"/>
              <a:t>a</a:t>
            </a:r>
            <a:r>
              <a:rPr lang="fi-FI" sz="3200" dirty="0" smtClean="0"/>
              <a:t>nestesiaa ja edeltävää paastoa ei tarvita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HOITO</a:t>
            </a:r>
          </a:p>
        </p:txBody>
      </p:sp>
      <p:sp>
        <p:nvSpPr>
          <p:cNvPr id="32770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jos FA uusiutuu toistuvasti rytminsiirtojen jälkeen, niitä ei kannata jatkaa</a:t>
            </a:r>
          </a:p>
          <a:p>
            <a:pPr lvl="1">
              <a:buNone/>
            </a:pPr>
            <a:r>
              <a:rPr lang="fi-FI" dirty="0" smtClean="0"/>
              <a:t>-&gt; eteisvärinärytmi jää pysyväksi </a:t>
            </a:r>
          </a:p>
          <a:p>
            <a:pPr lvl="1">
              <a:buNone/>
            </a:pPr>
            <a:endParaRPr lang="fi-FI" dirty="0" smtClean="0"/>
          </a:p>
          <a:p>
            <a:pPr eaLnBrk="1" hangingPunct="1"/>
            <a:r>
              <a:rPr lang="fi-FI" dirty="0"/>
              <a:t>p</a:t>
            </a:r>
            <a:r>
              <a:rPr lang="fi-FI" dirty="0" smtClean="0"/>
              <a:t>ysyvässä eteisvärinässä leposyke säädetään lääkkeillä sopivaksi ja samanaikaisesti käytetään antikoagulaatiohoitoa</a:t>
            </a:r>
          </a:p>
          <a:p>
            <a:pPr marL="0" indent="0" eaLnBrk="1" hangingPunct="1">
              <a:buNone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Kuva:TFA 0710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>
          <a:xfrm>
            <a:off x="0" y="1071563"/>
            <a:ext cx="9085263" cy="46148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ETEISVÄRINÄ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500" b="1" i="1" dirty="0" smtClean="0"/>
              <a:t>Kohtauksittainen</a:t>
            </a:r>
            <a:r>
              <a:rPr lang="fi-FI" sz="3500" b="1" dirty="0" smtClean="0"/>
              <a:t> (</a:t>
            </a:r>
            <a:r>
              <a:rPr lang="fi-FI" sz="3500" b="1" dirty="0" err="1" smtClean="0"/>
              <a:t>paroxysmal</a:t>
            </a:r>
            <a:r>
              <a:rPr lang="fi-FI" sz="3500" b="1" dirty="0" smtClean="0"/>
              <a:t>) FA</a:t>
            </a:r>
            <a:endParaRPr lang="fi-FI" sz="3500" dirty="0" smtClean="0"/>
          </a:p>
          <a:p>
            <a:endParaRPr lang="fi-FI" sz="3500" dirty="0" smtClean="0"/>
          </a:p>
          <a:p>
            <a:r>
              <a:rPr lang="fi-FI" sz="3500" b="1" i="1" dirty="0" smtClean="0"/>
              <a:t>Jatkuva</a:t>
            </a:r>
            <a:r>
              <a:rPr lang="fi-FI" sz="3500" b="1" dirty="0" smtClean="0"/>
              <a:t> FA</a:t>
            </a:r>
          </a:p>
          <a:p>
            <a:endParaRPr lang="fi-FI" sz="3500" dirty="0" smtClean="0"/>
          </a:p>
          <a:p>
            <a:r>
              <a:rPr lang="fi-FI" sz="3500" b="1" i="1" dirty="0" smtClean="0"/>
              <a:t>Pysyvä</a:t>
            </a:r>
            <a:r>
              <a:rPr lang="fi-FI" sz="3500" b="1" dirty="0" smtClean="0"/>
              <a:t> FA</a:t>
            </a:r>
            <a:endParaRPr lang="fi-FI" sz="3500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ETEISVÄRINÄ</a:t>
            </a:r>
          </a:p>
        </p:txBody>
      </p:sp>
      <p:sp>
        <p:nvSpPr>
          <p:cNvPr id="11266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fi-FI" dirty="0" smtClean="0"/>
              <a:t>sähköimpulssit kiertävät kaaosmaisesti eteisten seinämässä</a:t>
            </a:r>
            <a:endParaRPr lang="fi-FI" dirty="0"/>
          </a:p>
          <a:p>
            <a:pPr lvl="1"/>
            <a:r>
              <a:rPr lang="fi-FI" dirty="0" smtClean="0"/>
              <a:t>&gt; eteiset eivät supistu säännöllisesti, vaan eri 	kohdat supistelevat eri tahdissa, eteiset ikään 	kuin värisevät </a:t>
            </a:r>
          </a:p>
          <a:p>
            <a:pPr eaLnBrk="1" hangingPunct="1">
              <a:buFont typeface="Wingdings 2" pitchFamily="18" charset="2"/>
              <a:buNone/>
            </a:pPr>
            <a:endParaRPr lang="fi-FI" dirty="0" smtClean="0"/>
          </a:p>
          <a:p>
            <a:pPr eaLnBrk="1" hangingPunct="1"/>
            <a:r>
              <a:rPr lang="fi-FI" dirty="0"/>
              <a:t>s</a:t>
            </a:r>
            <a:r>
              <a:rPr lang="fi-FI" dirty="0" smtClean="0"/>
              <a:t>ähköimpulssit kulkeutuvat sattumanvaraisesti kammioiden puolelle, syke on epäsäännöllinen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80"/>
              </a:spcBef>
              <a:defRPr/>
            </a:pPr>
            <a:r>
              <a:rPr lang="fi-FI" dirty="0" smtClean="0"/>
              <a:t>1/4 sydämestä ei löydy muuta vikaa </a:t>
            </a:r>
          </a:p>
          <a:p>
            <a:pPr>
              <a:spcBef>
                <a:spcPts val="580"/>
              </a:spcBef>
              <a:defRPr/>
            </a:pPr>
            <a:r>
              <a:rPr lang="fi-FI" dirty="0"/>
              <a:t>u</a:t>
            </a:r>
            <a:r>
              <a:rPr lang="fi-FI" dirty="0" smtClean="0"/>
              <a:t>seimmiten taustalla  jonkinasteinen sydänsairaus </a:t>
            </a:r>
          </a:p>
          <a:p>
            <a:pPr lvl="1">
              <a:spcBef>
                <a:spcPts val="580"/>
              </a:spcBef>
              <a:defRPr/>
            </a:pPr>
            <a:r>
              <a:rPr lang="fi-FI" dirty="0" smtClean="0"/>
              <a:t>kohonnut RR</a:t>
            </a:r>
          </a:p>
          <a:p>
            <a:pPr lvl="1">
              <a:spcBef>
                <a:spcPts val="580"/>
              </a:spcBef>
              <a:defRPr/>
            </a:pPr>
            <a:r>
              <a:rPr lang="fi-FI" dirty="0" smtClean="0"/>
              <a:t>läppävika</a:t>
            </a:r>
          </a:p>
          <a:p>
            <a:pPr lvl="1">
              <a:spcBef>
                <a:spcPts val="580"/>
              </a:spcBef>
              <a:defRPr/>
            </a:pPr>
            <a:r>
              <a:rPr lang="fi-FI" dirty="0" smtClean="0"/>
              <a:t>sydänlihaksen vaurio tulehduksen tai sepelvaltimotaudin vuoksi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OIREET</a:t>
            </a:r>
          </a:p>
        </p:txBody>
      </p:sp>
      <p:sp>
        <p:nvSpPr>
          <p:cNvPr id="17410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sydämentykytystuntemus</a:t>
            </a:r>
          </a:p>
          <a:p>
            <a:r>
              <a:rPr lang="fi-FI" sz="3600" dirty="0" smtClean="0"/>
              <a:t>väsymys ja suorituskyvyn heikkeneminen</a:t>
            </a:r>
          </a:p>
          <a:p>
            <a:r>
              <a:rPr lang="fi-FI" sz="3600" dirty="0" smtClean="0"/>
              <a:t>huimaus</a:t>
            </a:r>
          </a:p>
          <a:p>
            <a:r>
              <a:rPr lang="fi-FI" sz="3600" dirty="0" smtClean="0"/>
              <a:t>rintakipu</a:t>
            </a:r>
          </a:p>
          <a:p>
            <a:r>
              <a:rPr lang="fi-FI" sz="3600" dirty="0" smtClean="0"/>
              <a:t>hengenahdistus</a:t>
            </a:r>
            <a:endParaRPr lang="fi-FI" sz="3500" dirty="0" smtClean="0"/>
          </a:p>
          <a:p>
            <a:pPr eaLnBrk="1" hangingPunct="1">
              <a:lnSpc>
                <a:spcPct val="90000"/>
              </a:lnSpc>
            </a:pPr>
            <a:endParaRPr lang="fi-FI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TUTKIMINEN</a:t>
            </a:r>
          </a:p>
        </p:txBody>
      </p:sp>
      <p:sp>
        <p:nvSpPr>
          <p:cNvPr id="20482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 smtClean="0"/>
              <a:t>EKG</a:t>
            </a:r>
          </a:p>
          <a:p>
            <a:pPr>
              <a:buNone/>
            </a:pPr>
            <a:endParaRPr lang="fi-FI" b="1" dirty="0" smtClean="0"/>
          </a:p>
          <a:p>
            <a:r>
              <a:rPr lang="fi-FI" b="1" dirty="0" err="1" smtClean="0"/>
              <a:t>THX-röntgen</a:t>
            </a:r>
            <a:endParaRPr lang="fi-FI" b="1" dirty="0" smtClean="0"/>
          </a:p>
          <a:p>
            <a:pPr lvl="1"/>
            <a:r>
              <a:rPr lang="fi-FI" dirty="0" smtClean="0"/>
              <a:t>jos epäilyksenä sydämen vajaatoiminta </a:t>
            </a:r>
          </a:p>
          <a:p>
            <a:pPr lvl="1">
              <a:buNone/>
            </a:pPr>
            <a:endParaRPr lang="fi-FI" b="1" dirty="0" smtClean="0"/>
          </a:p>
          <a:p>
            <a:pPr marL="274320" indent="-274320">
              <a:spcBef>
                <a:spcPts val="580"/>
              </a:spcBef>
              <a:defRPr/>
            </a:pPr>
            <a:r>
              <a:rPr lang="fi-FI" b="1" dirty="0" smtClean="0"/>
              <a:t>Sydämen kaikututkimus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fi-FI" sz="2800" b="1" dirty="0" smtClean="0"/>
          </a:p>
          <a:p>
            <a:r>
              <a:rPr lang="fi-FI" b="1" dirty="0" smtClean="0"/>
              <a:t>EKG:n pitkäaikaisrekisteröinti</a:t>
            </a:r>
            <a:r>
              <a:rPr lang="fi-FI" dirty="0" smtClean="0"/>
              <a:t> (</a:t>
            </a:r>
            <a:r>
              <a:rPr lang="fi-FI" dirty="0" err="1" smtClean="0"/>
              <a:t>Holter-nauhoitus</a:t>
            </a:r>
            <a:r>
              <a:rPr lang="fi-FI" dirty="0" smtClean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SEURAUKSET</a:t>
            </a:r>
          </a:p>
        </p:txBody>
      </p:sp>
      <p:sp>
        <p:nvSpPr>
          <p:cNvPr id="23554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dirty="0" smtClean="0"/>
              <a:t>pelätyin seuraus on </a:t>
            </a:r>
            <a:r>
              <a:rPr lang="fi-FI" b="1" dirty="0" smtClean="0"/>
              <a:t>verihyytymän muodostuminen</a:t>
            </a:r>
            <a:r>
              <a:rPr lang="fi-FI" dirty="0" smtClean="0"/>
              <a:t> sydämen vasempaan eteiseen </a:t>
            </a:r>
          </a:p>
          <a:p>
            <a:pPr marL="0" indent="0" eaLnBrk="1" hangingPunct="1">
              <a:buNone/>
            </a:pPr>
            <a:endParaRPr lang="fi-FI" dirty="0" smtClean="0"/>
          </a:p>
          <a:p>
            <a:pPr eaLnBrk="1" hangingPunct="1"/>
            <a:r>
              <a:rPr lang="fi-FI" dirty="0" smtClean="0"/>
              <a:t>hyytymä lähtee helposti liikkeelle ja kulkeutuu veren mukana pahimmassa tapauksessa aivovaltimoihin</a:t>
            </a:r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HOITO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i-FI" dirty="0" smtClean="0"/>
          </a:p>
          <a:p>
            <a:r>
              <a:rPr lang="fi-FI" dirty="0"/>
              <a:t>n</a:t>
            </a:r>
            <a:r>
              <a:rPr lang="fi-FI" dirty="0" smtClean="0"/>
              <a:t>ormaalin sinusrytmin palauttaminen ja ylläpitäminen</a:t>
            </a:r>
          </a:p>
          <a:p>
            <a:pPr>
              <a:buFont typeface="Wingdings 2" pitchFamily="18" charset="2"/>
              <a:buNone/>
            </a:pPr>
            <a:endParaRPr lang="fi-FI" dirty="0" smtClean="0"/>
          </a:p>
          <a:p>
            <a:r>
              <a:rPr lang="fi-FI" dirty="0"/>
              <a:t>u</a:t>
            </a:r>
            <a:r>
              <a:rPr lang="fi-FI" dirty="0" smtClean="0"/>
              <a:t>sein myös syketaajuuden hidastaminen helpottaa oireita riittävästi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269</Words>
  <Application>Microsoft Office PowerPoint</Application>
  <PresentationFormat>Näytössä katseltava diaesitys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 2</vt:lpstr>
      <vt:lpstr>Office-teema</vt:lpstr>
      <vt:lpstr>PowerPoint-esitys</vt:lpstr>
      <vt:lpstr>PowerPoint-esitys</vt:lpstr>
      <vt:lpstr>ETEISVÄRINÄ</vt:lpstr>
      <vt:lpstr>ETEISVÄRINÄ</vt:lpstr>
      <vt:lpstr>SYYT</vt:lpstr>
      <vt:lpstr>OIREET</vt:lpstr>
      <vt:lpstr>TUTKIMINEN</vt:lpstr>
      <vt:lpstr>SEURAUKSET</vt:lpstr>
      <vt:lpstr>HOITO</vt:lpstr>
      <vt:lpstr>Äkillisen flimmerikohtauksen hoito</vt:lpstr>
      <vt:lpstr>RYTMINSIIRTO</vt:lpstr>
      <vt:lpstr>SÄHKÖINEN RYTMIN SIIRTO</vt:lpstr>
      <vt:lpstr>LÄÄKKEELLINEN RYTMINSIIRTO</vt:lpstr>
      <vt:lpstr>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ETEISVÄRINÄ</dc:title>
  <dc:creator>AC</dc:creator>
  <cp:lastModifiedBy>Kurko Kaisa-Leea</cp:lastModifiedBy>
  <cp:revision>51</cp:revision>
  <cp:lastPrinted>2017-10-02T12:30:12Z</cp:lastPrinted>
  <dcterms:created xsi:type="dcterms:W3CDTF">2011-08-29T11:20:18Z</dcterms:created>
  <dcterms:modified xsi:type="dcterms:W3CDTF">2020-08-24T11:50:44Z</dcterms:modified>
</cp:coreProperties>
</file>