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9020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059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5182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0074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7664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3549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6203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25321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0540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6671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5185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440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211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5686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0397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0893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037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49649D4-0DBE-4147-A2D6-AFFC9502B3F2}" type="datetimeFigureOut">
              <a:rPr lang="fi-FI" smtClean="0"/>
              <a:t>10.10.2016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3EB1287-3A47-4ADC-A04A-5FB548A14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3519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DFfBY3HZh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areena.yle.fi/tv/1824997" TargetMode="External"/><Relationship Id="rId7" Type="http://schemas.openxmlformats.org/officeDocument/2006/relationships/hyperlink" Target="https://www.youtube.com/watch?v=bp1HRfpOUo0&amp;list=PLxYgXEdWtLq8u8wEsC9H-ICpwHRQ1Syvz" TargetMode="External"/><Relationship Id="rId2" Type="http://schemas.openxmlformats.org/officeDocument/2006/relationships/hyperlink" Target="http://www.youtube.com/watch?v=KWfbTivsvx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DiuJDtlnkv8" TargetMode="External"/><Relationship Id="rId5" Type="http://schemas.openxmlformats.org/officeDocument/2006/relationships/hyperlink" Target="https://www.youtube.com/results?search_query=aivoinfarktin+liuotus" TargetMode="External"/><Relationship Id="rId4" Type="http://schemas.openxmlformats.org/officeDocument/2006/relationships/hyperlink" Target="http://www.youtube.com/watch?v=fPd0PdxtESQ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Neurologiset sairaudet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AVH</a:t>
            </a:r>
            <a:endParaRPr lang="fi-FI" dirty="0" smtClean="0"/>
          </a:p>
          <a:p>
            <a:r>
              <a:rPr lang="fi-FI" dirty="0" smtClean="0"/>
              <a:t>Kaisa-Leea Kurko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7056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84310" y="-179173"/>
            <a:ext cx="10018713" cy="1752599"/>
          </a:xfrm>
        </p:spPr>
        <p:txBody>
          <a:bodyPr/>
          <a:lstStyle/>
          <a:p>
            <a:pPr eaLnBrk="1" hangingPunct="1"/>
            <a:r>
              <a:rPr lang="fi-FI" dirty="0" smtClean="0">
                <a:latin typeface="Comic Sans MS" pitchFamily="66" charset="0"/>
              </a:rPr>
              <a:t>AIVOINFARKTIN HOITO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4309" y="1717589"/>
            <a:ext cx="10018713" cy="589417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LIUOTUSHOITO l. </a:t>
            </a:r>
            <a:r>
              <a:rPr lang="fi-FI" dirty="0" err="1" smtClean="0">
                <a:latin typeface="Comic Sans MS" pitchFamily="66" charset="0"/>
              </a:rPr>
              <a:t>trombolyysi</a:t>
            </a:r>
            <a:endParaRPr lang="fi-FI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KUNTOUTTAVA HOITOTYÖ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Mahdollisimman aikaisin (keskushermoston hermosolut eivät uusiudu, mutta kykenevät kasvattamaan uusia yhteyksiä)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Monen eri ammattiryhmän välistä yhteistyötä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Sisältää kaikki päivittäiset toiminnot &amp; vitaalielintoiminnoista huolehtiminen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 err="1" smtClean="0">
                <a:latin typeface="Comic Sans MS" pitchFamily="66" charset="0"/>
              </a:rPr>
              <a:t>Immobilisaatio</a:t>
            </a:r>
            <a:r>
              <a:rPr lang="fi-FI" dirty="0" smtClean="0">
                <a:latin typeface="Comic Sans MS" pitchFamily="66" charset="0"/>
              </a:rPr>
              <a:t> akuuttivaiheessa (tukosvaara </a:t>
            </a:r>
            <a:r>
              <a:rPr lang="fi-FI" dirty="0" smtClean="0">
                <a:latin typeface="Comic Sans MS" pitchFamily="66" charset="0"/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latin typeface="Comic Sans MS" pitchFamily="66" charset="0"/>
                <a:sym typeface="Wingdings" panose="05000000000000000000" pitchFamily="2" charset="2"/>
              </a:rPr>
              <a:t>Klexane</a:t>
            </a:r>
            <a:r>
              <a:rPr lang="fi-FI" dirty="0" smtClean="0">
                <a:latin typeface="Comic Sans MS" pitchFamily="66" charset="0"/>
                <a:sym typeface="Wingdings" panose="05000000000000000000" pitchFamily="2" charset="2"/>
              </a:rPr>
              <a:t>, </a:t>
            </a:r>
            <a:r>
              <a:rPr lang="fi-FI" dirty="0" err="1" smtClean="0">
                <a:latin typeface="Comic Sans MS" pitchFamily="66" charset="0"/>
                <a:sym typeface="Wingdings" panose="05000000000000000000" pitchFamily="2" charset="2"/>
              </a:rPr>
              <a:t>ae</a:t>
            </a:r>
            <a:r>
              <a:rPr lang="fi-FI" dirty="0" smtClean="0">
                <a:latin typeface="Comic Sans MS" pitchFamily="66" charset="0"/>
                <a:sym typeface="Wingdings" panose="05000000000000000000" pitchFamily="2" charset="2"/>
              </a:rPr>
              <a:t>-sukat)</a:t>
            </a:r>
            <a:endParaRPr lang="fi-FI" dirty="0" smtClean="0">
              <a:latin typeface="Comic Sans MS" pitchFamily="66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Hyperglykemian hoito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Kuumeen alentaminen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Tajunnan tason seuranta (GCS)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i-FI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endParaRPr lang="fi-FI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endParaRPr lang="fi-FI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72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84309" y="352167"/>
            <a:ext cx="10018713" cy="1752599"/>
          </a:xfrm>
        </p:spPr>
        <p:txBody>
          <a:bodyPr/>
          <a:lstStyle/>
          <a:p>
            <a:pPr eaLnBrk="1" hangingPunct="1"/>
            <a:r>
              <a:rPr lang="fi-FI" dirty="0" smtClean="0">
                <a:latin typeface="Comic Sans MS" pitchFamily="66" charset="0"/>
              </a:rPr>
              <a:t>KUNTOUTTAVA HOITOTYÖ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4310" y="2323071"/>
            <a:ext cx="10018713" cy="4028302"/>
          </a:xfrm>
        </p:spPr>
        <p:txBody>
          <a:bodyPr>
            <a:normAutofit fontScale="92500" lnSpcReduction="20000"/>
          </a:bodyPr>
          <a:lstStyle/>
          <a:p>
            <a:pPr marL="590550" indent="-590550">
              <a:lnSpc>
                <a:spcPct val="90000"/>
              </a:lnSpc>
              <a:buNone/>
            </a:pPr>
            <a:r>
              <a:rPr lang="fi-FI" sz="2700" dirty="0">
                <a:latin typeface="Comic Sans MS" pitchFamily="66" charset="0"/>
              </a:rPr>
              <a:t>1.LIIKKUMISEN OHJAAMINEN</a:t>
            </a:r>
          </a:p>
          <a:p>
            <a:pPr marL="590550" indent="-590550">
              <a:lnSpc>
                <a:spcPct val="90000"/>
              </a:lnSpc>
            </a:pPr>
            <a:r>
              <a:rPr lang="fi-FI" sz="2700" dirty="0">
                <a:latin typeface="Comic Sans MS" pitchFamily="66" charset="0"/>
              </a:rPr>
              <a:t>Potilaan stimulointi</a:t>
            </a:r>
          </a:p>
          <a:p>
            <a:pPr marL="590550" indent="-590550">
              <a:lnSpc>
                <a:spcPct val="90000"/>
              </a:lnSpc>
            </a:pPr>
            <a:r>
              <a:rPr lang="fi-FI" sz="2700" dirty="0">
                <a:latin typeface="Comic Sans MS" pitchFamily="66" charset="0"/>
              </a:rPr>
              <a:t>Vaiheittain:</a:t>
            </a:r>
          </a:p>
          <a:p>
            <a:pPr marL="952500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fi-FI" sz="2200" dirty="0">
                <a:latin typeface="Comic Sans MS" pitchFamily="66" charset="0"/>
              </a:rPr>
              <a:t>Kääntyminen ja siirtyminen vuoteessa</a:t>
            </a:r>
          </a:p>
          <a:p>
            <a:pPr marL="952500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fi-FI" sz="2200" dirty="0">
                <a:latin typeface="Comic Sans MS" pitchFamily="66" charset="0"/>
              </a:rPr>
              <a:t>Istumaan nousu</a:t>
            </a:r>
          </a:p>
          <a:p>
            <a:pPr marL="952500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fi-FI" sz="2200" dirty="0">
                <a:latin typeface="Comic Sans MS" pitchFamily="66" charset="0"/>
              </a:rPr>
              <a:t>Istumisasennon hallinta</a:t>
            </a:r>
          </a:p>
          <a:p>
            <a:pPr marL="952500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fi-FI" sz="2200" dirty="0">
                <a:latin typeface="Comic Sans MS" pitchFamily="66" charset="0"/>
              </a:rPr>
              <a:t>Pyörätuoliin ja –tuolista siirtyminen</a:t>
            </a:r>
          </a:p>
          <a:p>
            <a:pPr marL="952500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fi-FI" sz="2200" dirty="0">
                <a:latin typeface="Comic Sans MS" pitchFamily="66" charset="0"/>
              </a:rPr>
              <a:t>Seisomaan nousu</a:t>
            </a:r>
          </a:p>
          <a:p>
            <a:pPr marL="952500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fi-FI" sz="2200" dirty="0">
                <a:latin typeface="Comic Sans MS" pitchFamily="66" charset="0"/>
              </a:rPr>
              <a:t>Seisonta-asennon hallinta</a:t>
            </a:r>
          </a:p>
          <a:p>
            <a:pPr marL="952500" lvl="1" indent="-4953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fi-FI" sz="2200" dirty="0">
                <a:latin typeface="Comic Sans MS" pitchFamily="66" charset="0"/>
              </a:rPr>
              <a:t>Kävely</a:t>
            </a:r>
          </a:p>
          <a:p>
            <a:pPr marL="952500" lvl="1" indent="-495300">
              <a:lnSpc>
                <a:spcPct val="90000"/>
              </a:lnSpc>
              <a:buFont typeface="Wingdings" pitchFamily="2" charset="2"/>
              <a:buAutoNum type="arabicPeriod"/>
            </a:pPr>
            <a:endParaRPr lang="fi-FI" sz="2200" dirty="0">
              <a:latin typeface="Comic Sans MS" pitchFamily="66" charset="0"/>
            </a:endParaRPr>
          </a:p>
          <a:p>
            <a:pPr marL="952500" lvl="1" indent="-495300">
              <a:lnSpc>
                <a:spcPct val="90000"/>
              </a:lnSpc>
              <a:buFont typeface="Wingdings" pitchFamily="2" charset="2"/>
              <a:buAutoNum type="arabicPeriod"/>
            </a:pPr>
            <a:endParaRPr lang="fi-FI" sz="2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57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>
                <a:latin typeface="Comic Sans MS" pitchFamily="66" charset="0"/>
              </a:rPr>
              <a:t>KUNTOUTTAVA HOITOTYÖ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3454" y="2438399"/>
            <a:ext cx="10018713" cy="3604054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fi-FI" sz="2700" dirty="0">
                <a:latin typeface="Comic Sans MS" pitchFamily="66" charset="0"/>
              </a:rPr>
              <a:t>2. RAVITSEMUS</a:t>
            </a:r>
          </a:p>
          <a:p>
            <a:pPr eaLnBrk="1" hangingPunct="1"/>
            <a:r>
              <a:rPr lang="fi-FI" sz="2700" dirty="0">
                <a:latin typeface="Comic Sans MS" pitchFamily="66" charset="0"/>
              </a:rPr>
              <a:t>Riittävän ravitsemuksen huomiointi tärkeää</a:t>
            </a:r>
          </a:p>
          <a:p>
            <a:pPr eaLnBrk="1" hangingPunct="1"/>
            <a:r>
              <a:rPr lang="fi-FI" sz="2700" dirty="0">
                <a:latin typeface="Comic Sans MS" pitchFamily="66" charset="0"/>
              </a:rPr>
              <a:t>Ruoan käsittely suussa ja/tai nieleminen yleensä vaikeaa</a:t>
            </a:r>
          </a:p>
          <a:p>
            <a:pPr eaLnBrk="1" hangingPunct="1"/>
            <a:r>
              <a:rPr lang="fi-FI" sz="2700" dirty="0">
                <a:latin typeface="Comic Sans MS" pitchFamily="66" charset="0"/>
              </a:rPr>
              <a:t>Huomioitava ruoan ja nesteiden koostumus</a:t>
            </a:r>
          </a:p>
          <a:p>
            <a:pPr eaLnBrk="1" hangingPunct="1"/>
            <a:r>
              <a:rPr lang="fi-FI" sz="2700" dirty="0">
                <a:latin typeface="Comic Sans MS" pitchFamily="66" charset="0"/>
              </a:rPr>
              <a:t>Ruokahalun herättäminen</a:t>
            </a:r>
          </a:p>
          <a:p>
            <a:pPr eaLnBrk="1" hangingPunct="1"/>
            <a:r>
              <a:rPr lang="fi-FI" sz="2700" dirty="0">
                <a:latin typeface="Comic Sans MS" pitchFamily="66" charset="0"/>
              </a:rPr>
              <a:t>Ruokailun </a:t>
            </a:r>
            <a:r>
              <a:rPr lang="fi-FI" sz="2700" dirty="0" smtClean="0">
                <a:latin typeface="Comic Sans MS" pitchFamily="66" charset="0"/>
              </a:rPr>
              <a:t>ohjaus</a:t>
            </a:r>
          </a:p>
          <a:p>
            <a:pPr marL="0" indent="0" eaLnBrk="1" hangingPunct="1">
              <a:buNone/>
            </a:pPr>
            <a:endParaRPr lang="fi-FI" sz="2700" dirty="0"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i-FI" sz="27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72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>
                <a:latin typeface="Comic Sans MS" pitchFamily="66" charset="0"/>
              </a:rPr>
              <a:t>KUNTOUTTAVA HOITOTYÖ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4311" y="2901777"/>
            <a:ext cx="10018713" cy="3124201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i-FI" dirty="0" smtClean="0">
                <a:latin typeface="Comic Sans MS" pitchFamily="66" charset="0"/>
              </a:rPr>
              <a:t>3. HENKILÖKOHTAINEN HYGIENIA</a:t>
            </a:r>
          </a:p>
          <a:p>
            <a:pPr eaLnBrk="1" hangingPunct="1"/>
            <a:r>
              <a:rPr lang="fi-FI" dirty="0" smtClean="0">
                <a:latin typeface="Comic Sans MS" pitchFamily="66" charset="0"/>
              </a:rPr>
              <a:t>Päivittäisistä perustoiminnoista huolehtiminen</a:t>
            </a:r>
          </a:p>
          <a:p>
            <a:pPr eaLnBrk="1" hangingPunct="1"/>
            <a:r>
              <a:rPr lang="fi-FI" dirty="0" smtClean="0">
                <a:latin typeface="Comic Sans MS" pitchFamily="66" charset="0"/>
              </a:rPr>
              <a:t>Halvaantuneen puolen aktivointi</a:t>
            </a:r>
          </a:p>
          <a:p>
            <a:pPr eaLnBrk="1" hangingPunct="1"/>
            <a:r>
              <a:rPr lang="fi-FI" dirty="0" smtClean="0">
                <a:latin typeface="Comic Sans MS" pitchFamily="66" charset="0"/>
              </a:rPr>
              <a:t>HUOM! Mahdollinen tuntohäiriö</a:t>
            </a:r>
          </a:p>
          <a:p>
            <a:pPr eaLnBrk="1" hangingPunct="1"/>
            <a:r>
              <a:rPr lang="fi-FI" dirty="0" smtClean="0">
                <a:latin typeface="Comic Sans MS" pitchFamily="66" charset="0"/>
              </a:rPr>
              <a:t>Tehostettu suun hoito</a:t>
            </a:r>
          </a:p>
          <a:p>
            <a:pPr eaLnBrk="1" hangingPunct="1"/>
            <a:r>
              <a:rPr lang="fi-FI" dirty="0" smtClean="0">
                <a:latin typeface="Comic Sans MS" pitchFamily="66" charset="0"/>
              </a:rPr>
              <a:t>Vaatteiden riisuminen ja pukeminen</a:t>
            </a:r>
          </a:p>
          <a:p>
            <a:pPr eaLnBrk="1" hangingPunct="1"/>
            <a:endParaRPr lang="fi-FI" dirty="0" smtClean="0">
              <a:latin typeface="Comic Sans MS" pitchFamily="66" charset="0"/>
            </a:endParaRPr>
          </a:p>
          <a:p>
            <a:pPr eaLnBrk="1" hangingPunct="1"/>
            <a:endParaRPr lang="fi-FI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0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>
                <a:latin typeface="Comic Sans MS" pitchFamily="66" charset="0"/>
              </a:rPr>
              <a:t>KUNTOUTTAVA HOITOTYÖ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4310" y="2438399"/>
            <a:ext cx="10018713" cy="3352801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i-FI" dirty="0" smtClean="0">
                <a:latin typeface="Comic Sans MS" pitchFamily="66" charset="0"/>
              </a:rPr>
              <a:t>4. KIELELLISET HÄIRIÖT</a:t>
            </a:r>
          </a:p>
          <a:p>
            <a:pPr eaLnBrk="1" hangingPunct="1"/>
            <a:r>
              <a:rPr lang="fi-FI" i="1" dirty="0" smtClean="0">
                <a:latin typeface="Comic Sans MS" pitchFamily="66" charset="0"/>
              </a:rPr>
              <a:t>Afasia </a:t>
            </a:r>
            <a:endParaRPr lang="fi-FI" dirty="0" smtClean="0"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fi-FI" dirty="0" smtClean="0">
                <a:latin typeface="Comic Sans MS" pitchFamily="66" charset="0"/>
              </a:rPr>
              <a:t>5. PSYKOSOSIAALINEN JA EMOTIONAALINEN TUKEMINEN</a:t>
            </a:r>
          </a:p>
          <a:p>
            <a:pPr eaLnBrk="1" hangingPunct="1"/>
            <a:r>
              <a:rPr lang="fi-FI" dirty="0" smtClean="0">
                <a:latin typeface="Comic Sans MS" pitchFamily="66" charset="0"/>
              </a:rPr>
              <a:t>Sairastuminen kriisi elämässä</a:t>
            </a:r>
          </a:p>
          <a:p>
            <a:pPr eaLnBrk="1" hangingPunct="1">
              <a:buFont typeface="Wingdings" pitchFamily="2" charset="2"/>
              <a:buNone/>
            </a:pPr>
            <a:endParaRPr lang="fi-FI" dirty="0" smtClean="0">
              <a:latin typeface="Comic Sans MS" pitchFamily="66" charset="0"/>
            </a:endParaRPr>
          </a:p>
          <a:p>
            <a:pPr eaLnBrk="1" hangingPunct="1"/>
            <a:endParaRPr lang="fi-FI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460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>
                <a:latin typeface="Comic Sans MS" pitchFamily="66" charset="0"/>
              </a:rPr>
              <a:t>POHDITTAVAKSI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4310" y="1680519"/>
            <a:ext cx="10018713" cy="5177481"/>
          </a:xfrm>
        </p:spPr>
        <p:txBody>
          <a:bodyPr/>
          <a:lstStyle/>
          <a:p>
            <a:pPr eaLnBrk="1" hangingPunct="1"/>
            <a:r>
              <a:rPr lang="fi-FI" dirty="0" smtClean="0">
                <a:latin typeface="Comic Sans MS" pitchFamily="66" charset="0"/>
              </a:rPr>
              <a:t>Millaisia psyykkisiä oireita aivoinfarktiin sairastuneella potilaalla yleensä on ?</a:t>
            </a:r>
          </a:p>
          <a:p>
            <a:pPr eaLnBrk="1" hangingPunct="1"/>
            <a:r>
              <a:rPr lang="fi-FI" dirty="0" smtClean="0">
                <a:latin typeface="Comic Sans MS" pitchFamily="66" charset="0"/>
              </a:rPr>
              <a:t>Miten aivoinfarktiin sairastuminen vaikuttaa potilaan elämään? Tai hänen läheisensä elämään?</a:t>
            </a:r>
          </a:p>
        </p:txBody>
      </p:sp>
    </p:spTree>
    <p:extLst>
      <p:ext uri="{BB962C8B-B14F-4D97-AF65-F5344CB8AC3E}">
        <p14:creationId xmlns:p14="http://schemas.microsoft.com/office/powerpoint/2010/main" val="2976748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tsikko 1"/>
          <p:cNvSpPr>
            <a:spLocks noGrp="1"/>
          </p:cNvSpPr>
          <p:nvPr>
            <p:ph type="title" idx="4294967295"/>
          </p:nvPr>
        </p:nvSpPr>
        <p:spPr>
          <a:xfrm>
            <a:off x="2554631" y="494271"/>
            <a:ext cx="7543800" cy="1431925"/>
          </a:xfrm>
        </p:spPr>
        <p:txBody>
          <a:bodyPr/>
          <a:lstStyle/>
          <a:p>
            <a:pPr eaLnBrk="1" hangingPunct="1"/>
            <a:r>
              <a:rPr lang="fi-FI" b="1" dirty="0" smtClean="0">
                <a:latin typeface="Comic Sans MS" pitchFamily="66" charset="0"/>
              </a:rPr>
              <a:t>AIVOVERENVUODOT</a:t>
            </a:r>
          </a:p>
        </p:txBody>
      </p:sp>
      <p:sp>
        <p:nvSpPr>
          <p:cNvPr id="19459" name="Sisällön paikkamerkki 2"/>
          <p:cNvSpPr>
            <a:spLocks noGrp="1"/>
          </p:cNvSpPr>
          <p:nvPr>
            <p:ph idx="4294967295"/>
          </p:nvPr>
        </p:nvSpPr>
        <p:spPr>
          <a:xfrm>
            <a:off x="2279650" y="2060576"/>
            <a:ext cx="7696200" cy="4405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2800" dirty="0">
                <a:latin typeface="Comic Sans MS" pitchFamily="66" charset="0"/>
              </a:rPr>
              <a:t>Vuosittain n. 1700 suomalaista.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dirty="0">
                <a:latin typeface="Comic Sans MS" pitchFamily="66" charset="0"/>
              </a:rPr>
              <a:t>Valtimoiden seiniin pullistuma l. </a:t>
            </a:r>
            <a:r>
              <a:rPr lang="fi-FI" sz="2800" b="1" dirty="0" err="1">
                <a:latin typeface="Comic Sans MS" pitchFamily="66" charset="0"/>
              </a:rPr>
              <a:t>aneyrysma</a:t>
            </a:r>
            <a:endParaRPr lang="fi-FI" sz="2800" dirty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à"/>
            </a:pPr>
            <a:r>
              <a:rPr lang="fi-FI" sz="2800" dirty="0">
                <a:latin typeface="Comic Sans MS" pitchFamily="66" charset="0"/>
                <a:sym typeface="Wingdings" pitchFamily="2" charset="2"/>
              </a:rPr>
              <a:t>Puhkeaa SAV (lukinkalvon alainen vuoto)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dirty="0">
                <a:latin typeface="Comic Sans MS" pitchFamily="66" charset="0"/>
              </a:rPr>
              <a:t>Veri voi myös tunkeutua aivokudokseen aiheuttaen kudoksen sisäisen verenvuodon (ICH)</a:t>
            </a:r>
            <a:endParaRPr lang="fi-FI" sz="2800" dirty="0">
              <a:latin typeface="Comic Sans MS" pitchFamily="66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327867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0"/>
            <a:ext cx="8229600" cy="1143000"/>
          </a:xfrm>
        </p:spPr>
        <p:txBody>
          <a:bodyPr/>
          <a:lstStyle/>
          <a:p>
            <a:pPr eaLnBrk="1" hangingPunct="1"/>
            <a:r>
              <a:rPr lang="fi-FI" smtClean="0">
                <a:latin typeface="Comic Sans MS" pitchFamily="66" charset="0"/>
              </a:rPr>
              <a:t>Tukoksen ja vuodon erot</a:t>
            </a:r>
            <a:endParaRPr lang="en-GB" smtClean="0">
              <a:latin typeface="Comic Sans MS" pitchFamily="66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92313" y="1125538"/>
            <a:ext cx="3810000" cy="2362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fi-FI" sz="18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fi-FI" sz="1800" dirty="0">
                <a:latin typeface="Comic Sans MS" pitchFamily="66" charset="0"/>
              </a:rPr>
              <a:t>Aivoverisuonen tukos</a:t>
            </a:r>
          </a:p>
          <a:p>
            <a:pPr lvl="1" eaLnBrk="1" hangingPunct="1">
              <a:lnSpc>
                <a:spcPct val="80000"/>
              </a:lnSpc>
            </a:pPr>
            <a:r>
              <a:rPr lang="fi-FI" sz="1800" dirty="0">
                <a:latin typeface="Comic Sans MS" pitchFamily="66" charset="0"/>
              </a:rPr>
              <a:t>aivoverisuoneen syntyvä tukos estää verenkierron, jonka vuoksi tietty kudosalue jää ilman happea</a:t>
            </a:r>
          </a:p>
          <a:p>
            <a:pPr lvl="1" eaLnBrk="1" hangingPunct="1">
              <a:lnSpc>
                <a:spcPct val="80000"/>
              </a:lnSpc>
            </a:pPr>
            <a:r>
              <a:rPr lang="fi-FI" sz="1800" dirty="0">
                <a:latin typeface="Comic Sans MS" pitchFamily="66" charset="0"/>
              </a:rPr>
              <a:t>aivot eivät kestä hapenpuutetta ja solukko vaurioituu lyhyessä ajassa</a:t>
            </a:r>
          </a:p>
          <a:p>
            <a:pPr eaLnBrk="1" hangingPunct="1">
              <a:lnSpc>
                <a:spcPct val="80000"/>
              </a:lnSpc>
            </a:pPr>
            <a:endParaRPr lang="fi-FI" sz="1800" dirty="0">
              <a:latin typeface="Comic Sans MS" pitchFamily="66" charset="0"/>
            </a:endParaRP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167439" y="1125538"/>
            <a:ext cx="4117975" cy="2438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fi-FI" sz="2000" dirty="0">
                <a:latin typeface="Comic Sans MS" pitchFamily="66" charset="0"/>
              </a:rPr>
              <a:t>Aivoverenvuoto</a:t>
            </a:r>
          </a:p>
          <a:p>
            <a:pPr lvl="1" eaLnBrk="1" hangingPunct="1">
              <a:lnSpc>
                <a:spcPct val="80000"/>
              </a:lnSpc>
            </a:pPr>
            <a:r>
              <a:rPr lang="fi-FI" dirty="0">
                <a:latin typeface="Comic Sans MS" pitchFamily="66" charset="0"/>
              </a:rPr>
              <a:t>verisuoni repeää ja veri vuotaa aivoaineen sisään (ICH) tai lukinkalvonalaiseen tilaan (SAV)</a:t>
            </a:r>
          </a:p>
          <a:p>
            <a:pPr lvl="1" eaLnBrk="1" hangingPunct="1">
              <a:lnSpc>
                <a:spcPct val="80000"/>
              </a:lnSpc>
            </a:pPr>
            <a:r>
              <a:rPr lang="fi-FI" dirty="0">
                <a:latin typeface="Comic Sans MS" pitchFamily="66" charset="0"/>
              </a:rPr>
              <a:t>veri imeytyy vähitellen pois, mutta jättää kudosvaurion </a:t>
            </a:r>
            <a:r>
              <a:rPr lang="fi-FI" dirty="0" smtClean="0">
                <a:latin typeface="Comic Sans MS" pitchFamily="66" charset="0"/>
              </a:rPr>
              <a:t>aivoihin</a:t>
            </a:r>
            <a:endParaRPr lang="en-GB" sz="18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endParaRPr lang="fi-FI" sz="2000" dirty="0">
              <a:latin typeface="Comic Sans MS" pitchFamily="66" charset="0"/>
            </a:endParaRPr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1450" y="3644900"/>
            <a:ext cx="6324600" cy="321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23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i-FI" b="1" smtClean="0">
                <a:latin typeface="Comic Sans MS" pitchFamily="66" charset="0"/>
              </a:rPr>
              <a:t>OIREET</a:t>
            </a:r>
          </a:p>
        </p:txBody>
      </p:sp>
      <p:sp>
        <p:nvSpPr>
          <p:cNvPr id="20483" name="Sisällön paikkamerkki 2"/>
          <p:cNvSpPr>
            <a:spLocks noGrp="1"/>
          </p:cNvSpPr>
          <p:nvPr>
            <p:ph idx="4294967295"/>
          </p:nvPr>
        </p:nvSpPr>
        <p:spPr>
          <a:xfrm>
            <a:off x="2279650" y="1989138"/>
            <a:ext cx="7696200" cy="453523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i-FI" dirty="0" smtClean="0"/>
              <a:t>- </a:t>
            </a:r>
            <a:r>
              <a:rPr lang="fi-FI" dirty="0" smtClean="0">
                <a:latin typeface="Comic Sans MS" pitchFamily="66" charset="0"/>
              </a:rPr>
              <a:t>Äkillinen kova, räjähtävä, päänsärky, pahoinvointi ja oksentelu, niskajäykkyys ja silmien valonarkuus</a:t>
            </a:r>
          </a:p>
          <a:p>
            <a:pPr eaLnBrk="1" hangingPunct="1">
              <a:buFont typeface="Wingdings" pitchFamily="2" charset="2"/>
              <a:buNone/>
            </a:pPr>
            <a:r>
              <a:rPr lang="fi-FI" dirty="0" smtClean="0">
                <a:latin typeface="Comic Sans MS" pitchFamily="66" charset="0"/>
              </a:rPr>
              <a:t>- Mahdollinen tajunnanmenetys vuodon yhteydessä</a:t>
            </a:r>
          </a:p>
          <a:p>
            <a:pPr eaLnBrk="1" hangingPunct="1">
              <a:buFont typeface="Wingdings" pitchFamily="2" charset="2"/>
              <a:buNone/>
            </a:pPr>
            <a:r>
              <a:rPr lang="fi-FI" dirty="0" smtClean="0">
                <a:latin typeface="Comic Sans MS" pitchFamily="66" charset="0"/>
              </a:rPr>
              <a:t>- Vaihtelevan asteinen </a:t>
            </a:r>
            <a:r>
              <a:rPr lang="fi-FI" dirty="0" err="1" smtClean="0">
                <a:latin typeface="Comic Sans MS" pitchFamily="66" charset="0"/>
              </a:rPr>
              <a:t>hemipareesi</a:t>
            </a:r>
            <a:r>
              <a:rPr lang="fi-FI" dirty="0" smtClean="0">
                <a:latin typeface="Comic Sans MS" pitchFamily="66" charset="0"/>
              </a:rPr>
              <a:t>, dysfasia, </a:t>
            </a:r>
            <a:r>
              <a:rPr lang="fi-FI" dirty="0" err="1" smtClean="0">
                <a:latin typeface="Comic Sans MS" pitchFamily="66" charset="0"/>
              </a:rPr>
              <a:t>pupillaero</a:t>
            </a:r>
            <a:endParaRPr lang="fi-FI" dirty="0" smtClean="0"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i-FI" dirty="0" smtClean="0"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244348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tsikk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i-FI" b="1" smtClean="0">
                <a:latin typeface="Comic Sans MS" pitchFamily="66" charset="0"/>
              </a:rPr>
              <a:t>HOITO</a:t>
            </a:r>
          </a:p>
        </p:txBody>
      </p:sp>
      <p:sp>
        <p:nvSpPr>
          <p:cNvPr id="21507" name="Sisällön paikkamerkki 2"/>
          <p:cNvSpPr>
            <a:spLocks noGrp="1"/>
          </p:cNvSpPr>
          <p:nvPr>
            <p:ph idx="4294967295"/>
          </p:nvPr>
        </p:nvSpPr>
        <p:spPr>
          <a:xfrm>
            <a:off x="2279650" y="2133600"/>
            <a:ext cx="7696200" cy="4267200"/>
          </a:xfrm>
        </p:spPr>
        <p:txBody>
          <a:bodyPr/>
          <a:lstStyle/>
          <a:p>
            <a:pPr eaLnBrk="1" hangingPunct="1"/>
            <a:r>
              <a:rPr lang="fi-FI" dirty="0" smtClean="0">
                <a:latin typeface="Comic Sans MS" pitchFamily="66" charset="0"/>
              </a:rPr>
              <a:t>SAV: osa leikkauksella, osa oireenmukaisesti</a:t>
            </a:r>
          </a:p>
          <a:p>
            <a:pPr eaLnBrk="1" hangingPunct="1"/>
            <a:r>
              <a:rPr lang="fi-FI" dirty="0" smtClean="0">
                <a:latin typeface="Comic Sans MS" pitchFamily="66" charset="0"/>
              </a:rPr>
              <a:t>ICH: Lepo, verenpaineen hoito, joskus hyytymän </a:t>
            </a:r>
            <a:r>
              <a:rPr lang="fi-FI" dirty="0" err="1" smtClean="0">
                <a:latin typeface="Comic Sans MS" pitchFamily="66" charset="0"/>
              </a:rPr>
              <a:t>kir</a:t>
            </a:r>
            <a:r>
              <a:rPr lang="fi-FI" dirty="0" smtClean="0">
                <a:latin typeface="Comic Sans MS" pitchFamily="66" charset="0"/>
              </a:rPr>
              <a:t>. poisto</a:t>
            </a:r>
          </a:p>
          <a:p>
            <a:pPr eaLnBrk="1" hangingPunct="1"/>
            <a:r>
              <a:rPr lang="fi-FI" dirty="0" smtClean="0">
                <a:latin typeface="Comic Sans MS" pitchFamily="66" charset="0"/>
              </a:rPr>
              <a:t>Hengitys, ravitsemus, erittäminen</a:t>
            </a:r>
          </a:p>
          <a:p>
            <a:pPr eaLnBrk="1" hangingPunct="1"/>
            <a:r>
              <a:rPr lang="fi-FI" dirty="0" smtClean="0">
                <a:latin typeface="Comic Sans MS" pitchFamily="66" charset="0"/>
              </a:rPr>
              <a:t>Tajuttoman hoitotyö</a:t>
            </a:r>
          </a:p>
          <a:p>
            <a:pPr eaLnBrk="1" hangingPunct="1"/>
            <a:endParaRPr lang="fi-FI" dirty="0" smtClean="0"/>
          </a:p>
          <a:p>
            <a:pPr eaLnBrk="1" hangingPunct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1182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>
                <a:latin typeface="Comic Sans MS" pitchFamily="66" charset="0"/>
              </a:rPr>
              <a:t>AIVOVERENKIERTOHÄIRIÖT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9650" y="2133599"/>
            <a:ext cx="7696200" cy="4613189"/>
          </a:xfrm>
        </p:spPr>
        <p:txBody>
          <a:bodyPr/>
          <a:lstStyle/>
          <a:p>
            <a:pPr eaLnBrk="1" hangingPunct="1"/>
            <a:r>
              <a:rPr lang="fi-FI" sz="3200" dirty="0">
                <a:latin typeface="Comic Sans MS" pitchFamily="66" charset="0"/>
              </a:rPr>
              <a:t>Suomessa aivoverenkiertohäiriöihin kuolee vuosittain noin 1 800 miestä ja 2 600 naista</a:t>
            </a:r>
          </a:p>
          <a:p>
            <a:pPr eaLnBrk="1" hangingPunct="1"/>
            <a:r>
              <a:rPr lang="fi-FI" dirty="0" smtClean="0">
                <a:latin typeface="Comic Sans MS" pitchFamily="66" charset="0"/>
              </a:rPr>
              <a:t>Johtuu yleensä </a:t>
            </a:r>
            <a:r>
              <a:rPr lang="fi-FI" b="1" dirty="0" smtClean="0">
                <a:latin typeface="Comic Sans MS" pitchFamily="66" charset="0"/>
              </a:rPr>
              <a:t>kahdesta</a:t>
            </a:r>
            <a:r>
              <a:rPr lang="fi-FI" dirty="0" smtClean="0">
                <a:latin typeface="Comic Sans MS" pitchFamily="66" charset="0"/>
              </a:rPr>
              <a:t> erityyppisestä tilasta:</a:t>
            </a:r>
          </a:p>
          <a:p>
            <a:pPr lvl="1" eaLnBrk="1" hangingPunct="1"/>
            <a:r>
              <a:rPr lang="fi-FI" dirty="0" err="1" smtClean="0">
                <a:latin typeface="Comic Sans MS" pitchFamily="66" charset="0"/>
              </a:rPr>
              <a:t>Iskeeminen</a:t>
            </a:r>
            <a:r>
              <a:rPr lang="fi-FI" dirty="0" smtClean="0">
                <a:latin typeface="Comic Sans MS" pitchFamily="66" charset="0"/>
              </a:rPr>
              <a:t> aivoverenkiertohäiriö</a:t>
            </a:r>
          </a:p>
          <a:p>
            <a:pPr lvl="1" eaLnBrk="1" hangingPunct="1"/>
            <a:r>
              <a:rPr lang="fi-FI" dirty="0" smtClean="0">
                <a:latin typeface="Comic Sans MS" pitchFamily="66" charset="0"/>
              </a:rPr>
              <a:t>Aivovaltimon verenvuoto l. </a:t>
            </a:r>
            <a:r>
              <a:rPr lang="fi-FI" dirty="0" err="1" smtClean="0">
                <a:latin typeface="Comic Sans MS" pitchFamily="66" charset="0"/>
              </a:rPr>
              <a:t>hemorragia</a:t>
            </a:r>
            <a:endParaRPr lang="fi-FI" dirty="0" smtClean="0"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i-FI" dirty="0" smtClean="0">
              <a:latin typeface="Comic Sans MS" pitchFamily="66" charset="0"/>
            </a:endParaRPr>
          </a:p>
          <a:p>
            <a:pPr lvl="1" eaLnBrk="1" hangingPunct="1"/>
            <a:endParaRPr lang="fi-FI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39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Videolinkkejä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84310" y="2914134"/>
            <a:ext cx="10018713" cy="3845012"/>
          </a:xfrm>
        </p:spPr>
        <p:txBody>
          <a:bodyPr>
            <a:normAutofit/>
          </a:bodyPr>
          <a:lstStyle/>
          <a:p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www.youtube.com/watch?v=KWfbTivsvxA</a:t>
            </a:r>
            <a:endParaRPr lang="fi-FI" dirty="0"/>
          </a:p>
          <a:p>
            <a:r>
              <a:rPr lang="fi-FI" dirty="0">
                <a:hlinkClick r:id="rId3"/>
              </a:rPr>
              <a:t>http://</a:t>
            </a:r>
            <a:r>
              <a:rPr lang="fi-FI" dirty="0" smtClean="0">
                <a:hlinkClick r:id="rId3"/>
              </a:rPr>
              <a:t>areena.yle.fi/tv/1824997</a:t>
            </a:r>
            <a:endParaRPr lang="fi-FI" dirty="0" smtClean="0"/>
          </a:p>
          <a:p>
            <a:r>
              <a:rPr lang="fi-FI" dirty="0">
                <a:hlinkClick r:id="rId4"/>
              </a:rPr>
              <a:t>http://</a:t>
            </a:r>
            <a:r>
              <a:rPr lang="fi-FI" dirty="0" smtClean="0">
                <a:hlinkClick r:id="rId4"/>
              </a:rPr>
              <a:t>www.youtube.com/watch?v=fPd0PdxtESQ</a:t>
            </a:r>
            <a:endParaRPr lang="fi-FI" dirty="0" smtClean="0"/>
          </a:p>
          <a:p>
            <a:r>
              <a:rPr lang="fi-FI" dirty="0">
                <a:hlinkClick r:id="rId5"/>
              </a:rPr>
              <a:t>https://</a:t>
            </a:r>
            <a:r>
              <a:rPr lang="fi-FI" dirty="0" smtClean="0">
                <a:hlinkClick r:id="rId5"/>
              </a:rPr>
              <a:t>www.youtube.com/results?search_query=aivoinfarktin+liuotus</a:t>
            </a:r>
            <a:endParaRPr lang="fi-FI" dirty="0" smtClean="0"/>
          </a:p>
          <a:p>
            <a:r>
              <a:rPr lang="fi-FI" dirty="0">
                <a:hlinkClick r:id="rId6"/>
              </a:rPr>
              <a:t>https://</a:t>
            </a:r>
            <a:r>
              <a:rPr lang="fi-FI" dirty="0" smtClean="0">
                <a:hlinkClick r:id="rId6"/>
              </a:rPr>
              <a:t>www.youtube.com/watch?v=DiuJDtlnkv8</a:t>
            </a:r>
            <a:endParaRPr lang="fi-FI" dirty="0" smtClean="0"/>
          </a:p>
          <a:p>
            <a:r>
              <a:rPr lang="fi-FI" dirty="0">
                <a:hlinkClick r:id="rId7"/>
              </a:rPr>
              <a:t>https://</a:t>
            </a:r>
            <a:r>
              <a:rPr lang="fi-FI" dirty="0" smtClean="0">
                <a:hlinkClick r:id="rId7"/>
              </a:rPr>
              <a:t>www.youtube.com/watch?v=bp1HRfpOUo0&amp;list=PLxYgXEdWtLq8u8wEsC9H-ICpwHRQ1Syvz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45944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>
                <a:latin typeface="Comic Sans MS" pitchFamily="66" charset="0"/>
              </a:rPr>
              <a:t>AIVOINFARKTIN RISKITEKIJÖITÄ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4310" y="2125362"/>
            <a:ext cx="10018713" cy="4337221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fi-FI" sz="2700" b="1" dirty="0">
                <a:latin typeface="Comic Sans MS" pitchFamily="66" charset="0"/>
              </a:rPr>
              <a:t>Korkea RR</a:t>
            </a:r>
          </a:p>
          <a:p>
            <a:pPr eaLnBrk="1" hangingPunct="1">
              <a:lnSpc>
                <a:spcPct val="80000"/>
              </a:lnSpc>
            </a:pPr>
            <a:r>
              <a:rPr lang="fi-FI" sz="2700" b="1" dirty="0">
                <a:latin typeface="Comic Sans MS" pitchFamily="66" charset="0"/>
              </a:rPr>
              <a:t>Diabetes</a:t>
            </a:r>
          </a:p>
          <a:p>
            <a:pPr eaLnBrk="1" hangingPunct="1">
              <a:lnSpc>
                <a:spcPct val="80000"/>
              </a:lnSpc>
            </a:pPr>
            <a:r>
              <a:rPr lang="fi-FI" sz="2700" b="1" dirty="0">
                <a:latin typeface="Comic Sans MS" pitchFamily="66" charset="0"/>
              </a:rPr>
              <a:t>Tupakointi</a:t>
            </a:r>
          </a:p>
          <a:p>
            <a:pPr eaLnBrk="1" hangingPunct="1">
              <a:lnSpc>
                <a:spcPct val="80000"/>
              </a:lnSpc>
            </a:pPr>
            <a:endParaRPr lang="fi-FI" sz="2700" dirty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fi-FI" sz="2700" dirty="0">
                <a:latin typeface="Comic Sans MS" pitchFamily="66" charset="0"/>
              </a:rPr>
              <a:t>Korkea kolesteroli</a:t>
            </a:r>
          </a:p>
          <a:p>
            <a:pPr eaLnBrk="1" hangingPunct="1">
              <a:lnSpc>
                <a:spcPct val="80000"/>
              </a:lnSpc>
            </a:pPr>
            <a:r>
              <a:rPr lang="fi-FI" sz="2700" dirty="0">
                <a:latin typeface="Comic Sans MS" pitchFamily="66" charset="0"/>
              </a:rPr>
              <a:t>Ikä </a:t>
            </a:r>
          </a:p>
          <a:p>
            <a:pPr eaLnBrk="1" hangingPunct="1">
              <a:lnSpc>
                <a:spcPct val="80000"/>
              </a:lnSpc>
            </a:pPr>
            <a:r>
              <a:rPr lang="fi-FI" sz="2700" dirty="0">
                <a:latin typeface="Comic Sans MS" pitchFamily="66" charset="0"/>
              </a:rPr>
              <a:t>Sydänsairaudet</a:t>
            </a:r>
          </a:p>
          <a:p>
            <a:pPr eaLnBrk="1" hangingPunct="1">
              <a:lnSpc>
                <a:spcPct val="80000"/>
              </a:lnSpc>
            </a:pPr>
            <a:r>
              <a:rPr lang="fi-FI" sz="2700" dirty="0">
                <a:latin typeface="Comic Sans MS" pitchFamily="66" charset="0"/>
              </a:rPr>
              <a:t>Ylipaino</a:t>
            </a:r>
          </a:p>
          <a:p>
            <a:pPr eaLnBrk="1" hangingPunct="1">
              <a:lnSpc>
                <a:spcPct val="80000"/>
              </a:lnSpc>
            </a:pPr>
            <a:r>
              <a:rPr lang="fi-FI" sz="2700" dirty="0">
                <a:latin typeface="Comic Sans MS" pitchFamily="66" charset="0"/>
              </a:rPr>
              <a:t>Runsas alkoholinkäyttö</a:t>
            </a:r>
          </a:p>
          <a:p>
            <a:pPr eaLnBrk="1" hangingPunct="1">
              <a:lnSpc>
                <a:spcPct val="80000"/>
              </a:lnSpc>
            </a:pPr>
            <a:r>
              <a:rPr lang="fi-FI" sz="2700" dirty="0">
                <a:latin typeface="Comic Sans MS" pitchFamily="66" charset="0"/>
              </a:rPr>
              <a:t>E-pillerit</a:t>
            </a:r>
          </a:p>
        </p:txBody>
      </p:sp>
    </p:spTree>
    <p:extLst>
      <p:ext uri="{BB962C8B-B14F-4D97-AF65-F5344CB8AC3E}">
        <p14:creationId xmlns:p14="http://schemas.microsoft.com/office/powerpoint/2010/main" val="305214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>
                <a:latin typeface="Comic Sans MS" pitchFamily="66" charset="0"/>
              </a:rPr>
              <a:t>AIVOVERENKIERTOHÄIRIÖT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4310" y="2113005"/>
            <a:ext cx="10018713" cy="4510217"/>
          </a:xfrm>
        </p:spPr>
        <p:txBody>
          <a:bodyPr/>
          <a:lstStyle/>
          <a:p>
            <a:pPr marL="590550" indent="-590550">
              <a:buNone/>
            </a:pPr>
            <a:r>
              <a:rPr lang="fi-FI" dirty="0" smtClean="0">
                <a:latin typeface="Comic Sans MS" pitchFamily="66" charset="0"/>
              </a:rPr>
              <a:t>1. </a:t>
            </a:r>
            <a:r>
              <a:rPr lang="fi-FI" dirty="0" err="1" smtClean="0">
                <a:latin typeface="Comic Sans MS" pitchFamily="66" charset="0"/>
              </a:rPr>
              <a:t>Iskeemiset</a:t>
            </a:r>
            <a:r>
              <a:rPr lang="fi-FI" dirty="0" smtClean="0">
                <a:latin typeface="Comic Sans MS" pitchFamily="66" charset="0"/>
              </a:rPr>
              <a:t> aivoverenkiertohäiriöt</a:t>
            </a:r>
          </a:p>
          <a:p>
            <a:pPr marL="952500" lvl="1" indent="-495300"/>
            <a:r>
              <a:rPr lang="fi-FI" dirty="0" smtClean="0">
                <a:latin typeface="Comic Sans MS" pitchFamily="66" charset="0"/>
              </a:rPr>
              <a:t>Aivoinfarkti (</a:t>
            </a:r>
            <a:r>
              <a:rPr lang="fi-FI" dirty="0" err="1" smtClean="0">
                <a:latin typeface="Comic Sans MS" pitchFamily="66" charset="0"/>
              </a:rPr>
              <a:t>Infarctus</a:t>
            </a:r>
            <a:r>
              <a:rPr lang="fi-FI" dirty="0" smtClean="0">
                <a:latin typeface="Comic Sans MS" pitchFamily="66" charset="0"/>
              </a:rPr>
              <a:t> </a:t>
            </a:r>
            <a:r>
              <a:rPr lang="fi-FI" dirty="0" err="1" smtClean="0">
                <a:latin typeface="Comic Sans MS" pitchFamily="66" charset="0"/>
              </a:rPr>
              <a:t>cerebri</a:t>
            </a:r>
            <a:r>
              <a:rPr lang="fi-FI" dirty="0" smtClean="0">
                <a:latin typeface="Comic Sans MS" pitchFamily="66" charset="0"/>
              </a:rPr>
              <a:t>)</a:t>
            </a:r>
          </a:p>
          <a:p>
            <a:pPr marL="952500" lvl="1" indent="-495300"/>
            <a:r>
              <a:rPr lang="fi-FI" dirty="0" smtClean="0">
                <a:latin typeface="Comic Sans MS" pitchFamily="66" charset="0"/>
              </a:rPr>
              <a:t>TIA l. ohimenevä </a:t>
            </a:r>
            <a:r>
              <a:rPr lang="fi-FI" dirty="0" err="1" smtClean="0">
                <a:latin typeface="Comic Sans MS" pitchFamily="66" charset="0"/>
              </a:rPr>
              <a:t>iskeeminen</a:t>
            </a:r>
            <a:r>
              <a:rPr lang="fi-FI" dirty="0" smtClean="0">
                <a:latin typeface="Comic Sans MS" pitchFamily="66" charset="0"/>
              </a:rPr>
              <a:t> kohtaus</a:t>
            </a:r>
          </a:p>
          <a:p>
            <a:pPr marL="590550" indent="-590550">
              <a:buNone/>
            </a:pPr>
            <a:r>
              <a:rPr lang="fi-FI" dirty="0" smtClean="0">
                <a:latin typeface="Comic Sans MS" pitchFamily="66" charset="0"/>
              </a:rPr>
              <a:t>2. Aivovaltimoiden verenvuodot</a:t>
            </a:r>
          </a:p>
          <a:p>
            <a:pPr marL="952500" lvl="1" indent="-495300"/>
            <a:r>
              <a:rPr lang="fi-FI" dirty="0" smtClean="0">
                <a:latin typeface="Comic Sans MS" pitchFamily="66" charset="0"/>
              </a:rPr>
              <a:t>ICH l. aivojen sisäinen, aivoaineeseen tapahtunut verenvuoto</a:t>
            </a:r>
          </a:p>
          <a:p>
            <a:pPr marL="952500" lvl="1" indent="-495300"/>
            <a:r>
              <a:rPr lang="fi-FI" dirty="0" smtClean="0">
                <a:latin typeface="Comic Sans MS" pitchFamily="66" charset="0"/>
              </a:rPr>
              <a:t>SAV l. lukinkalvon alaiseen tilaan tapahtunut verenvuoto</a:t>
            </a:r>
          </a:p>
          <a:p>
            <a:pPr marL="952500" lvl="1" indent="-495300"/>
            <a:endParaRPr lang="fi-FI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54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>
                <a:latin typeface="Comic Sans MS" pitchFamily="66" charset="0"/>
              </a:rPr>
              <a:t>TIA-kohtaus</a:t>
            </a:r>
          </a:p>
        </p:txBody>
      </p:sp>
      <p:sp>
        <p:nvSpPr>
          <p:cNvPr id="7171" name="Sisällön paikkamerkki 2"/>
          <p:cNvSpPr>
            <a:spLocks noGrp="1"/>
          </p:cNvSpPr>
          <p:nvPr>
            <p:ph idx="1"/>
          </p:nvPr>
        </p:nvSpPr>
        <p:spPr>
          <a:xfrm>
            <a:off x="1484310" y="2162433"/>
            <a:ext cx="10018713" cy="4250724"/>
          </a:xfrm>
        </p:spPr>
        <p:txBody>
          <a:bodyPr>
            <a:normAutofit/>
          </a:bodyPr>
          <a:lstStyle/>
          <a:p>
            <a:r>
              <a:rPr lang="fi-FI" sz="2800" dirty="0">
                <a:latin typeface="Comic Sans MS" pitchFamily="66" charset="0"/>
              </a:rPr>
              <a:t>Aivovaltimon verenkierto ohimenevästi heikkenee tai loppuu</a:t>
            </a:r>
          </a:p>
          <a:p>
            <a:r>
              <a:rPr lang="fi-FI" sz="2800" dirty="0">
                <a:latin typeface="Comic Sans MS" pitchFamily="66" charset="0"/>
              </a:rPr>
              <a:t>Syyt ja riskitekijät vrt. aivoinfarkti</a:t>
            </a:r>
          </a:p>
          <a:p>
            <a:r>
              <a:rPr lang="fi-FI" sz="2800" dirty="0">
                <a:latin typeface="Comic Sans MS" pitchFamily="66" charset="0"/>
              </a:rPr>
              <a:t>Oireet ohimeneviä n. 2-15 min, tyypillisimmillään maksimissaan tunnin.</a:t>
            </a:r>
          </a:p>
          <a:p>
            <a:r>
              <a:rPr lang="fi-FI" sz="2800" dirty="0">
                <a:latin typeface="Comic Sans MS" pitchFamily="66" charset="0"/>
              </a:rPr>
              <a:t>Suhtauduttava vakavasti </a:t>
            </a:r>
            <a:r>
              <a:rPr lang="fi-FI" sz="2800" dirty="0">
                <a:latin typeface="Comic Sans MS" pitchFamily="66" charset="0"/>
                <a:sym typeface="Wingdings" pitchFamily="2" charset="2"/>
              </a:rPr>
              <a:t> </a:t>
            </a:r>
            <a:r>
              <a:rPr lang="fi-FI" sz="2800" dirty="0">
                <a:latin typeface="Comic Sans MS" pitchFamily="66" charset="0"/>
              </a:rPr>
              <a:t>kiireellisesti hoitoon</a:t>
            </a:r>
          </a:p>
          <a:p>
            <a:r>
              <a:rPr lang="fi-FI" sz="2800" dirty="0">
                <a:latin typeface="Comic Sans MS" pitchFamily="66" charset="0"/>
              </a:rPr>
              <a:t>Riskitekijöiden tunnistaminen/ uusiutumista ehkäisevä lääkitys</a:t>
            </a:r>
          </a:p>
        </p:txBody>
      </p:sp>
    </p:spTree>
    <p:extLst>
      <p:ext uri="{BB962C8B-B14F-4D97-AF65-F5344CB8AC3E}">
        <p14:creationId xmlns:p14="http://schemas.microsoft.com/office/powerpoint/2010/main" val="3594456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>
                <a:latin typeface="Comic Sans MS" pitchFamily="66" charset="0"/>
              </a:rPr>
              <a:t>AIVOINFARKTI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4310" y="2100649"/>
            <a:ext cx="10018713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dirty="0" err="1" smtClean="0">
                <a:latin typeface="Comic Sans MS" pitchFamily="66" charset="0"/>
              </a:rPr>
              <a:t>Infarctus</a:t>
            </a:r>
            <a:r>
              <a:rPr lang="fi-FI" dirty="0" smtClean="0">
                <a:latin typeface="Comic Sans MS" pitchFamily="66" charset="0"/>
              </a:rPr>
              <a:t> </a:t>
            </a:r>
            <a:r>
              <a:rPr lang="fi-FI" dirty="0" err="1" smtClean="0">
                <a:latin typeface="Comic Sans MS" pitchFamily="66" charset="0"/>
              </a:rPr>
              <a:t>cerebri</a:t>
            </a:r>
            <a:endParaRPr lang="fi-FI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Suurin yksittäinen aivoverenkierron häiriöiden ryhmä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Hoidossa erittäin tärkeää sen NOPEA ALOITUS , liuotushoito viim. 4,5t oireiden alkamisesta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Aivoinfarktin saa vuosittain n. 8 000 suomalaista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Kuntoutuminen pitkäkestoinen prosessi</a:t>
            </a:r>
          </a:p>
          <a:p>
            <a:pPr eaLnBrk="1" hangingPunct="1">
              <a:lnSpc>
                <a:spcPct val="90000"/>
              </a:lnSpc>
            </a:pPr>
            <a:endParaRPr lang="fi-FI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i-FI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38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b="1" smtClean="0">
                <a:latin typeface="Comic Sans MS" pitchFamily="66" charset="0"/>
              </a:rPr>
              <a:t>AIVOINFARKTIN OIREET</a:t>
            </a:r>
          </a:p>
        </p:txBody>
      </p:sp>
      <p:sp>
        <p:nvSpPr>
          <p:cNvPr id="10243" name="Sisällön paikkamerkki 2"/>
          <p:cNvSpPr>
            <a:spLocks noGrp="1"/>
          </p:cNvSpPr>
          <p:nvPr>
            <p:ph idx="1"/>
          </p:nvPr>
        </p:nvSpPr>
        <p:spPr>
          <a:xfrm>
            <a:off x="2187146" y="1311876"/>
            <a:ext cx="7696200" cy="5546124"/>
          </a:xfrm>
        </p:spPr>
        <p:txBody>
          <a:bodyPr>
            <a:normAutofit/>
          </a:bodyPr>
          <a:lstStyle/>
          <a:p>
            <a:pPr eaLnBrk="1" hangingPunct="1"/>
            <a:r>
              <a:rPr lang="fi-FI" sz="2800" dirty="0" smtClean="0">
                <a:latin typeface="Comic Sans MS" pitchFamily="66" charset="0"/>
              </a:rPr>
              <a:t>Tavallisimmat </a:t>
            </a:r>
            <a:r>
              <a:rPr lang="fi-FI" sz="2800" b="1" dirty="0" err="1" smtClean="0">
                <a:latin typeface="Comic Sans MS" pitchFamily="66" charset="0"/>
              </a:rPr>
              <a:t>toispuolihalvaus</a:t>
            </a:r>
            <a:r>
              <a:rPr lang="fi-FI" sz="2800" dirty="0" smtClean="0">
                <a:latin typeface="Comic Sans MS" pitchFamily="66" charset="0"/>
              </a:rPr>
              <a:t>/puutuminen ja </a:t>
            </a:r>
            <a:r>
              <a:rPr lang="fi-FI" sz="2800" b="1" dirty="0" smtClean="0">
                <a:latin typeface="Comic Sans MS" pitchFamily="66" charset="0"/>
              </a:rPr>
              <a:t>puhekyvyn heikentyminen</a:t>
            </a:r>
          </a:p>
          <a:p>
            <a:pPr eaLnBrk="1" hangingPunct="1"/>
            <a:r>
              <a:rPr lang="fi-FI" sz="2800" dirty="0" smtClean="0">
                <a:latin typeface="Comic Sans MS" pitchFamily="66" charset="0"/>
              </a:rPr>
              <a:t>Myös huimaus, näkökentän supistuminen, kahtena näkeminen</a:t>
            </a:r>
          </a:p>
          <a:p>
            <a:pPr eaLnBrk="1" hangingPunct="1"/>
            <a:r>
              <a:rPr lang="fi-FI" sz="2800" dirty="0" smtClean="0">
                <a:latin typeface="Comic Sans MS" pitchFamily="66" charset="0"/>
              </a:rPr>
              <a:t>TIA: näkökyvyn menetys hetkellisesti toisesta silmästä</a:t>
            </a:r>
          </a:p>
        </p:txBody>
      </p:sp>
    </p:spTree>
    <p:extLst>
      <p:ext uri="{BB962C8B-B14F-4D97-AF65-F5344CB8AC3E}">
        <p14:creationId xmlns:p14="http://schemas.microsoft.com/office/powerpoint/2010/main" val="1046723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b="1" smtClean="0">
                <a:latin typeface="Comic Sans MS" pitchFamily="66" charset="0"/>
              </a:rPr>
              <a:t>”NEUROSTATUS”</a:t>
            </a:r>
          </a:p>
        </p:txBody>
      </p:sp>
      <p:sp>
        <p:nvSpPr>
          <p:cNvPr id="11267" name="Sisällön paikkamerkki 2"/>
          <p:cNvSpPr>
            <a:spLocks noGrp="1"/>
          </p:cNvSpPr>
          <p:nvPr>
            <p:ph idx="1"/>
          </p:nvPr>
        </p:nvSpPr>
        <p:spPr>
          <a:xfrm>
            <a:off x="1992314" y="1905000"/>
            <a:ext cx="7989887" cy="4038600"/>
          </a:xfrm>
        </p:spPr>
        <p:txBody>
          <a:bodyPr/>
          <a:lstStyle/>
          <a:p>
            <a:pPr eaLnBrk="1" hangingPunct="1"/>
            <a:endParaRPr lang="fi-FI" sz="3600" dirty="0">
              <a:latin typeface="Comic Sans MS" pitchFamily="66" charset="0"/>
            </a:endParaRPr>
          </a:p>
          <a:p>
            <a:pPr lvl="1" eaLnBrk="1" hangingPunct="1"/>
            <a:r>
              <a:rPr lang="fi-FI" sz="3600" dirty="0">
                <a:latin typeface="Comic Sans MS" pitchFamily="66" charset="0"/>
              </a:rPr>
              <a:t>Puhehäiriö ("sanokaa nimenne")</a:t>
            </a:r>
          </a:p>
          <a:p>
            <a:pPr lvl="1" eaLnBrk="1" hangingPunct="1"/>
            <a:r>
              <a:rPr lang="fi-FI" sz="3600" dirty="0">
                <a:latin typeface="Comic Sans MS" pitchFamily="66" charset="0"/>
              </a:rPr>
              <a:t>Yläraajan </a:t>
            </a:r>
            <a:r>
              <a:rPr lang="fi-FI" sz="3600" dirty="0" err="1">
                <a:latin typeface="Comic Sans MS" pitchFamily="66" charset="0"/>
              </a:rPr>
              <a:t>hemipareesi</a:t>
            </a:r>
            <a:r>
              <a:rPr lang="fi-FI" sz="3600" dirty="0">
                <a:latin typeface="Comic Sans MS" pitchFamily="66" charset="0"/>
              </a:rPr>
              <a:t> ("nostakaa molemmat kätenne")</a:t>
            </a:r>
          </a:p>
          <a:p>
            <a:pPr lvl="1" eaLnBrk="1" hangingPunct="1"/>
            <a:r>
              <a:rPr lang="fi-FI" sz="3600" dirty="0">
                <a:latin typeface="Comic Sans MS" pitchFamily="66" charset="0"/>
              </a:rPr>
              <a:t>Kasvohalvaus ("irvistäkää")</a:t>
            </a:r>
          </a:p>
          <a:p>
            <a:pPr eaLnBrk="1" hangingPunct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277654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>
                <a:latin typeface="Comic Sans MS" pitchFamily="66" charset="0"/>
              </a:rPr>
              <a:t>POTILAAN TUTKIMUKSET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66688" y="1919416"/>
            <a:ext cx="10018713" cy="434957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Erityisen tärkeää potilaiden oireiden alkamisajankohta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Oireiden kuvaus ja niiden kehittyminen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Neurologinen status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Laboratoriokokeet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Kuvantamistutkimukset (TT, MRI, Röntgen, UÄ)</a:t>
            </a:r>
          </a:p>
          <a:p>
            <a:pPr eaLnBrk="1" hangingPunct="1">
              <a:lnSpc>
                <a:spcPct val="90000"/>
              </a:lnSpc>
            </a:pPr>
            <a:r>
              <a:rPr lang="fi-FI" dirty="0" smtClean="0">
                <a:latin typeface="Comic Sans MS" pitchFamily="66" charset="0"/>
              </a:rPr>
              <a:t>Toimintakyvyn mittaaminen</a:t>
            </a:r>
          </a:p>
        </p:txBody>
      </p:sp>
    </p:spTree>
    <p:extLst>
      <p:ext uri="{BB962C8B-B14F-4D97-AF65-F5344CB8AC3E}">
        <p14:creationId xmlns:p14="http://schemas.microsoft.com/office/powerpoint/2010/main" val="65582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ksi">
  <a:themeElements>
    <a:clrScheme name="Parallaksi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ksi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ks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TM03457496[[fn=Parallaksi]]</Template>
  <TotalTime>93</TotalTime>
  <Words>545</Words>
  <Application>Microsoft Office PowerPoint</Application>
  <PresentationFormat>Laajakuva</PresentationFormat>
  <Paragraphs>127</Paragraphs>
  <Slides>20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5" baseType="lpstr">
      <vt:lpstr>Arial</vt:lpstr>
      <vt:lpstr>Comic Sans MS</vt:lpstr>
      <vt:lpstr>Corbel</vt:lpstr>
      <vt:lpstr>Wingdings</vt:lpstr>
      <vt:lpstr>Parallaksi</vt:lpstr>
      <vt:lpstr>Neurologiset sairaudet</vt:lpstr>
      <vt:lpstr>AIVOVERENKIERTOHÄIRIÖT</vt:lpstr>
      <vt:lpstr>AIVOINFARKTIN RISKITEKIJÖITÄ</vt:lpstr>
      <vt:lpstr>AIVOVERENKIERTOHÄIRIÖT</vt:lpstr>
      <vt:lpstr>TIA-kohtaus</vt:lpstr>
      <vt:lpstr>AIVOINFARKTI</vt:lpstr>
      <vt:lpstr>AIVOINFARKTIN OIREET</vt:lpstr>
      <vt:lpstr>”NEUROSTATUS”</vt:lpstr>
      <vt:lpstr>POTILAAN TUTKIMUKSET</vt:lpstr>
      <vt:lpstr>AIVOINFARKTIN HOITO</vt:lpstr>
      <vt:lpstr>KUNTOUTTAVA HOITOTYÖ</vt:lpstr>
      <vt:lpstr>KUNTOUTTAVA HOITOTYÖ</vt:lpstr>
      <vt:lpstr>KUNTOUTTAVA HOITOTYÖ</vt:lpstr>
      <vt:lpstr>KUNTOUTTAVA HOITOTYÖ</vt:lpstr>
      <vt:lpstr>POHDITTAVAKSI</vt:lpstr>
      <vt:lpstr>AIVOVERENVUODOT</vt:lpstr>
      <vt:lpstr>Tukoksen ja vuodon erot</vt:lpstr>
      <vt:lpstr>OIREET</vt:lpstr>
      <vt:lpstr>HOITO</vt:lpstr>
      <vt:lpstr>Videolinkkejä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Neurologiset sairaudet</dc:title>
  <dc:creator>Kurko Kaisa-Leea</dc:creator>
  <cp:lastModifiedBy>Kurko Kaisa-Leea</cp:lastModifiedBy>
  <cp:revision>6</cp:revision>
  <dcterms:created xsi:type="dcterms:W3CDTF">2016-03-17T08:54:27Z</dcterms:created>
  <dcterms:modified xsi:type="dcterms:W3CDTF">2016-10-10T10:41:27Z</dcterms:modified>
</cp:coreProperties>
</file>