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5/13/2016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5/13/2016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avokuntoutus.fi/mstutuksi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209800" y="188641"/>
            <a:ext cx="7772400" cy="4688161"/>
          </a:xfrm>
        </p:spPr>
        <p:txBody>
          <a:bodyPr/>
          <a:lstStyle/>
          <a:p>
            <a:r>
              <a:rPr lang="fi-FI" dirty="0" smtClean="0"/>
              <a:t>Neurologisen 	</a:t>
            </a:r>
            <a:br>
              <a:rPr lang="fi-FI" dirty="0" smtClean="0"/>
            </a:br>
            <a:r>
              <a:rPr lang="fi-FI" dirty="0" smtClean="0"/>
              <a:t>potilaan 	hoitotyö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895600" y="5224264"/>
            <a:ext cx="6400800" cy="947936"/>
          </a:xfrm>
        </p:spPr>
        <p:txBody>
          <a:bodyPr/>
          <a:lstStyle/>
          <a:p>
            <a:r>
              <a:rPr lang="fi-FI" dirty="0" err="1" smtClean="0"/>
              <a:t>MS-tauti</a:t>
            </a:r>
            <a:r>
              <a:rPr lang="fi-FI" dirty="0" smtClean="0"/>
              <a:t> ja Parkinsonin tauti</a:t>
            </a:r>
            <a:endParaRPr lang="fi-FI" dirty="0"/>
          </a:p>
        </p:txBody>
      </p:sp>
      <p:pic>
        <p:nvPicPr>
          <p:cNvPr id="4" name="Picture 2" descr="kuva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89025" y="666989"/>
            <a:ext cx="3462251" cy="304879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685547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Hoidosta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57544" y="1803862"/>
            <a:ext cx="9905999" cy="4596937"/>
          </a:xfrm>
        </p:spPr>
        <p:txBody>
          <a:bodyPr>
            <a:normAutofit fontScale="55000" lnSpcReduction="20000"/>
          </a:bodyPr>
          <a:lstStyle/>
          <a:p>
            <a:r>
              <a:rPr lang="fi-FI" sz="3600" dirty="0" smtClean="0"/>
              <a:t>Itsehoito</a:t>
            </a:r>
            <a:endParaRPr lang="fi-FI" sz="3600" dirty="0" smtClean="0"/>
          </a:p>
          <a:p>
            <a:pPr lvl="1"/>
            <a:r>
              <a:rPr lang="fi-FI" sz="3600" dirty="0" smtClean="0"/>
              <a:t>Tulehdusten hoito ja ennaltaehkäisy</a:t>
            </a:r>
          </a:p>
          <a:p>
            <a:pPr lvl="1"/>
            <a:r>
              <a:rPr lang="fi-FI" sz="3600" dirty="0" smtClean="0"/>
              <a:t>Lepo</a:t>
            </a:r>
          </a:p>
          <a:p>
            <a:pPr lvl="1"/>
            <a:r>
              <a:rPr lang="fi-FI" sz="3600" dirty="0" smtClean="0"/>
              <a:t>Ruokavalio, liikunta</a:t>
            </a:r>
          </a:p>
          <a:p>
            <a:pPr lvl="1"/>
            <a:r>
              <a:rPr lang="fi-FI" sz="3600" dirty="0" smtClean="0"/>
              <a:t>Psyykkinen hyvinvointi</a:t>
            </a:r>
          </a:p>
          <a:p>
            <a:r>
              <a:rPr lang="fi-FI" sz="3600" dirty="0" smtClean="0"/>
              <a:t>Kuntoutus</a:t>
            </a:r>
          </a:p>
          <a:p>
            <a:r>
              <a:rPr lang="fi-FI" sz="3600" dirty="0" smtClean="0"/>
              <a:t>Kotiavun järjestäminen</a:t>
            </a:r>
          </a:p>
          <a:p>
            <a:r>
              <a:rPr lang="fi-FI" sz="3600" dirty="0" smtClean="0"/>
              <a:t>Lääkehoito</a:t>
            </a:r>
          </a:p>
          <a:p>
            <a:pPr lvl="1"/>
            <a:r>
              <a:rPr lang="fi-FI" sz="3600" dirty="0" smtClean="0"/>
              <a:t>Kortisoni, beetainterferoni yms.</a:t>
            </a:r>
          </a:p>
          <a:p>
            <a:r>
              <a:rPr lang="fi-FI" sz="3600" dirty="0" smtClean="0"/>
              <a:t>Apuvälineet </a:t>
            </a:r>
          </a:p>
          <a:p>
            <a:pPr lvl="1"/>
            <a:r>
              <a:rPr lang="fi-FI" sz="3600" dirty="0" smtClean="0"/>
              <a:t>0-tukikeppi-sähköpyörätuoli</a:t>
            </a:r>
          </a:p>
          <a:p>
            <a:pPr lvl="1">
              <a:buNone/>
            </a:pPr>
            <a:endParaRPr lang="fi-FI" dirty="0" smtClean="0"/>
          </a:p>
          <a:p>
            <a:pPr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328176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Parkinsonin tauti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1412" y="1837113"/>
            <a:ext cx="9905999" cy="4463934"/>
          </a:xfrm>
        </p:spPr>
        <p:txBody>
          <a:bodyPr>
            <a:normAutofit/>
          </a:bodyPr>
          <a:lstStyle/>
          <a:p>
            <a:endParaRPr lang="fi-FI" dirty="0" smtClean="0"/>
          </a:p>
          <a:p>
            <a:r>
              <a:rPr lang="fi-FI" sz="2800" dirty="0" smtClean="0"/>
              <a:t>Taudin syy?</a:t>
            </a:r>
          </a:p>
          <a:p>
            <a:r>
              <a:rPr lang="fi-FI" sz="2800" dirty="0" smtClean="0"/>
              <a:t>Etenevä, parantumaton neurologinen sairaus</a:t>
            </a:r>
          </a:p>
          <a:p>
            <a:r>
              <a:rPr lang="fi-FI" sz="2800" dirty="0" smtClean="0"/>
              <a:t>Aivojen mustan tumakkeen solukato </a:t>
            </a:r>
            <a:r>
              <a:rPr lang="fi-FI" sz="2800" dirty="0" smtClean="0">
                <a:sym typeface="Wingdings" panose="05000000000000000000" pitchFamily="2" charset="2"/>
              </a:rPr>
              <a:t></a:t>
            </a:r>
            <a:r>
              <a:rPr lang="fi-FI" sz="2800" dirty="0" smtClean="0"/>
              <a:t> dopamiini vähenee</a:t>
            </a:r>
          </a:p>
          <a:p>
            <a:r>
              <a:rPr lang="fi-FI" sz="2800" dirty="0" smtClean="0"/>
              <a:t>Aivojen liikesäätelyyn osallistuvat hermosolut alkavat tuhoutua</a:t>
            </a:r>
          </a:p>
          <a:p>
            <a:r>
              <a:rPr lang="fi-FI" sz="2800" dirty="0" smtClean="0"/>
              <a:t>Parantavaa hoitoa ei ole</a:t>
            </a:r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8419587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Oireista..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b="1" dirty="0" smtClean="0"/>
              <a:t>Vapina eli </a:t>
            </a:r>
            <a:r>
              <a:rPr lang="fi-FI" b="1" dirty="0" err="1" smtClean="0"/>
              <a:t>treemori</a:t>
            </a:r>
            <a:endParaRPr lang="fi-FI" b="1" dirty="0" smtClean="0"/>
          </a:p>
          <a:p>
            <a:pPr lvl="1"/>
            <a:r>
              <a:rPr lang="fi-FI" sz="2400" dirty="0"/>
              <a:t>Ensimmäinen oire yleisenä</a:t>
            </a:r>
          </a:p>
          <a:p>
            <a:pPr lvl="1"/>
            <a:r>
              <a:rPr lang="fi-FI" sz="2400" dirty="0"/>
              <a:t>Sormet</a:t>
            </a:r>
            <a:r>
              <a:rPr lang="fi-FI" sz="2400" dirty="0">
                <a:sym typeface="Wingdings" panose="05000000000000000000" pitchFamily="2" charset="2"/>
              </a:rPr>
              <a:t> </a:t>
            </a:r>
            <a:r>
              <a:rPr lang="fi-FI" sz="2400" dirty="0"/>
              <a:t>käsi</a:t>
            </a:r>
            <a:r>
              <a:rPr lang="fi-FI" sz="2400" dirty="0">
                <a:sym typeface="Wingdings" panose="05000000000000000000" pitchFamily="2" charset="2"/>
              </a:rPr>
              <a:t> </a:t>
            </a:r>
            <a:r>
              <a:rPr lang="fi-FI" sz="2400" dirty="0"/>
              <a:t>alaraaja</a:t>
            </a:r>
            <a:r>
              <a:rPr lang="fi-FI" sz="2400" dirty="0">
                <a:sym typeface="Wingdings" panose="05000000000000000000" pitchFamily="2" charset="2"/>
              </a:rPr>
              <a:t> </a:t>
            </a:r>
            <a:r>
              <a:rPr lang="fi-FI" sz="2400" dirty="0"/>
              <a:t>toinen puoli</a:t>
            </a:r>
          </a:p>
          <a:p>
            <a:pPr lvl="1"/>
            <a:r>
              <a:rPr lang="fi-FI" sz="2400" dirty="0"/>
              <a:t>Joskus leuka ja kieli</a:t>
            </a:r>
          </a:p>
          <a:p>
            <a:pPr lvl="1"/>
            <a:r>
              <a:rPr lang="fi-FI" sz="2400" dirty="0"/>
              <a:t>Vapinassa eroja</a:t>
            </a:r>
          </a:p>
          <a:p>
            <a:pPr lvl="1"/>
            <a:r>
              <a:rPr lang="fi-FI" sz="2400" dirty="0"/>
              <a:t>Stressi, hermostuminen, uupumus</a:t>
            </a:r>
          </a:p>
          <a:p>
            <a:pPr lvl="1"/>
            <a:r>
              <a:rPr lang="fi-FI" sz="2400" dirty="0"/>
              <a:t>Vaimenee tahdonalaisia liikkeitä tehdessä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b="1" dirty="0"/>
              <a:t>Jäykkyys eli </a:t>
            </a:r>
            <a:r>
              <a:rPr lang="fi-FI" b="1" dirty="0" err="1"/>
              <a:t>rigiditeetti</a:t>
            </a:r>
            <a:endParaRPr lang="fi-FI" b="1" dirty="0"/>
          </a:p>
          <a:p>
            <a:pPr lvl="1"/>
            <a:r>
              <a:rPr lang="fi-FI" sz="2400" dirty="0"/>
              <a:t>Lihanjänteisyys kasvaa </a:t>
            </a:r>
            <a:r>
              <a:rPr lang="fi-FI" sz="2400" dirty="0">
                <a:sym typeface="Wingdings" panose="05000000000000000000" pitchFamily="2" charset="2"/>
              </a:rPr>
              <a:t> </a:t>
            </a:r>
            <a:r>
              <a:rPr lang="fi-FI" sz="2400" dirty="0"/>
              <a:t>jäykkyys</a:t>
            </a:r>
          </a:p>
          <a:p>
            <a:pPr lvl="1"/>
            <a:r>
              <a:rPr lang="fi-FI" sz="2400" dirty="0"/>
              <a:t>Jäykkyys voimakkaampaa vartalon lähellä</a:t>
            </a:r>
          </a:p>
          <a:p>
            <a:pPr lvl="1"/>
            <a:r>
              <a:rPr lang="fi-FI" sz="2400" dirty="0"/>
              <a:t>Voimakkaampaa siellä missä tauti alkanut</a:t>
            </a:r>
          </a:p>
        </p:txBody>
      </p:sp>
    </p:spTree>
    <p:extLst>
      <p:ext uri="{BB962C8B-B14F-4D97-AF65-F5344CB8AC3E}">
        <p14:creationId xmlns:p14="http://schemas.microsoft.com/office/powerpoint/2010/main" val="41224187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Oireista..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b="1" dirty="0" smtClean="0"/>
              <a:t>Liikkeiden hitaus eli </a:t>
            </a:r>
            <a:r>
              <a:rPr lang="fi-FI" b="1" dirty="0" err="1" smtClean="0"/>
              <a:t>bradykinesia</a:t>
            </a:r>
            <a:endParaRPr lang="fi-FI" b="1" dirty="0" smtClean="0"/>
          </a:p>
          <a:p>
            <a:pPr lvl="1"/>
            <a:r>
              <a:rPr lang="fi-FI" sz="2400" dirty="0"/>
              <a:t>Liikkeiden aloittaminen hidasta</a:t>
            </a:r>
          </a:p>
          <a:p>
            <a:pPr lvl="1"/>
            <a:r>
              <a:rPr lang="fi-FI" sz="2400" dirty="0"/>
              <a:t>Voiman ylläpitäminen vaikeutuu</a:t>
            </a:r>
          </a:p>
          <a:p>
            <a:pPr lvl="1"/>
            <a:r>
              <a:rPr lang="fi-FI" sz="2400" dirty="0"/>
              <a:t>Lihasten kyky suorittaa jatkuvaa liikettä heikkenee</a:t>
            </a:r>
          </a:p>
          <a:p>
            <a:pPr lvl="1"/>
            <a:r>
              <a:rPr lang="fi-FI" sz="2400" dirty="0"/>
              <a:t>Kävelyn myötäliikkeet vähenevät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b="1" dirty="0"/>
              <a:t>Kasvojen ilmeettömyys</a:t>
            </a:r>
          </a:p>
          <a:p>
            <a:pPr lvl="1"/>
            <a:r>
              <a:rPr lang="fi-FI" sz="2400" dirty="0"/>
              <a:t>Kielen ja nielun lihaksiston heikkeneminen</a:t>
            </a:r>
          </a:p>
          <a:p>
            <a:pPr lvl="1"/>
            <a:r>
              <a:rPr lang="fi-FI" sz="2400" dirty="0"/>
              <a:t>Hienomotoriikka huononee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9816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Oireista..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b="1" dirty="0" smtClean="0"/>
              <a:t>Nielemisvaikeudet eli </a:t>
            </a:r>
            <a:r>
              <a:rPr lang="fi-FI" b="1" dirty="0" err="1" smtClean="0"/>
              <a:t>dysfagia</a:t>
            </a:r>
            <a:endParaRPr lang="fi-FI" b="1" dirty="0" smtClean="0"/>
          </a:p>
          <a:p>
            <a:pPr lvl="1"/>
            <a:r>
              <a:rPr lang="fi-FI" dirty="0"/>
              <a:t>Ruokatorven peristaltiikan huonontuminen ja spasmit</a:t>
            </a:r>
          </a:p>
          <a:p>
            <a:pPr lvl="1"/>
            <a:r>
              <a:rPr lang="fi-FI" dirty="0"/>
              <a:t>Lääkkeillä ei apua</a:t>
            </a:r>
          </a:p>
          <a:p>
            <a:pPr lvl="1"/>
            <a:r>
              <a:rPr lang="fi-FI" dirty="0"/>
              <a:t>Sosemaiset ruuat</a:t>
            </a:r>
          </a:p>
          <a:p>
            <a:pPr lvl="1"/>
            <a:r>
              <a:rPr lang="fi-FI" dirty="0"/>
              <a:t>Nesteiden sakeutus</a:t>
            </a:r>
          </a:p>
          <a:p>
            <a:pPr lvl="1"/>
            <a:r>
              <a:rPr lang="fi-FI" dirty="0"/>
              <a:t>Mahalaukkuavanne (</a:t>
            </a:r>
            <a:r>
              <a:rPr lang="fi-FI" dirty="0" err="1"/>
              <a:t>peg</a:t>
            </a:r>
            <a:r>
              <a:rPr lang="fi-FI" dirty="0"/>
              <a:t>)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b="1" dirty="0"/>
              <a:t>Syljen valuminen</a:t>
            </a:r>
          </a:p>
          <a:p>
            <a:pPr lvl="1"/>
            <a:r>
              <a:rPr lang="fi-FI" dirty="0"/>
              <a:t>Melkein 80% kärsii</a:t>
            </a:r>
          </a:p>
          <a:p>
            <a:r>
              <a:rPr lang="fi-FI" b="1" dirty="0"/>
              <a:t>Ummetus</a:t>
            </a:r>
          </a:p>
          <a:p>
            <a:r>
              <a:rPr lang="fi-FI" b="1" dirty="0"/>
              <a:t>Virtsaamisvaivat rakon toimintahäiriön vuoksi</a:t>
            </a:r>
          </a:p>
          <a:p>
            <a:r>
              <a:rPr lang="fi-FI" b="1" dirty="0" err="1"/>
              <a:t>Ortostaattinen</a:t>
            </a:r>
            <a:r>
              <a:rPr lang="fi-FI" b="1" dirty="0"/>
              <a:t> </a:t>
            </a:r>
            <a:r>
              <a:rPr lang="fi-FI" b="1" dirty="0" err="1"/>
              <a:t>hypotensio</a:t>
            </a:r>
            <a:endParaRPr lang="fi-FI" b="1" dirty="0"/>
          </a:p>
          <a:p>
            <a:r>
              <a:rPr lang="fi-FI" b="1" dirty="0"/>
              <a:t>Dementiaa esiintyy enemmän (4-6)</a:t>
            </a:r>
          </a:p>
          <a:p>
            <a:r>
              <a:rPr lang="fi-FI" b="1" dirty="0"/>
              <a:t>Masennus, ahdistus, unihäiriöt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2274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Hoito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1412" y="1188721"/>
            <a:ext cx="9905999" cy="4696690"/>
          </a:xfrm>
        </p:spPr>
        <p:txBody>
          <a:bodyPr>
            <a:normAutofit/>
          </a:bodyPr>
          <a:lstStyle/>
          <a:p>
            <a:endParaRPr lang="fi-FI" dirty="0" smtClean="0"/>
          </a:p>
          <a:p>
            <a:endParaRPr lang="fi-FI" dirty="0"/>
          </a:p>
          <a:p>
            <a:r>
              <a:rPr lang="fi-FI" dirty="0" smtClean="0"/>
              <a:t>Oireita hoidetaan lääkkeillä ja kuntoutuksella</a:t>
            </a:r>
          </a:p>
          <a:p>
            <a:r>
              <a:rPr lang="fi-FI" dirty="0" smtClean="0"/>
              <a:t>Kotiavun tarve kasvaa huom.</a:t>
            </a:r>
          </a:p>
          <a:p>
            <a:r>
              <a:rPr lang="fi-FI" dirty="0" smtClean="0"/>
              <a:t>Ka ikä 60 vuotta, miehillä hieman yleisempää</a:t>
            </a:r>
          </a:p>
          <a:p>
            <a:r>
              <a:rPr lang="fi-FI" dirty="0" smtClean="0"/>
              <a:t>Noin 10 000 sairastaa Suomessa</a:t>
            </a:r>
          </a:p>
          <a:p>
            <a:pPr lvl="1"/>
            <a:r>
              <a:rPr lang="fi-FI" sz="2400" dirty="0" smtClean="0"/>
              <a:t>1-2/1000</a:t>
            </a:r>
          </a:p>
          <a:p>
            <a:pPr lvl="1"/>
            <a:r>
              <a:rPr lang="fi-FI" sz="2400" dirty="0" smtClean="0"/>
              <a:t>Yli 70- </a:t>
            </a:r>
            <a:r>
              <a:rPr lang="fi-FI" sz="2400" dirty="0" err="1" smtClean="0"/>
              <a:t>vee</a:t>
            </a:r>
            <a:r>
              <a:rPr lang="fi-FI" sz="2400" dirty="0" smtClean="0"/>
              <a:t> 2/100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9825472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27355" y="302635"/>
            <a:ext cx="9905998" cy="1478570"/>
          </a:xfrm>
        </p:spPr>
        <p:txBody>
          <a:bodyPr/>
          <a:lstStyle/>
          <a:p>
            <a:r>
              <a:rPr lang="fi-FI" dirty="0" smtClean="0"/>
              <a:t>Lääkehoito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65608" y="1576156"/>
            <a:ext cx="9905999" cy="3541714"/>
          </a:xfrm>
        </p:spPr>
        <p:txBody>
          <a:bodyPr>
            <a:noAutofit/>
          </a:bodyPr>
          <a:lstStyle/>
          <a:p>
            <a:r>
              <a:rPr lang="fi-FI" sz="2000" dirty="0" smtClean="0"/>
              <a:t>Säännöllinen lääkitys</a:t>
            </a:r>
          </a:p>
          <a:p>
            <a:r>
              <a:rPr lang="fi-FI" sz="2000" dirty="0" smtClean="0"/>
              <a:t>Oireiden lievitys</a:t>
            </a:r>
          </a:p>
          <a:p>
            <a:r>
              <a:rPr lang="fi-FI" sz="2000" dirty="0" smtClean="0"/>
              <a:t>Eivät paranna tai estä etenemistä</a:t>
            </a:r>
          </a:p>
          <a:p>
            <a:r>
              <a:rPr lang="fi-FI" sz="2000" dirty="0" smtClean="0"/>
              <a:t>Tavoitteena tiedon kulkeminen hermosoluissa</a:t>
            </a:r>
          </a:p>
          <a:p>
            <a:r>
              <a:rPr lang="fi-FI" sz="2000" dirty="0" smtClean="0"/>
              <a:t>Yksilöllinen</a:t>
            </a:r>
          </a:p>
          <a:p>
            <a:r>
              <a:rPr lang="fi-FI" sz="2000" dirty="0" smtClean="0"/>
              <a:t>Yhdistelmähoidot</a:t>
            </a:r>
          </a:p>
          <a:p>
            <a:r>
              <a:rPr lang="fi-FI" sz="2000" dirty="0" smtClean="0"/>
              <a:t>Vaikutusten monimuotoisuudet</a:t>
            </a:r>
          </a:p>
          <a:p>
            <a:r>
              <a:rPr lang="fi-FI" sz="2000" dirty="0" smtClean="0"/>
              <a:t>Sivuvaikutukset</a:t>
            </a:r>
          </a:p>
          <a:p>
            <a:r>
              <a:rPr lang="fi-FI" sz="2000" dirty="0" smtClean="0"/>
              <a:t>Tarkka lääkärin seuranta</a:t>
            </a:r>
          </a:p>
        </p:txBody>
      </p:sp>
    </p:spTree>
    <p:extLst>
      <p:ext uri="{BB962C8B-B14F-4D97-AF65-F5344CB8AC3E}">
        <p14:creationId xmlns:p14="http://schemas.microsoft.com/office/powerpoint/2010/main" val="914716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öristetty suorakulmio 1"/>
          <p:cNvSpPr/>
          <p:nvPr/>
        </p:nvSpPr>
        <p:spPr>
          <a:xfrm>
            <a:off x="4151784" y="404664"/>
            <a:ext cx="3312368" cy="122413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/>
              <a:t>Hermosto</a:t>
            </a:r>
          </a:p>
        </p:txBody>
      </p:sp>
      <p:sp>
        <p:nvSpPr>
          <p:cNvPr id="3" name="Pyöristetty suorakulmio 2"/>
          <p:cNvSpPr/>
          <p:nvPr/>
        </p:nvSpPr>
        <p:spPr>
          <a:xfrm>
            <a:off x="1919536" y="2060848"/>
            <a:ext cx="3528392" cy="100811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/>
              <a:t>Keskushermosto</a:t>
            </a:r>
          </a:p>
        </p:txBody>
      </p:sp>
      <p:sp>
        <p:nvSpPr>
          <p:cNvPr id="4" name="Pyöristetty suorakulmio 3"/>
          <p:cNvSpPr/>
          <p:nvPr/>
        </p:nvSpPr>
        <p:spPr>
          <a:xfrm>
            <a:off x="6456040" y="2060848"/>
            <a:ext cx="3600400" cy="100811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/>
              <a:t>Ääreishermosto</a:t>
            </a:r>
          </a:p>
        </p:txBody>
      </p:sp>
      <p:sp>
        <p:nvSpPr>
          <p:cNvPr id="5" name="Pyöristetty suorakulmio 4"/>
          <p:cNvSpPr/>
          <p:nvPr/>
        </p:nvSpPr>
        <p:spPr>
          <a:xfrm>
            <a:off x="1775520" y="3573016"/>
            <a:ext cx="2016224" cy="50405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/>
              <a:t>Aivot</a:t>
            </a:r>
          </a:p>
        </p:txBody>
      </p:sp>
      <p:sp>
        <p:nvSpPr>
          <p:cNvPr id="6" name="Pyöristetty suorakulmio 5"/>
          <p:cNvSpPr/>
          <p:nvPr/>
        </p:nvSpPr>
        <p:spPr>
          <a:xfrm>
            <a:off x="4007768" y="3573016"/>
            <a:ext cx="2016224" cy="50405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/>
              <a:t>Selkäydin</a:t>
            </a:r>
          </a:p>
        </p:txBody>
      </p:sp>
      <p:sp>
        <p:nvSpPr>
          <p:cNvPr id="7" name="Pyöristetty suorakulmio 6"/>
          <p:cNvSpPr/>
          <p:nvPr/>
        </p:nvSpPr>
        <p:spPr>
          <a:xfrm>
            <a:off x="1847528" y="4725144"/>
            <a:ext cx="1872208" cy="144016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/>
              <a:t>Isoaivot</a:t>
            </a:r>
          </a:p>
          <a:p>
            <a:pPr algn="ctr"/>
            <a:r>
              <a:rPr lang="fi-FI" dirty="0"/>
              <a:t>Aivorunko</a:t>
            </a:r>
          </a:p>
          <a:p>
            <a:pPr algn="ctr"/>
            <a:r>
              <a:rPr lang="fi-FI" dirty="0"/>
              <a:t>Pikkuaivot</a:t>
            </a:r>
          </a:p>
        </p:txBody>
      </p:sp>
      <p:sp>
        <p:nvSpPr>
          <p:cNvPr id="8" name="Ellipsi 7"/>
          <p:cNvSpPr/>
          <p:nvPr/>
        </p:nvSpPr>
        <p:spPr>
          <a:xfrm>
            <a:off x="6528048" y="4653136"/>
            <a:ext cx="3960440" cy="129614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b="1" dirty="0"/>
              <a:t>Somaattinen</a:t>
            </a:r>
            <a:r>
              <a:rPr lang="fi-FI" dirty="0"/>
              <a:t> eli tahdonalainen </a:t>
            </a:r>
          </a:p>
          <a:p>
            <a:pPr algn="ctr"/>
            <a:r>
              <a:rPr lang="fi-FI" b="1" dirty="0"/>
              <a:t>Autonominen</a:t>
            </a:r>
            <a:r>
              <a:rPr lang="fi-FI" dirty="0"/>
              <a:t> eli tahdosta riippumaton</a:t>
            </a:r>
          </a:p>
        </p:txBody>
      </p:sp>
      <p:sp>
        <p:nvSpPr>
          <p:cNvPr id="9" name="Pyöristetty suorakulmio 8"/>
          <p:cNvSpPr/>
          <p:nvPr/>
        </p:nvSpPr>
        <p:spPr>
          <a:xfrm>
            <a:off x="4223792" y="4725144"/>
            <a:ext cx="1800200" cy="144016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/>
              <a:t>Harmaa- ja valkea- aine</a:t>
            </a:r>
          </a:p>
          <a:p>
            <a:pPr algn="ctr"/>
            <a:r>
              <a:rPr lang="fi-FI" dirty="0"/>
              <a:t>Aivoselkäydin kalvot</a:t>
            </a:r>
          </a:p>
          <a:p>
            <a:pPr algn="ctr"/>
            <a:r>
              <a:rPr lang="fi-FI" dirty="0" err="1"/>
              <a:t>Likvori</a:t>
            </a:r>
            <a:endParaRPr lang="fi-FI" dirty="0"/>
          </a:p>
        </p:txBody>
      </p:sp>
      <p:sp>
        <p:nvSpPr>
          <p:cNvPr id="10" name="Pyöristetty suorakulmio 9"/>
          <p:cNvSpPr/>
          <p:nvPr/>
        </p:nvSpPr>
        <p:spPr>
          <a:xfrm>
            <a:off x="7680176" y="3501008"/>
            <a:ext cx="2808312" cy="8640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/>
              <a:t>Aivohermot</a:t>
            </a:r>
          </a:p>
          <a:p>
            <a:pPr algn="ctr"/>
            <a:r>
              <a:rPr lang="fi-FI" dirty="0"/>
              <a:t>Selkäydinhermot</a:t>
            </a:r>
          </a:p>
        </p:txBody>
      </p:sp>
      <p:sp>
        <p:nvSpPr>
          <p:cNvPr id="11" name="Ellipsi 10"/>
          <p:cNvSpPr/>
          <p:nvPr/>
        </p:nvSpPr>
        <p:spPr>
          <a:xfrm>
            <a:off x="7680176" y="5949280"/>
            <a:ext cx="2736304" cy="76470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sz="1600" dirty="0"/>
              <a:t>Sympaattinen ja </a:t>
            </a:r>
            <a:r>
              <a:rPr lang="fi-FI" sz="1600" dirty="0" err="1"/>
              <a:t>parasympaattinen</a:t>
            </a:r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2589359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sz="4000" dirty="0"/>
              <a:t>Yleisimmät neurologiset sairaudet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defRPr/>
            </a:pPr>
            <a:r>
              <a:rPr lang="fi-FI" sz="2800" dirty="0"/>
              <a:t>Aivohalvaus (TIA, infarkti, vuoto)</a:t>
            </a:r>
          </a:p>
          <a:p>
            <a:pPr eaLnBrk="1" hangingPunct="1">
              <a:defRPr/>
            </a:pPr>
            <a:r>
              <a:rPr lang="fi-FI" sz="2800" dirty="0"/>
              <a:t>Parkinsonin tauti</a:t>
            </a:r>
          </a:p>
          <a:p>
            <a:pPr eaLnBrk="1" hangingPunct="1">
              <a:defRPr/>
            </a:pPr>
            <a:r>
              <a:rPr lang="fi-FI" sz="2800" dirty="0"/>
              <a:t>MS-tauti ja ALS</a:t>
            </a:r>
          </a:p>
          <a:p>
            <a:pPr eaLnBrk="1" hangingPunct="1">
              <a:defRPr/>
            </a:pPr>
            <a:r>
              <a:rPr lang="fi-FI" sz="2800" dirty="0"/>
              <a:t>Kouristuspotilaat (epilepsia, alkoholi)</a:t>
            </a:r>
          </a:p>
          <a:p>
            <a:pPr eaLnBrk="1" hangingPunct="1">
              <a:defRPr/>
            </a:pPr>
            <a:r>
              <a:rPr lang="fi-FI" sz="2800" dirty="0"/>
              <a:t>Aivovammat ja aivokasvaimet</a:t>
            </a:r>
          </a:p>
          <a:p>
            <a:pPr eaLnBrk="1" hangingPunct="1">
              <a:defRPr/>
            </a:pPr>
            <a:r>
              <a:rPr lang="fi-FI" sz="2800" dirty="0"/>
              <a:t>Hermoston tulehdussairaudet (</a:t>
            </a:r>
            <a:r>
              <a:rPr lang="fi-FI" sz="2800" dirty="0" err="1"/>
              <a:t>enkefaliitti</a:t>
            </a:r>
            <a:r>
              <a:rPr lang="fi-FI" sz="2800" dirty="0"/>
              <a:t> ja </a:t>
            </a:r>
            <a:r>
              <a:rPr lang="fi-FI" sz="2800" dirty="0" err="1"/>
              <a:t>meningiitti</a:t>
            </a:r>
            <a:r>
              <a:rPr lang="fi-FI" sz="2800" dirty="0"/>
              <a:t>)</a:t>
            </a:r>
          </a:p>
          <a:p>
            <a:pPr eaLnBrk="1" hangingPunct="1">
              <a:defRPr/>
            </a:pPr>
            <a:r>
              <a:rPr lang="fi-FI" sz="2800" dirty="0"/>
              <a:t>Päänsärky ja huimaus</a:t>
            </a:r>
          </a:p>
          <a:p>
            <a:pPr eaLnBrk="1" hangingPunct="1">
              <a:defRPr/>
            </a:pP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34044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avh.palaios.com/images/brain-scan_53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3632" y="661339"/>
            <a:ext cx="6408712" cy="575972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56911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MS-tauti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Multippeliskleroosi</a:t>
            </a:r>
          </a:p>
          <a:p>
            <a:r>
              <a:rPr lang="fi-FI" dirty="0" smtClean="0"/>
              <a:t>Pesäkekovettumatauti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47888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Keskushermoston sairaus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1412" y="1695796"/>
            <a:ext cx="9905999" cy="4455622"/>
          </a:xfrm>
        </p:spPr>
        <p:txBody>
          <a:bodyPr>
            <a:normAutofit lnSpcReduction="10000"/>
          </a:bodyPr>
          <a:lstStyle/>
          <a:p>
            <a:endParaRPr lang="fi-FI" dirty="0" smtClean="0"/>
          </a:p>
          <a:p>
            <a:r>
              <a:rPr lang="fi-FI" dirty="0" smtClean="0"/>
              <a:t>7000 (1:1000)</a:t>
            </a:r>
          </a:p>
          <a:p>
            <a:r>
              <a:rPr lang="fi-FI" dirty="0" smtClean="0"/>
              <a:t>Ka sairastumisikä 30 vuotta</a:t>
            </a:r>
          </a:p>
          <a:p>
            <a:r>
              <a:rPr lang="fi-FI" dirty="0" smtClean="0"/>
              <a:t>Naisilla 2x yleisempi</a:t>
            </a:r>
          </a:p>
          <a:p>
            <a:r>
              <a:rPr lang="fi-FI" dirty="0" smtClean="0"/>
              <a:t>Korkean riskin alueet</a:t>
            </a:r>
          </a:p>
          <a:p>
            <a:r>
              <a:rPr lang="fi-FI" dirty="0" smtClean="0"/>
              <a:t>Kehon oma puolustusjärjestelmä toimii virheellisesti </a:t>
            </a:r>
            <a:r>
              <a:rPr lang="fi-FI" dirty="0" smtClean="0">
                <a:sym typeface="Wingdings" pitchFamily="2" charset="2"/>
              </a:rPr>
              <a:t> tulehdukset</a:t>
            </a:r>
          </a:p>
          <a:p>
            <a:r>
              <a:rPr lang="fi-FI" dirty="0" smtClean="0"/>
              <a:t>Valkean aineen kovettumapesäkkeet </a:t>
            </a:r>
            <a:r>
              <a:rPr lang="fi-FI" dirty="0" smtClean="0">
                <a:sym typeface="Wingdings" pitchFamily="2" charset="2"/>
              </a:rPr>
              <a:t></a:t>
            </a:r>
            <a:r>
              <a:rPr lang="fi-FI" dirty="0" smtClean="0"/>
              <a:t> </a:t>
            </a:r>
            <a:r>
              <a:rPr lang="fi-FI" dirty="0" err="1" smtClean="0"/>
              <a:t>myeliini</a:t>
            </a:r>
            <a:r>
              <a:rPr lang="fi-FI" dirty="0" smtClean="0"/>
              <a:t> vaurioituu </a:t>
            </a:r>
            <a:r>
              <a:rPr lang="fi-FI" dirty="0" err="1" smtClean="0">
                <a:sym typeface="Wingdings" pitchFamily="2" charset="2"/>
              </a:rPr>
              <a:t>viesti</a:t>
            </a:r>
            <a:r>
              <a:rPr lang="fi-FI" dirty="0" smtClean="0">
                <a:sym typeface="Wingdings" pitchFamily="2" charset="2"/>
              </a:rPr>
              <a:t> ei kulje</a:t>
            </a:r>
            <a:endParaRPr lang="fi-FI" dirty="0" smtClean="0"/>
          </a:p>
          <a:p>
            <a:r>
              <a:rPr lang="fi-FI" dirty="0" smtClean="0">
                <a:hlinkClick r:id="rId2"/>
              </a:rPr>
              <a:t>https://avokuntoutus.fi/mstutuksi/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70011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Oireet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608513"/>
          </a:xfrm>
        </p:spPr>
        <p:txBody>
          <a:bodyPr>
            <a:normAutofit/>
          </a:bodyPr>
          <a:lstStyle/>
          <a:p>
            <a:r>
              <a:rPr lang="fi-FI" sz="3200" dirty="0" smtClean="0"/>
              <a:t>Yksilölliset</a:t>
            </a:r>
          </a:p>
          <a:p>
            <a:r>
              <a:rPr lang="fi-FI" sz="3200" dirty="0" smtClean="0"/>
              <a:t>Näön hämärtyminen, tasapainovaikeudet ja virtsanpidätyskyvyttömyys</a:t>
            </a:r>
          </a:p>
          <a:p>
            <a:r>
              <a:rPr lang="fi-FI" sz="3200" dirty="0" smtClean="0"/>
              <a:t>Uupumus, hidas palautuminen, tuntoaistien herkistyminen, lihasheikkous ja kömpelyys, tasapainohäiriöt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722368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tutkimukset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1413" y="1903615"/>
            <a:ext cx="9905999" cy="4954385"/>
          </a:xfrm>
        </p:spPr>
        <p:txBody>
          <a:bodyPr>
            <a:normAutofit/>
          </a:bodyPr>
          <a:lstStyle/>
          <a:p>
            <a:r>
              <a:rPr lang="fi-FI" sz="2800" dirty="0" smtClean="0"/>
              <a:t>Vaikea diagnosoida</a:t>
            </a:r>
          </a:p>
          <a:p>
            <a:r>
              <a:rPr lang="fi-FI" sz="2800" dirty="0" smtClean="0"/>
              <a:t>MRI </a:t>
            </a:r>
          </a:p>
          <a:p>
            <a:pPr lvl="1"/>
            <a:r>
              <a:rPr lang="fi-FI" sz="2800" dirty="0" smtClean="0"/>
              <a:t>Pesäkkeiset muutokset</a:t>
            </a:r>
          </a:p>
          <a:p>
            <a:r>
              <a:rPr lang="fi-FI" sz="2800" dirty="0" err="1" smtClean="0"/>
              <a:t>Likvor</a:t>
            </a:r>
            <a:endParaRPr lang="fi-FI" sz="2800" dirty="0" smtClean="0"/>
          </a:p>
          <a:p>
            <a:pPr lvl="1"/>
            <a:r>
              <a:rPr lang="fi-FI" sz="2800" dirty="0" smtClean="0"/>
              <a:t>Valkosolujen muodostamat vasta-aineet</a:t>
            </a:r>
          </a:p>
          <a:p>
            <a:r>
              <a:rPr lang="fi-FI" sz="2800" dirty="0" smtClean="0"/>
              <a:t>Herätepotentiaalitutkimukset</a:t>
            </a:r>
          </a:p>
          <a:p>
            <a:pPr lvl="1"/>
            <a:r>
              <a:rPr lang="fi-FI" sz="2800" dirty="0" smtClean="0"/>
              <a:t>Sähkönkulku hermoradoissa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606436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Eteneminen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65856" y="1235334"/>
            <a:ext cx="9905999" cy="5032461"/>
          </a:xfrm>
        </p:spPr>
        <p:txBody>
          <a:bodyPr/>
          <a:lstStyle/>
          <a:p>
            <a:endParaRPr lang="fi-FI" dirty="0" smtClean="0"/>
          </a:p>
          <a:p>
            <a:endParaRPr lang="fi-FI" dirty="0"/>
          </a:p>
          <a:p>
            <a:r>
              <a:rPr lang="fi-FI" sz="2800" dirty="0" smtClean="0"/>
              <a:t>Pahenemisvaiheet</a:t>
            </a:r>
          </a:p>
          <a:p>
            <a:r>
              <a:rPr lang="fi-FI" sz="2800" dirty="0" smtClean="0"/>
              <a:t>Vähitellen pysyvät oireet</a:t>
            </a:r>
          </a:p>
          <a:p>
            <a:r>
              <a:rPr lang="fi-FI" sz="2800" dirty="0" smtClean="0"/>
              <a:t>Oireettomat ajat mahdollisia</a:t>
            </a:r>
          </a:p>
          <a:p>
            <a:r>
              <a:rPr lang="fi-FI" sz="2800" dirty="0" smtClean="0"/>
              <a:t>Jako yleensä kahteen eri tyyppiin</a:t>
            </a:r>
          </a:p>
        </p:txBody>
      </p:sp>
    </p:spTree>
    <p:extLst>
      <p:ext uri="{BB962C8B-B14F-4D97-AF65-F5344CB8AC3E}">
        <p14:creationId xmlns:p14="http://schemas.microsoft.com/office/powerpoint/2010/main" val="42830120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iri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TM04033919[[fn=Piiri]]</Template>
  <TotalTime>7</TotalTime>
  <Words>377</Words>
  <Application>Microsoft Office PowerPoint</Application>
  <PresentationFormat>Laajakuva</PresentationFormat>
  <Paragraphs>130</Paragraphs>
  <Slides>16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21" baseType="lpstr">
      <vt:lpstr>Arial</vt:lpstr>
      <vt:lpstr>Trebuchet MS</vt:lpstr>
      <vt:lpstr>Tw Cen MT</vt:lpstr>
      <vt:lpstr>Wingdings</vt:lpstr>
      <vt:lpstr>Piiri</vt:lpstr>
      <vt:lpstr>Neurologisen   potilaan  hoitotyö</vt:lpstr>
      <vt:lpstr>PowerPoint-esitys</vt:lpstr>
      <vt:lpstr>Yleisimmät neurologiset sairaudet</vt:lpstr>
      <vt:lpstr>PowerPoint-esitys</vt:lpstr>
      <vt:lpstr>MS-tauti</vt:lpstr>
      <vt:lpstr>Keskushermoston sairaus</vt:lpstr>
      <vt:lpstr>Oireet</vt:lpstr>
      <vt:lpstr>tutkimukset</vt:lpstr>
      <vt:lpstr>Eteneminen</vt:lpstr>
      <vt:lpstr>Hoidosta</vt:lpstr>
      <vt:lpstr>Parkinsonin tauti</vt:lpstr>
      <vt:lpstr>Oireista..</vt:lpstr>
      <vt:lpstr>Oireista..</vt:lpstr>
      <vt:lpstr>Oireista..</vt:lpstr>
      <vt:lpstr>Hoito</vt:lpstr>
      <vt:lpstr>Lääkehoito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Neurologisen   potilaan  hoitotyö</dc:title>
  <dc:creator>M</dc:creator>
  <cp:lastModifiedBy>Kurko Kaisa-Leea</cp:lastModifiedBy>
  <cp:revision>2</cp:revision>
  <dcterms:created xsi:type="dcterms:W3CDTF">2016-03-20T10:50:58Z</dcterms:created>
  <dcterms:modified xsi:type="dcterms:W3CDTF">2016-05-13T07:39:34Z</dcterms:modified>
</cp:coreProperties>
</file>