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7" r:id="rId3"/>
    <p:sldId id="271" r:id="rId4"/>
    <p:sldId id="285" r:id="rId5"/>
    <p:sldId id="296" r:id="rId6"/>
    <p:sldId id="273" r:id="rId7"/>
    <p:sldId id="275" r:id="rId8"/>
    <p:sldId id="276" r:id="rId9"/>
    <p:sldId id="277" r:id="rId10"/>
    <p:sldId id="294" r:id="rId11"/>
    <p:sldId id="295" r:id="rId12"/>
    <p:sldId id="281" r:id="rId13"/>
    <p:sldId id="282" r:id="rId14"/>
    <p:sldId id="293" r:id="rId15"/>
  </p:sldIdLst>
  <p:sldSz cx="9144000" cy="6858000" type="screen4x3"/>
  <p:notesSz cx="6789738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9" autoAdjust="0"/>
    <p:restoredTop sz="94660"/>
  </p:normalViewPr>
  <p:slideViewPr>
    <p:cSldViewPr>
      <p:cViewPr varScale="1">
        <p:scale>
          <a:sx n="73" d="100"/>
          <a:sy n="73" d="100"/>
        </p:scale>
        <p:origin x="135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C702961-A07E-4AD6-92BA-E32688589B19}" type="datetimeFigureOut">
              <a:rPr lang="fi-FI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D70280F-4F0E-4191-B20C-5D2D552AB9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652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845926-141B-4007-ABE6-E70266E23616}" type="datetimeFigureOut">
              <a:rPr lang="fi-FI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068885-1DF6-4430-9B39-C7A4931D706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87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85-vuotiaista joka kolmannella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068885-1DF6-4430-9B39-C7A4931D706E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226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52EE750-D1C1-4565-89E6-2C6842A0B671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55CCC-BBBC-426C-A1E7-FBB9A28B10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9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B2E7D-2AC8-4BB3-9C58-D502B7D9A8CF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29B4-C055-4E7D-85AF-9D8999697EC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89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7BF693-1B8E-4F73-B10E-7BD39D720989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EB088-7771-488E-BFC2-290EDF6879A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62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E5082-DF32-455A-BFF6-CA6DB1F74D9B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9FD0D-3DEE-4CE8-8126-C409515E35F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4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9C438F-39A9-4829-A93E-A5B9D3A65A45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865BC6-AD65-45D3-B8B4-C3316BB7E7B7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79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A2867-7FAD-423D-91B1-3986E444BDD9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E658D-B5AF-4807-AC47-015C110B04D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66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E123D6-DEE1-41C4-BD77-1FAB44D05CFD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7513F-2875-4615-9676-E3486D4C5BC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51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934565-F7AB-43A3-8C93-B3F7A510DF62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F0BD3-1FBE-44F1-ACEE-A46D44E8A09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404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3C2CD-9086-44F5-BD2B-97EE19A259A2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B1181-3082-4B89-A262-82E55AB6950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62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68754F-8BA3-4244-A481-79B0C59E2992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2637B-904E-4570-BD83-C70E3279F23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5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3FFEC-47E8-490F-8FD7-C796D3A4FEC6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EF49CE-AD4C-42C0-A8F3-A1C170496CF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36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D431B337-F370-4377-A649-A38F8CBF7E93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A4E0850D-B0F3-4C00-81D2-2F6451657FD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93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hdr="0" ft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400" dirty="0" smtClean="0"/>
              <a:t>muistisairaudet</a:t>
            </a:r>
            <a:endParaRPr lang="fi-FI" sz="44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fi-FI" sz="2600" smtClean="0"/>
          </a:p>
          <a:p>
            <a:pPr eaLnBrk="1" hangingPunct="1">
              <a:lnSpc>
                <a:spcPct val="80000"/>
              </a:lnSpc>
            </a:pPr>
            <a:r>
              <a:rPr lang="fi-FI" sz="2600" smtClean="0"/>
              <a:t>Kaisa-Leea Kurko/ KSAO</a:t>
            </a:r>
          </a:p>
        </p:txBody>
      </p:sp>
      <p:sp>
        <p:nvSpPr>
          <p:cNvPr id="8196" name="Päivämäärän paikkamerkki 3"/>
          <p:cNvSpPr>
            <a:spLocks noGrp="1"/>
          </p:cNvSpPr>
          <p:nvPr>
            <p:ph type="dt" sz="half" idx="10"/>
          </p:nvPr>
        </p:nvSpPr>
        <p:spPr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FFE4D4-1116-4B93-8937-CBC3D4609FA4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8197" name="Dian numeron paikkamerkki 4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0D908A-7B66-433F-982B-6D41629B304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Lewyn</a:t>
            </a:r>
            <a:r>
              <a:rPr lang="fi-FI" dirty="0" smtClean="0"/>
              <a:t> kappale -dementia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8095" y="1844824"/>
            <a:ext cx="7290055" cy="490020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 </a:t>
            </a:r>
            <a:r>
              <a:rPr lang="fi-FI" sz="2800" dirty="0" smtClean="0"/>
              <a:t>Sysäyksittäinen kulku </a:t>
            </a:r>
            <a:r>
              <a:rPr lang="fi-FI" sz="2800" dirty="0" err="1" smtClean="0"/>
              <a:t>kongnitiivisissa</a:t>
            </a:r>
            <a:r>
              <a:rPr lang="fi-FI" sz="2800" dirty="0" smtClean="0"/>
              <a:t> kyvyissä, tarkkaavaisuudessa ja vireystilassa (vaihtelua jopa eri vrk:n aikoina)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Parkinsonismia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Visuaaliset hallusinaatiot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err="1" smtClean="0"/>
              <a:t>Agressiivisuuspuuskat</a:t>
            </a:r>
            <a:r>
              <a:rPr lang="fi-FI" sz="2800" dirty="0" smtClean="0"/>
              <a:t> yleisiä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Selittämättömiä kaatumisia, pyörtymisiä, tajuttomuuskohtauksia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Kävelyvaikeuksiin ja </a:t>
            </a:r>
            <a:r>
              <a:rPr lang="fi-FI" sz="2800" dirty="0" err="1" smtClean="0"/>
              <a:t>extrapyramidaalioireisiin</a:t>
            </a:r>
            <a:r>
              <a:rPr lang="fi-FI" sz="2800" dirty="0" smtClean="0"/>
              <a:t> voidaan koittaa </a:t>
            </a:r>
            <a:r>
              <a:rPr lang="fi-FI" sz="2800" dirty="0" err="1" smtClean="0"/>
              <a:t>Levodopaa</a:t>
            </a:r>
            <a:r>
              <a:rPr lang="fi-FI" sz="2800" dirty="0" smtClean="0"/>
              <a:t> pienellä annoksella (voi lisätä harhoja)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Neuroleptit sopivat huonosti levottomuuteen (jäykistyminen)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E5082-DF32-455A-BFF6-CA6DB1F74D9B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9FD0D-3DEE-4CE8-8126-C409515E35F5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Vaskulaariset</a:t>
            </a:r>
            <a:r>
              <a:rPr lang="fi-FI" dirty="0" smtClean="0"/>
              <a:t> dementiat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8095" y="1844824"/>
            <a:ext cx="7290055" cy="462588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 Oireiden luonne vaurioiden sijainnin ja laajuuden perusteella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 Sairauden äkillinen alku, portaittainen ja sysäyksittäinen kulku. Muisti säilyy paremmin kuin Alzheimerin taudissa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 Alussa sairaudentunto säilyy </a:t>
            </a:r>
            <a:r>
              <a:rPr lang="fi-FI" sz="2400" dirty="0" smtClean="0">
                <a:sym typeface="Wingdings" pitchFamily="2" charset="2"/>
              </a:rPr>
              <a:t> masennus, ahdistus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ym typeface="Wingdings" pitchFamily="2" charset="2"/>
              </a:rPr>
              <a:t> </a:t>
            </a:r>
            <a:r>
              <a:rPr lang="fi-FI" sz="2400" dirty="0" err="1" smtClean="0">
                <a:sym typeface="Wingdings" pitchFamily="2" charset="2"/>
              </a:rPr>
              <a:t>Toispuoliheikkous</a:t>
            </a:r>
            <a:endParaRPr lang="fi-FI" sz="2400" dirty="0" smtClean="0">
              <a:sym typeface="Wingdings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ym typeface="Wingdings" pitchFamily="2" charset="2"/>
              </a:rPr>
              <a:t> Pakkoitku tai pakkonauru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ym typeface="Wingdings" pitchFamily="2" charset="2"/>
              </a:rPr>
              <a:t> Nielemisen vaikeus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ym typeface="Wingdings" pitchFamily="2" charset="2"/>
              </a:rPr>
              <a:t> Kävelyhäiriöt (töpötys)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ym typeface="Wingdings" pitchFamily="2" charset="2"/>
              </a:rPr>
              <a:t> Havaintotoimintojen häiriöt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E5082-DF32-455A-BFF6-CA6DB1F74D9B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9FD0D-3DEE-4CE8-8126-C409515E35F5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/>
              <a:t>Alzheimerin taudin lääkehoito ja lääkehoidon hyödyt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084832"/>
            <a:ext cx="8229600" cy="4900613"/>
          </a:xfrm>
        </p:spPr>
        <p:txBody>
          <a:bodyPr>
            <a:normAutofit/>
          </a:bodyPr>
          <a:lstStyle/>
          <a:p>
            <a:pPr marL="533400" indent="-5334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i-FI" sz="2400" dirty="0" smtClean="0"/>
              <a:t>Lääkehoidon ensisijaisena tavoitteena on potilaan kognitiivisen toimintakyvyn ja omatoimisuuden ylläpitäminen, tilan vakiinnuttaminen ja käytösoireiden lievittäminen.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i-FI" sz="2400" dirty="0" smtClean="0"/>
              <a:t>Tavallisin hoitovaste lievässä vaiheessa on tilan vakiintuminen, keskivaikeassa vaiheessa omatoimisuuden koheneminen ja vaikeassa vaiheessa käytösoireiden helpottuminen.</a:t>
            </a:r>
            <a:endParaRPr lang="fi-FI" sz="2400" dirty="0"/>
          </a:p>
          <a:p>
            <a:pPr marL="533400" indent="-5334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i-FI" sz="2400" dirty="0"/>
              <a:t>T</a:t>
            </a:r>
            <a:r>
              <a:rPr lang="fi-FI" sz="2400" dirty="0" smtClean="0"/>
              <a:t>ällä hetkellä käytössä olevat lääkkeet lisäävät aivojen </a:t>
            </a:r>
            <a:r>
              <a:rPr lang="fi-FI" sz="2400" b="1" dirty="0" err="1" smtClean="0"/>
              <a:t>asetyylikoliinin</a:t>
            </a:r>
            <a:r>
              <a:rPr lang="fi-FI" sz="2400" b="1" dirty="0" smtClean="0"/>
              <a:t> </a:t>
            </a:r>
            <a:r>
              <a:rPr lang="fi-FI" sz="2400" dirty="0" smtClean="0"/>
              <a:t>määrää = </a:t>
            </a:r>
            <a:r>
              <a:rPr lang="fi-FI" sz="2400" b="1" dirty="0" err="1" smtClean="0"/>
              <a:t>AKE-lääkkeet</a:t>
            </a:r>
            <a:endParaRPr lang="fi-FI" sz="2400" b="1" dirty="0" smtClean="0"/>
          </a:p>
          <a:p>
            <a:pPr marL="533400" indent="-5334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i-FI" sz="2400" b="1" dirty="0" err="1" smtClean="0"/>
              <a:t>Antiglutamaattilääkitys</a:t>
            </a:r>
            <a:r>
              <a:rPr lang="fi-FI" sz="2400" dirty="0" smtClean="0"/>
              <a:t> (Liiallinen </a:t>
            </a:r>
            <a:r>
              <a:rPr lang="fi-FI" sz="2400" dirty="0" err="1" smtClean="0"/>
              <a:t>glutamaatti</a:t>
            </a:r>
            <a:r>
              <a:rPr lang="fi-FI" sz="2400" dirty="0" smtClean="0"/>
              <a:t> häiritsee muistijäljen syntyä.)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fi-FI" sz="2400" dirty="0" smtClean="0"/>
              <a:t>Lääkkeet eivät estä taudin etenemistä eikä korjaa syntyneitä vaurioita. 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i-FI" dirty="0"/>
          </a:p>
        </p:txBody>
      </p:sp>
      <p:sp>
        <p:nvSpPr>
          <p:cNvPr id="33796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71CA20-D69E-4411-93E5-3CC3BBD72F81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33797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890212-94DD-4D62-BDFB-6D34A8FE5429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Alzheimerin taudin lääkehoito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084832"/>
            <a:ext cx="7467600" cy="4616450"/>
          </a:xfrm>
        </p:spPr>
        <p:txBody>
          <a:bodyPr>
            <a:normAutofit/>
          </a:bodyPr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fi-FI" sz="2400" dirty="0" smtClean="0"/>
              <a:t>Lievässä ja keskivaikeassa: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i-FI" sz="2400" dirty="0" err="1" smtClean="0"/>
              <a:t>Donepetsiini</a:t>
            </a:r>
            <a:r>
              <a:rPr lang="fi-FI" sz="2400" dirty="0" smtClean="0"/>
              <a:t> (</a:t>
            </a:r>
            <a:r>
              <a:rPr lang="fi-FI" sz="2400" dirty="0" err="1" smtClean="0"/>
              <a:t>Aricept</a:t>
            </a:r>
            <a:r>
              <a:rPr lang="fi-FI" sz="2400" dirty="0" smtClean="0"/>
              <a:t>), annostelu kerran vrk, vähän sivuvaikutuksia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i-FI" sz="2400" dirty="0" err="1" smtClean="0"/>
              <a:t>Rivastigmiini</a:t>
            </a:r>
            <a:r>
              <a:rPr lang="fi-FI" sz="2400" dirty="0" smtClean="0"/>
              <a:t> (Exelon) annostus kaksi kertaa vrk, vähän sivuvaikutuksia, </a:t>
            </a:r>
            <a:r>
              <a:rPr lang="fi-FI" sz="2400" dirty="0" err="1" smtClean="0"/>
              <a:t>huom</a:t>
            </a:r>
            <a:r>
              <a:rPr lang="fi-FI" sz="2400" dirty="0" smtClean="0"/>
              <a:t>! myös laastarihoito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i-FI" sz="2400" dirty="0" err="1" smtClean="0"/>
              <a:t>Galantamiini</a:t>
            </a:r>
            <a:r>
              <a:rPr lang="fi-FI" sz="2400" dirty="0" smtClean="0"/>
              <a:t>  (</a:t>
            </a:r>
            <a:r>
              <a:rPr lang="fi-FI" sz="2400" dirty="0" err="1" smtClean="0"/>
              <a:t>Reminyl</a:t>
            </a:r>
            <a:r>
              <a:rPr lang="fi-FI" sz="2400" dirty="0" smtClean="0"/>
              <a:t>)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fi-FI" sz="2400" dirty="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fi-FI" sz="2400" dirty="0" err="1" smtClean="0"/>
              <a:t>HV:t</a:t>
            </a:r>
            <a:r>
              <a:rPr lang="fi-FI" sz="2400" dirty="0" smtClean="0"/>
              <a:t> pahoinvointi, ripuli, levottomuus, matala syke </a:t>
            </a:r>
            <a:r>
              <a:rPr lang="fi-FI" sz="2400" dirty="0" smtClean="0">
                <a:sym typeface="Wingdings" pitchFamily="2" charset="2"/>
              </a:rPr>
              <a:t> aloitus pienin annoksin, ruuan kanssa ottaminen voi auttaa</a:t>
            </a:r>
            <a:endParaRPr lang="fi-FI" sz="2400" dirty="0" smtClean="0"/>
          </a:p>
        </p:txBody>
      </p:sp>
      <p:sp>
        <p:nvSpPr>
          <p:cNvPr id="34820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98533C-2016-4DC6-8357-55CF7E2B16A5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34821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778103-4328-4018-9F1C-7482CA13B685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Alzheimerin taudin lääkehoito</a:t>
            </a:r>
            <a:endParaRPr lang="fi-FI" dirty="0"/>
          </a:p>
        </p:txBody>
      </p:sp>
      <p:sp>
        <p:nvSpPr>
          <p:cNvPr id="30723" name="Sisällön paikkamerkki 2"/>
          <p:cNvSpPr>
            <a:spLocks noGrp="1"/>
          </p:cNvSpPr>
          <p:nvPr>
            <p:ph idx="1"/>
          </p:nvPr>
        </p:nvSpPr>
        <p:spPr>
          <a:xfrm>
            <a:off x="395536" y="2420888"/>
            <a:ext cx="7467600" cy="4873625"/>
          </a:xfrm>
        </p:spPr>
        <p:txBody>
          <a:bodyPr/>
          <a:lstStyle/>
          <a:p>
            <a:r>
              <a:rPr lang="fi-FI" sz="2800" dirty="0" smtClean="0"/>
              <a:t>Keskivaikeassa ja vaikeassa voidaan käyttää </a:t>
            </a:r>
            <a:r>
              <a:rPr lang="fi-FI" sz="2800" b="1" dirty="0" err="1" smtClean="0"/>
              <a:t>memantiinia</a:t>
            </a:r>
            <a:endParaRPr lang="fi-FI" sz="2800" b="1" dirty="0" smtClean="0"/>
          </a:p>
          <a:p>
            <a:r>
              <a:rPr lang="fi-FI" sz="2800" dirty="0" smtClean="0"/>
              <a:t>Yleisin haitta heitehuimaus</a:t>
            </a:r>
          </a:p>
          <a:p>
            <a:r>
              <a:rPr lang="fi-FI" sz="2800" dirty="0" smtClean="0"/>
              <a:t>Myös aistiharhoja ja sekavuutta</a:t>
            </a:r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322B23-E564-494C-B391-DE79D3123B63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F1CF3-FC81-4D6F-A7A9-BF0DEB2258D6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 smtClean="0"/>
              <a:t>(Dementian) </a:t>
            </a:r>
            <a:r>
              <a:rPr lang="fi-FI" sz="4000" dirty="0"/>
              <a:t>syyt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68096" y="1916832"/>
            <a:ext cx="7290055" cy="402336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err="1" smtClean="0"/>
              <a:t>degeneratiivinen</a:t>
            </a:r>
            <a:r>
              <a:rPr lang="fi-FI" sz="2800" dirty="0" smtClean="0"/>
              <a:t> aivosairaus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aivoverenkierron häiriöt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aivovammat</a:t>
            </a:r>
            <a:endParaRPr lang="fi-FI" sz="2800" dirty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err="1" smtClean="0"/>
              <a:t>likvorkierron</a:t>
            </a:r>
            <a:r>
              <a:rPr lang="fi-FI" sz="2800" dirty="0" smtClean="0"/>
              <a:t> häiriöt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aivokasvaimet</a:t>
            </a:r>
            <a:r>
              <a:rPr lang="fi-FI" sz="2800" dirty="0"/>
              <a:t> </a:t>
            </a:r>
            <a:endParaRPr lang="fi-FI" sz="2800" dirty="0" smtClean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keskushermostotulehdukset</a:t>
            </a:r>
            <a:endParaRPr lang="fi-FI" sz="2800" dirty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aineenvaihdunnan häiriöt (kilpirauhanen)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puutostilat (B-12, B-1)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lääkkeet ja myrkyt</a:t>
            </a:r>
          </a:p>
        </p:txBody>
      </p:sp>
      <p:sp>
        <p:nvSpPr>
          <p:cNvPr id="14340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8BCCAE-5067-4A06-BFC4-AEC9211DB941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14341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B69ECF-E4BC-4534-ACF0-1DF1BE56DA1D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dirty="0"/>
              <a:t>Eteneviä muistihäiriöiden syitä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68096" y="1916832"/>
            <a:ext cx="7290055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smtClean="0"/>
              <a:t>Alzheimerin </a:t>
            </a:r>
            <a:r>
              <a:rPr lang="fi-FI" sz="2800" dirty="0" smtClean="0"/>
              <a:t>tauti (60-70%)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Vaskulaariset dementiat (10-20%) (pienien aivoinfarktien vauriot)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err="1" smtClean="0"/>
              <a:t>Lewyn</a:t>
            </a:r>
            <a:r>
              <a:rPr lang="fi-FI" sz="2800" dirty="0" smtClean="0"/>
              <a:t> kappale -tauti (n. 20 %) (mikroskooppisen pienten muutosten joita havaitaan runsaasti aivojen kuorikerroksen alueella, tyypillisesti otsa-, ohimo- ja päälaenlohkojen alueella)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</a:t>
            </a:r>
            <a:r>
              <a:rPr lang="fi-FI" sz="2800" dirty="0" err="1" smtClean="0"/>
              <a:t>frontaali</a:t>
            </a:r>
            <a:r>
              <a:rPr lang="fi-FI" sz="2800" dirty="0" smtClean="0"/>
              <a:t>- eli otsalohkodegeneraatiot.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Parkinson (rappeuttaa hermosoluja)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  <p:sp>
        <p:nvSpPr>
          <p:cNvPr id="18436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4E6EF4-0775-4256-BE64-049501357BC1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18437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7138ED-D852-48EB-9EF5-21A3F0A30674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10800000" flipV="1">
            <a:off x="689906" y="836712"/>
            <a:ext cx="7467600" cy="1224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dirty="0"/>
              <a:t>LIEVÄN KOGNITIIVISEN HEIKENTYMISEN (MCI) MÄÄRITELMÄ:</a:t>
            </a:r>
            <a:br>
              <a:rPr lang="fi-FI" dirty="0"/>
            </a:b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67544" y="1448780"/>
            <a:ext cx="8229600" cy="5086325"/>
          </a:xfrm>
        </p:spPr>
        <p:txBody>
          <a:bodyPr/>
          <a:lstStyle/>
          <a:p>
            <a:pPr eaLnBrk="1" hangingPunct="1"/>
            <a:endParaRPr lang="fi-FI" sz="2800" dirty="0" smtClean="0"/>
          </a:p>
          <a:p>
            <a:pPr eaLnBrk="1" hangingPunct="1">
              <a:buFontTx/>
              <a:buChar char="-"/>
            </a:pPr>
            <a:r>
              <a:rPr lang="fi-FI" sz="2800" dirty="0" smtClean="0"/>
              <a:t>potilaalla on muistivalituksia, jotka läheinen vahvistaa</a:t>
            </a:r>
          </a:p>
          <a:p>
            <a:pPr eaLnBrk="1" hangingPunct="1">
              <a:buFontTx/>
              <a:buChar char="-"/>
            </a:pPr>
            <a:r>
              <a:rPr lang="fi-FI" sz="2800" dirty="0" smtClean="0"/>
              <a:t>hänen yleinen älyllinen toimintakykynsä on säilynyt </a:t>
            </a:r>
          </a:p>
          <a:p>
            <a:pPr eaLnBrk="1" hangingPunct="1">
              <a:buFontTx/>
              <a:buChar char="-"/>
            </a:pPr>
            <a:r>
              <a:rPr lang="fi-FI" sz="2800" dirty="0" smtClean="0"/>
              <a:t>hänellä saattaa olla vähäisiä sosiaalisen selviytymisen vaikeuksia ja </a:t>
            </a:r>
          </a:p>
          <a:p>
            <a:pPr eaLnBrk="1" hangingPunct="1">
              <a:buFontTx/>
              <a:buChar char="-"/>
            </a:pPr>
            <a:r>
              <a:rPr lang="fi-FI" sz="2800" dirty="0" smtClean="0"/>
              <a:t>uuden oppimisessa vähäistä heikentymistä </a:t>
            </a:r>
          </a:p>
          <a:p>
            <a:pPr eaLnBrk="1" hangingPunct="1">
              <a:buFontTx/>
              <a:buChar char="-"/>
            </a:pPr>
            <a:r>
              <a:rPr lang="fi-FI" sz="2800" dirty="0" smtClean="0"/>
              <a:t>suoriutuminen kognitiivisissa testeissä ja tiedonkäsittelyssä on </a:t>
            </a:r>
            <a:r>
              <a:rPr lang="fi-FI" sz="2800" dirty="0" err="1" smtClean="0"/>
              <a:t>samanikäisten</a:t>
            </a:r>
            <a:r>
              <a:rPr lang="fi-FI" sz="2800" dirty="0" smtClean="0"/>
              <a:t> normaalia tasoa heikompaa </a:t>
            </a:r>
          </a:p>
          <a:p>
            <a:pPr eaLnBrk="1" hangingPunct="1"/>
            <a:endParaRPr lang="fi-FI" dirty="0" smtClean="0"/>
          </a:p>
        </p:txBody>
      </p:sp>
      <p:sp>
        <p:nvSpPr>
          <p:cNvPr id="20484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8B0D35-2EBD-4A93-90C4-0243216F8336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20485" name="Dian numeron paikkamerkki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7B05A9-5723-4110-ADB7-C9FF8014E1F0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3C2CD-9086-44F5-BD2B-97EE19A259A2}" type="datetime1">
              <a:rPr lang="fi-FI" smtClean="0"/>
              <a:pPr>
                <a:defRPr/>
              </a:pPr>
              <a:t>15.9.2017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B1181-3082-4B89-A262-82E55AB6950F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08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467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/>
              <a:t>Muistihäiriö- ja dementiapotilaan perustutkimukset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0583"/>
            <a:ext cx="7467600" cy="42687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dirty="0" smtClean="0"/>
              <a:t> </a:t>
            </a:r>
            <a:r>
              <a:rPr lang="fi-FI" sz="2800" dirty="0" smtClean="0"/>
              <a:t>Kliininen anamneesi omaiselta ja potilaalta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Älyllisen toimintakyvyn arviointi (MMSE)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Sosiaalisen toimintakyvyn arviointi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Mielialatekijöiden kartoitus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Laboratoriotutkimukset (PVK, K, Na, B-</a:t>
            </a:r>
            <a:r>
              <a:rPr lang="fi-FI" sz="2800" dirty="0" err="1" smtClean="0"/>
              <a:t>gluk</a:t>
            </a:r>
            <a:r>
              <a:rPr lang="fi-FI" sz="2800" dirty="0" smtClean="0"/>
              <a:t>., </a:t>
            </a:r>
            <a:r>
              <a:rPr lang="fi-FI" sz="2800" dirty="0" err="1" smtClean="0"/>
              <a:t>Krea</a:t>
            </a:r>
            <a:r>
              <a:rPr lang="fi-FI" sz="2800" dirty="0" smtClean="0"/>
              <a:t>, ALAT, </a:t>
            </a:r>
            <a:r>
              <a:rPr lang="fi-FI" sz="2800" dirty="0" err="1" smtClean="0"/>
              <a:t>tsh</a:t>
            </a:r>
            <a:r>
              <a:rPr lang="fi-FI" sz="2800" dirty="0" smtClean="0"/>
              <a:t>, B12- vitamiini)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pään CT, MRI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800" dirty="0" smtClean="0"/>
              <a:t> EEG, jos akuutti dementia</a:t>
            </a:r>
          </a:p>
        </p:txBody>
      </p:sp>
      <p:sp>
        <p:nvSpPr>
          <p:cNvPr id="21508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48C263-E0B7-4287-A00E-CD7521946040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21509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5A79E9-CCD9-470A-814F-F52CB81FCCB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/>
              <a:t>Alzheimerin </a:t>
            </a:r>
            <a:r>
              <a:rPr lang="fi-FI" sz="4000" dirty="0" smtClean="0"/>
              <a:t>tauti</a:t>
            </a:r>
            <a:endParaRPr lang="fi-FI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229600" cy="450056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 smtClean="0"/>
              <a:t> hitaasti etenevä aivojen rappeutumissairaus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esiintyvyys lisääntyy iän myötä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aivomuutokset, jossa aivoihin kertyy liukenematonta </a:t>
            </a:r>
            <a:r>
              <a:rPr lang="fi-FI" sz="2800" dirty="0" err="1" smtClean="0"/>
              <a:t>amyloidivalkuaisainetta</a:t>
            </a:r>
            <a:r>
              <a:rPr lang="fi-FI" sz="2800" dirty="0" smtClean="0"/>
              <a:t>, jonka seurauksena muistijärjestelmässä toimivat hermosolut tuhoutuvat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sairauden kesto keskimäärin 10 vuotta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Suomessa on arviolta 120 000 henkilöä, joilla kognitiivinen toiminta on lievästi heikentynyt ja 35 000 kärsi lievästä ja 85 000 vähintään keskivaikeasta dementiasta </a:t>
            </a:r>
          </a:p>
        </p:txBody>
      </p:sp>
      <p:sp>
        <p:nvSpPr>
          <p:cNvPr id="23556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1664FE-B8D6-48C8-B372-45750CC4334C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23557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A1BFE-E212-40BA-9A22-E9C7E0856F5C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dirty="0"/>
              <a:t>Alzheimerin taudin riskitekijät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984375"/>
            <a:ext cx="7467600" cy="4873625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ikä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naissukupuoli 75v. ikävuoden jälkeen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aivovammat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korkea RR ja </a:t>
            </a:r>
            <a:r>
              <a:rPr lang="fi-FI" sz="2800" dirty="0" err="1" smtClean="0"/>
              <a:t>Kol</a:t>
            </a:r>
            <a:endParaRPr lang="fi-FI" sz="28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DM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vähäinen koulutus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sz="2800" dirty="0" smtClean="0"/>
              <a:t> perinnöllisyys</a:t>
            </a:r>
          </a:p>
        </p:txBody>
      </p:sp>
      <p:sp>
        <p:nvSpPr>
          <p:cNvPr id="24580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B13316-6C38-45E8-9DBD-7586F6339609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24581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9C345-BE6C-4E31-87C5-7037952DADE7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8095" y="153220"/>
            <a:ext cx="7290054" cy="149961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err="1"/>
              <a:t>Altzheimerin</a:t>
            </a:r>
            <a:r>
              <a:rPr lang="fi-FI" dirty="0"/>
              <a:t> taudin oireet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8095" y="1412776"/>
            <a:ext cx="7290055" cy="402336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alkavat yleensä hitaasti ja etenevät tasaisesti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ensimmäisenä muistin heikkeneminen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toimintatapojen muuttuminen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sairauden kieltäminen, sairauden tunnottomuus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afasia, </a:t>
            </a:r>
            <a:r>
              <a:rPr lang="fi-FI" sz="2400" dirty="0" err="1" smtClean="0"/>
              <a:t>apraksia</a:t>
            </a:r>
            <a:r>
              <a:rPr lang="fi-FI" sz="2400" dirty="0" smtClean="0"/>
              <a:t>, agnosia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vaikeudet tuloksiin tähtäävässä toiminnassa ja ohjeistuksen seurannassa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</a:t>
            </a:r>
            <a:r>
              <a:rPr lang="fi-FI" sz="2400" dirty="0" err="1" smtClean="0"/>
              <a:t>desorientaatio</a:t>
            </a:r>
            <a:endParaRPr lang="fi-FI" sz="2400" dirty="0" smtClean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laihtuminen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</a:t>
            </a:r>
            <a:r>
              <a:rPr lang="fi-FI" sz="2400" dirty="0" err="1" smtClean="0"/>
              <a:t>ekstrapyramidaalioireet</a:t>
            </a:r>
            <a:endParaRPr lang="fi-FI" sz="2400" dirty="0" smtClean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inkontinenssit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sz="2400" dirty="0" smtClean="0"/>
              <a:t> käytösoireet</a:t>
            </a:r>
          </a:p>
        </p:txBody>
      </p:sp>
      <p:sp>
        <p:nvSpPr>
          <p:cNvPr id="25604" name="Päivämäärän paikkamerkki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318131-29D7-4201-864C-25C34B4387D8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15.9.2017</a:t>
            </a:fld>
            <a:endParaRPr lang="fi-FI" smtClean="0"/>
          </a:p>
        </p:txBody>
      </p:sp>
      <p:sp>
        <p:nvSpPr>
          <p:cNvPr id="25605" name="Dian numeron paikkamerkki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C3266E-15A9-408F-851E-E417EA7293CF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314</TotalTime>
  <Words>591</Words>
  <Application>Microsoft Office PowerPoint</Application>
  <PresentationFormat>Näytössä katseltava diaesitys (4:3)</PresentationFormat>
  <Paragraphs>124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Arial</vt:lpstr>
      <vt:lpstr>Calibri</vt:lpstr>
      <vt:lpstr>Tw Cen MT</vt:lpstr>
      <vt:lpstr>Tw Cen MT Condensed</vt:lpstr>
      <vt:lpstr>Wingdings</vt:lpstr>
      <vt:lpstr>Wingdings 3</vt:lpstr>
      <vt:lpstr>Integraali</vt:lpstr>
      <vt:lpstr>muistisairaudet</vt:lpstr>
      <vt:lpstr>(Dementian) syyt</vt:lpstr>
      <vt:lpstr>Eteneviä muistihäiriöiden syitä</vt:lpstr>
      <vt:lpstr>LIEVÄN KOGNITIIVISEN HEIKENTYMISEN (MCI) MÄÄRITELMÄ: </vt:lpstr>
      <vt:lpstr>PowerPoint-esitys</vt:lpstr>
      <vt:lpstr>Muistihäiriö- ja dementiapotilaan perustutkimukset</vt:lpstr>
      <vt:lpstr>Alzheimerin tauti</vt:lpstr>
      <vt:lpstr>Alzheimerin taudin riskitekijät</vt:lpstr>
      <vt:lpstr>Altzheimerin taudin oireet</vt:lpstr>
      <vt:lpstr>Lewyn kappale -dementia</vt:lpstr>
      <vt:lpstr>Vaskulaariset dementiat</vt:lpstr>
      <vt:lpstr>Alzheimerin taudin lääkehoito ja lääkehoidon hyödyt</vt:lpstr>
      <vt:lpstr>Alzheimerin taudin lääkehoito</vt:lpstr>
      <vt:lpstr>Alzheimerin taudin lääkehoito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Dementia ja Alzheimerin tauti</dc:title>
  <dc:creator>kI</dc:creator>
  <cp:lastModifiedBy>Kurko Kaisa-Leea</cp:lastModifiedBy>
  <cp:revision>20</cp:revision>
  <dcterms:created xsi:type="dcterms:W3CDTF">2009-04-23T09:45:40Z</dcterms:created>
  <dcterms:modified xsi:type="dcterms:W3CDTF">2017-09-15T11:11:59Z</dcterms:modified>
</cp:coreProperties>
</file>