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6" r:id="rId2"/>
    <p:sldId id="307" r:id="rId3"/>
    <p:sldId id="303" r:id="rId4"/>
    <p:sldId id="281" r:id="rId5"/>
    <p:sldId id="279" r:id="rId6"/>
    <p:sldId id="267" r:id="rId7"/>
    <p:sldId id="278" r:id="rId8"/>
    <p:sldId id="268" r:id="rId9"/>
    <p:sldId id="270" r:id="rId10"/>
    <p:sldId id="269" r:id="rId11"/>
    <p:sldId id="271" r:id="rId12"/>
    <p:sldId id="304" r:id="rId13"/>
    <p:sldId id="305" r:id="rId14"/>
    <p:sldId id="306" r:id="rId15"/>
    <p:sldId id="282" r:id="rId16"/>
    <p:sldId id="286" r:id="rId17"/>
    <p:sldId id="287" r:id="rId18"/>
    <p:sldId id="283" r:id="rId19"/>
    <p:sldId id="284" r:id="rId20"/>
    <p:sldId id="285" r:id="rId21"/>
    <p:sldId id="288" r:id="rId22"/>
    <p:sldId id="291" r:id="rId23"/>
    <p:sldId id="293" r:id="rId24"/>
    <p:sldId id="292" r:id="rId25"/>
    <p:sldId id="295" r:id="rId26"/>
    <p:sldId id="296" r:id="rId27"/>
    <p:sldId id="297" r:id="rId28"/>
    <p:sldId id="272" r:id="rId29"/>
    <p:sldId id="301" r:id="rId30"/>
    <p:sldId id="274" r:id="rId31"/>
    <p:sldId id="275" r:id="rId32"/>
    <p:sldId id="302" r:id="rId33"/>
    <p:sldId id="276" r:id="rId34"/>
    <p:sldId id="289" r:id="rId35"/>
    <p:sldId id="298" r:id="rId36"/>
    <p:sldId id="299" r:id="rId37"/>
    <p:sldId id="300" r:id="rId38"/>
    <p:sldId id="280" r:id="rId39"/>
    <p:sldId id="308" r:id="rId40"/>
    <p:sldId id="309" r:id="rId41"/>
    <p:sldId id="310" r:id="rId42"/>
    <p:sldId id="311" r:id="rId43"/>
    <p:sldId id="312" r:id="rId44"/>
    <p:sldId id="313" r:id="rId45"/>
    <p:sldId id="314" r:id="rId46"/>
  </p:sldIdLst>
  <p:sldSz cx="9144000" cy="6858000" type="screen4x3"/>
  <p:notesSz cx="6799263" cy="9929813"/>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76165" autoAdjust="0"/>
  </p:normalViewPr>
  <p:slideViewPr>
    <p:cSldViewPr>
      <p:cViewPr varScale="1">
        <p:scale>
          <a:sx n="93" d="100"/>
          <a:sy n="93" d="100"/>
        </p:scale>
        <p:origin x="227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625B88E3-FCC3-478D-B567-A6935E6BA42C}" type="datetimeFigureOut">
              <a:rPr lang="fi-FI" smtClean="0"/>
              <a:t>5.9.2018</a:t>
            </a:fld>
            <a:endParaRPr lang="fi-FI"/>
          </a:p>
        </p:txBody>
      </p:sp>
      <p:sp>
        <p:nvSpPr>
          <p:cNvPr id="4" name="Alatunnisteen paikkamerkki 3"/>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BEA7BDA8-138E-4DC3-8077-577B945C566D}" type="slidenum">
              <a:rPr lang="fi-FI" smtClean="0"/>
              <a:t>‹#›</a:t>
            </a:fld>
            <a:endParaRPr lang="fi-FI"/>
          </a:p>
        </p:txBody>
      </p:sp>
    </p:spTree>
    <p:extLst>
      <p:ext uri="{BB962C8B-B14F-4D97-AF65-F5344CB8AC3E}">
        <p14:creationId xmlns:p14="http://schemas.microsoft.com/office/powerpoint/2010/main" val="39444091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fi-FI"/>
          </a:p>
        </p:txBody>
      </p:sp>
      <p:sp>
        <p:nvSpPr>
          <p:cNvPr id="3" name="Päivämäärän paikkamerkki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atin typeface="Arial" charset="0"/>
                <a:cs typeface="Arial" charset="0"/>
              </a:defRPr>
            </a:lvl1pPr>
          </a:lstStyle>
          <a:p>
            <a:pPr>
              <a:defRPr/>
            </a:pPr>
            <a:fld id="{CC5D691D-043F-45E9-9F78-A83BB62F8CB6}" type="datetimeFigureOut">
              <a:rPr lang="fi-FI"/>
              <a:pPr>
                <a:defRPr/>
              </a:pPr>
              <a:t>5.9.2018</a:t>
            </a:fld>
            <a:endParaRPr lang="fi-FI"/>
          </a:p>
        </p:txBody>
      </p:sp>
      <p:sp>
        <p:nvSpPr>
          <p:cNvPr id="4" name="Dian kuvan paikkamerkki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Huomautusten paikkamerkki 4"/>
          <p:cNvSpPr>
            <a:spLocks noGrp="1"/>
          </p:cNvSpPr>
          <p:nvPr>
            <p:ph type="body" sz="quarter" idx="3"/>
          </p:nvPr>
        </p:nvSpPr>
        <p:spPr>
          <a:xfrm>
            <a:off x="679927" y="4716661"/>
            <a:ext cx="5439410" cy="4468416"/>
          </a:xfrm>
          <a:prstGeom prst="rect">
            <a:avLst/>
          </a:prstGeom>
        </p:spPr>
        <p:txBody>
          <a:bodyPr vert="horz" lIns="91440" tIns="45720" rIns="91440" bIns="45720" rtlCol="0">
            <a:normAutofit/>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 name="Alatunnisteen paikkamerkki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fi-FI"/>
          </a:p>
        </p:txBody>
      </p:sp>
      <p:sp>
        <p:nvSpPr>
          <p:cNvPr id="7" name="Dian numeron paikkamerkki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3910A082-7095-4B54-8FB2-741129FDD3E0}" type="slidenum">
              <a:rPr lang="fi-FI"/>
              <a:pPr>
                <a:defRPr/>
              </a:pPr>
              <a:t>‹#›</a:t>
            </a:fld>
            <a:endParaRPr lang="fi-FI"/>
          </a:p>
        </p:txBody>
      </p:sp>
    </p:spTree>
    <p:extLst>
      <p:ext uri="{BB962C8B-B14F-4D97-AF65-F5344CB8AC3E}">
        <p14:creationId xmlns:p14="http://schemas.microsoft.com/office/powerpoint/2010/main" val="21080507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ian kuvan paikkamerkki 1"/>
          <p:cNvSpPr>
            <a:spLocks noGrp="1" noRot="1" noChangeAspect="1" noTextEdit="1"/>
          </p:cNvSpPr>
          <p:nvPr>
            <p:ph type="sldImg"/>
          </p:nvPr>
        </p:nvSpPr>
        <p:spPr bwMode="auto">
          <a:noFill/>
          <a:ln>
            <a:solidFill>
              <a:srgbClr val="000000"/>
            </a:solidFill>
            <a:miter lim="800000"/>
            <a:headEnd/>
            <a:tailEnd/>
          </a:ln>
        </p:spPr>
      </p:sp>
      <p:sp>
        <p:nvSpPr>
          <p:cNvPr id="47107" name="Huomautusten paikkamerkki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i-FI" dirty="0" smtClean="0"/>
              <a:t>Lievässä ja paksusuolen loppupäähän rajoittuneessa sairaudessa hoito aloitetaan sopivalla suun kautta nautittavalla lääkkeellä (</a:t>
            </a:r>
            <a:r>
              <a:rPr lang="fi-FI" dirty="0" err="1" smtClean="0"/>
              <a:t>sulfasalatsiini</a:t>
            </a:r>
            <a:r>
              <a:rPr lang="fi-FI" dirty="0" smtClean="0"/>
              <a:t>, </a:t>
            </a:r>
            <a:r>
              <a:rPr lang="fi-FI" dirty="0" err="1" smtClean="0"/>
              <a:t>mesalatsiini</a:t>
            </a:r>
            <a:r>
              <a:rPr lang="fi-FI" dirty="0" smtClean="0"/>
              <a:t> tai </a:t>
            </a:r>
            <a:r>
              <a:rPr lang="fi-FI" dirty="0" err="1" smtClean="0"/>
              <a:t>oksalatsiini</a:t>
            </a:r>
            <a:r>
              <a:rPr lang="fi-FI" dirty="0" smtClean="0"/>
              <a:t>), kortisonilääkkeitä sisältävillä peräruiskeilla tai peräpuikoilla . Vaikeimmissa tapauksissa käytetään suun kautta nautittua kortisonilääkettä. Jos kortisoni ei tehoa, suolta voidaan rauhoittaa </a:t>
            </a:r>
            <a:r>
              <a:rPr lang="fi-FI" dirty="0" err="1" smtClean="0"/>
              <a:t>tietyillä</a:t>
            </a:r>
            <a:r>
              <a:rPr lang="fi-FI" dirty="0" smtClean="0"/>
              <a:t> antibiooteilla (</a:t>
            </a:r>
            <a:r>
              <a:rPr lang="fi-FI" dirty="0" err="1" smtClean="0"/>
              <a:t>metronidatsoli</a:t>
            </a:r>
            <a:r>
              <a:rPr lang="fi-FI" dirty="0" smtClean="0"/>
              <a:t>, </a:t>
            </a:r>
            <a:r>
              <a:rPr lang="fi-FI" dirty="0" err="1" smtClean="0"/>
              <a:t>siprofloksasiini</a:t>
            </a:r>
            <a:r>
              <a:rPr lang="fi-FI" dirty="0" smtClean="0"/>
              <a:t>) ja immuunijärjestelmään vaikuttavilla lääkkeillä (</a:t>
            </a:r>
            <a:r>
              <a:rPr lang="fi-FI" dirty="0" err="1" smtClean="0"/>
              <a:t>esismerkiksi</a:t>
            </a:r>
            <a:r>
              <a:rPr lang="fi-FI" dirty="0" smtClean="0"/>
              <a:t> </a:t>
            </a:r>
            <a:r>
              <a:rPr lang="fi-FI" dirty="0" err="1" smtClean="0"/>
              <a:t>atsatiopriini</a:t>
            </a:r>
            <a:r>
              <a:rPr lang="fi-FI" dirty="0" smtClean="0"/>
              <a:t> ja </a:t>
            </a:r>
            <a:r>
              <a:rPr lang="fi-FI" dirty="0" err="1" smtClean="0"/>
              <a:t>siklosporiini</a:t>
            </a:r>
            <a:r>
              <a:rPr lang="fi-FI" dirty="0" smtClean="0"/>
              <a:t>). </a:t>
            </a:r>
          </a:p>
        </p:txBody>
      </p:sp>
      <p:sp>
        <p:nvSpPr>
          <p:cNvPr id="47108" name="Dian numeron paikkamerkki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9BFB20D-93FE-424D-946E-B2293B910045}" type="slidenum">
              <a:rPr lang="fi-FI" smtClean="0"/>
              <a:pPr/>
              <a:t>19</a:t>
            </a:fld>
            <a:endParaRPr lang="fi-FI" smtClean="0"/>
          </a:p>
        </p:txBody>
      </p:sp>
    </p:spTree>
    <p:extLst>
      <p:ext uri="{BB962C8B-B14F-4D97-AF65-F5344CB8AC3E}">
        <p14:creationId xmlns:p14="http://schemas.microsoft.com/office/powerpoint/2010/main" val="3594043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3910A082-7095-4B54-8FB2-741129FDD3E0}" type="slidenum">
              <a:rPr lang="fi-FI" smtClean="0"/>
              <a:pPr>
                <a:defRPr/>
              </a:pPr>
              <a:t>22</a:t>
            </a:fld>
            <a:endParaRPr lang="fi-FI"/>
          </a:p>
        </p:txBody>
      </p:sp>
    </p:spTree>
    <p:extLst>
      <p:ext uri="{BB962C8B-B14F-4D97-AF65-F5344CB8AC3E}">
        <p14:creationId xmlns:p14="http://schemas.microsoft.com/office/powerpoint/2010/main" val="3347838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lvl1pPr>
              <a:defRPr/>
            </a:lvl1pPr>
          </a:lstStyle>
          <a:p>
            <a:pPr>
              <a:defRPr/>
            </a:pPr>
            <a:fld id="{A7F1E3A5-0BC1-4BEE-844B-3223368F5845}" type="datetimeFigureOut">
              <a:rPr lang="fi-FI"/>
              <a:pPr>
                <a:defRPr/>
              </a:pPr>
              <a:t>5.9.2018</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DD0EF657-35DE-4C97-BF5C-2201CA1852D7}"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4E76F960-97A0-4BBD-9805-D4CB034F849E}" type="datetimeFigureOut">
              <a:rPr lang="fi-FI"/>
              <a:pPr>
                <a:defRPr/>
              </a:pPr>
              <a:t>5.9.2018</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413B19F7-8BB8-443B-9883-1C40FD11341C}"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53E6BDBC-5590-4F37-8BBD-860C682B5D42}" type="datetimeFigureOut">
              <a:rPr lang="fi-FI"/>
              <a:pPr>
                <a:defRPr/>
              </a:pPr>
              <a:t>5.9.2018</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A66A1E3C-60BA-4BF6-B8A6-203EF213E118}" type="slidenum">
              <a:rPr lang="fi-FI"/>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pPr>
              <a:defRPr/>
            </a:pPr>
            <a:fld id="{61133942-8714-4E36-BC17-CDBCEBAE8086}" type="datetimeFigureOut">
              <a:rPr lang="fi-FI"/>
              <a:pPr>
                <a:defRPr/>
              </a:pPr>
              <a:t>5.9.2018</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E2005418-BB06-4D2C-AA8E-A54AFAD35FF4}" type="slidenum">
              <a:rPr lang="fi-FI"/>
              <a:pPr>
                <a:defRPr/>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pPr>
              <a:defRPr/>
            </a:pPr>
            <a:fld id="{566A22C3-5308-4DCA-BDE0-BF06DCCDC723}" type="datetimeFigureOut">
              <a:rPr lang="fi-FI"/>
              <a:pPr>
                <a:defRPr/>
              </a:pPr>
              <a:t>5.9.2018</a:t>
            </a:fld>
            <a:endParaRPr lang="fi-FI"/>
          </a:p>
        </p:txBody>
      </p:sp>
      <p:sp>
        <p:nvSpPr>
          <p:cNvPr id="5" name="Alatunnisteen paikkamerkki 4"/>
          <p:cNvSpPr>
            <a:spLocks noGrp="1"/>
          </p:cNvSpPr>
          <p:nvPr>
            <p:ph type="ftr" sz="quarter" idx="11"/>
          </p:nvPr>
        </p:nvSpPr>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8CA2C4F2-5C67-4DD9-8B86-61E904220F1D}" type="slidenum">
              <a:rPr lang="fi-FI"/>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3"/>
          <p:cNvSpPr>
            <a:spLocks noGrp="1"/>
          </p:cNvSpPr>
          <p:nvPr>
            <p:ph type="dt" sz="half" idx="10"/>
          </p:nvPr>
        </p:nvSpPr>
        <p:spPr/>
        <p:txBody>
          <a:bodyPr/>
          <a:lstStyle>
            <a:lvl1pPr>
              <a:defRPr/>
            </a:lvl1pPr>
          </a:lstStyle>
          <a:p>
            <a:pPr>
              <a:defRPr/>
            </a:pPr>
            <a:fld id="{86CA757B-5A63-45A8-9AFD-F99423BFEFD5}" type="datetimeFigureOut">
              <a:rPr lang="fi-FI"/>
              <a:pPr>
                <a:defRPr/>
              </a:pPr>
              <a:t>5.9.2018</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A12B2B78-43A1-49F4-B7F0-C081700A599A}"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3"/>
          <p:cNvSpPr>
            <a:spLocks noGrp="1"/>
          </p:cNvSpPr>
          <p:nvPr>
            <p:ph type="dt" sz="half" idx="10"/>
          </p:nvPr>
        </p:nvSpPr>
        <p:spPr/>
        <p:txBody>
          <a:bodyPr/>
          <a:lstStyle>
            <a:lvl1pPr>
              <a:defRPr/>
            </a:lvl1pPr>
          </a:lstStyle>
          <a:p>
            <a:pPr>
              <a:defRPr/>
            </a:pPr>
            <a:fld id="{8207504A-253A-4B98-AF5D-4371E35D9D25}" type="datetimeFigureOut">
              <a:rPr lang="fi-FI"/>
              <a:pPr>
                <a:defRPr/>
              </a:pPr>
              <a:t>5.9.2018</a:t>
            </a:fld>
            <a:endParaRPr lang="fi-FI"/>
          </a:p>
        </p:txBody>
      </p:sp>
      <p:sp>
        <p:nvSpPr>
          <p:cNvPr id="8" name="Alatunnisteen paikkamerkki 4"/>
          <p:cNvSpPr>
            <a:spLocks noGrp="1"/>
          </p:cNvSpPr>
          <p:nvPr>
            <p:ph type="ftr" sz="quarter" idx="11"/>
          </p:nvPr>
        </p:nvSpPr>
        <p:spPr/>
        <p:txBody>
          <a:bodyPr/>
          <a:lstStyle>
            <a:lvl1pPr>
              <a:defRPr/>
            </a:lvl1pPr>
          </a:lstStyle>
          <a:p>
            <a:pPr>
              <a:defRPr/>
            </a:pPr>
            <a:endParaRPr lang="fi-FI"/>
          </a:p>
        </p:txBody>
      </p:sp>
      <p:sp>
        <p:nvSpPr>
          <p:cNvPr id="9" name="Dian numeron paikkamerkki 5"/>
          <p:cNvSpPr>
            <a:spLocks noGrp="1"/>
          </p:cNvSpPr>
          <p:nvPr>
            <p:ph type="sldNum" sz="quarter" idx="12"/>
          </p:nvPr>
        </p:nvSpPr>
        <p:spPr/>
        <p:txBody>
          <a:bodyPr/>
          <a:lstStyle>
            <a:lvl1pPr>
              <a:defRPr/>
            </a:lvl1pPr>
          </a:lstStyle>
          <a:p>
            <a:pPr>
              <a:defRPr/>
            </a:pPr>
            <a:fld id="{E5417E7A-AC26-4D56-B6D4-3EA51EBCDB8F}"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3"/>
          <p:cNvSpPr>
            <a:spLocks noGrp="1"/>
          </p:cNvSpPr>
          <p:nvPr>
            <p:ph type="dt" sz="half" idx="10"/>
          </p:nvPr>
        </p:nvSpPr>
        <p:spPr/>
        <p:txBody>
          <a:bodyPr/>
          <a:lstStyle>
            <a:lvl1pPr>
              <a:defRPr/>
            </a:lvl1pPr>
          </a:lstStyle>
          <a:p>
            <a:pPr>
              <a:defRPr/>
            </a:pPr>
            <a:fld id="{820B136A-61BE-4E06-84D9-8FEAC48E4EDB}" type="datetimeFigureOut">
              <a:rPr lang="fi-FI"/>
              <a:pPr>
                <a:defRPr/>
              </a:pPr>
              <a:t>5.9.2018</a:t>
            </a:fld>
            <a:endParaRPr lang="fi-FI"/>
          </a:p>
        </p:txBody>
      </p:sp>
      <p:sp>
        <p:nvSpPr>
          <p:cNvPr id="4" name="Alatunnisteen paikkamerkki 4"/>
          <p:cNvSpPr>
            <a:spLocks noGrp="1"/>
          </p:cNvSpPr>
          <p:nvPr>
            <p:ph type="ftr" sz="quarter" idx="11"/>
          </p:nvPr>
        </p:nvSpPr>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3933D555-979A-45B9-B80A-18A0F2BCC0E7}"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3"/>
          <p:cNvSpPr>
            <a:spLocks noGrp="1"/>
          </p:cNvSpPr>
          <p:nvPr>
            <p:ph type="dt" sz="half" idx="10"/>
          </p:nvPr>
        </p:nvSpPr>
        <p:spPr/>
        <p:txBody>
          <a:bodyPr/>
          <a:lstStyle>
            <a:lvl1pPr>
              <a:defRPr/>
            </a:lvl1pPr>
          </a:lstStyle>
          <a:p>
            <a:pPr>
              <a:defRPr/>
            </a:pPr>
            <a:fld id="{6D93E0E1-1D44-4F5E-B969-02DEEE7712F4}" type="datetimeFigureOut">
              <a:rPr lang="fi-FI"/>
              <a:pPr>
                <a:defRPr/>
              </a:pPr>
              <a:t>5.9.2018</a:t>
            </a:fld>
            <a:endParaRPr lang="fi-FI"/>
          </a:p>
        </p:txBody>
      </p:sp>
      <p:sp>
        <p:nvSpPr>
          <p:cNvPr id="3" name="Alatunnisteen paikkamerkki 4"/>
          <p:cNvSpPr>
            <a:spLocks noGrp="1"/>
          </p:cNvSpPr>
          <p:nvPr>
            <p:ph type="ftr" sz="quarter" idx="11"/>
          </p:nvPr>
        </p:nvSpPr>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BE671DCD-A2AE-4FA9-BDFE-9CD1CC30773B}"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fld id="{E85A3B13-5498-4169-9C7A-2F72B5978B4F}" type="datetimeFigureOut">
              <a:rPr lang="fi-FI"/>
              <a:pPr>
                <a:defRPr/>
              </a:pPr>
              <a:t>5.9.2018</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E22FA399-9C4E-420C-9AE2-1A3477312D83}"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3"/>
          <p:cNvSpPr>
            <a:spLocks noGrp="1"/>
          </p:cNvSpPr>
          <p:nvPr>
            <p:ph type="dt" sz="half" idx="10"/>
          </p:nvPr>
        </p:nvSpPr>
        <p:spPr/>
        <p:txBody>
          <a:bodyPr/>
          <a:lstStyle>
            <a:lvl1pPr>
              <a:defRPr/>
            </a:lvl1pPr>
          </a:lstStyle>
          <a:p>
            <a:pPr>
              <a:defRPr/>
            </a:pPr>
            <a:fld id="{1970DA75-FEEC-4C1A-A22F-65CBF8AC00CA}" type="datetimeFigureOut">
              <a:rPr lang="fi-FI"/>
              <a:pPr>
                <a:defRPr/>
              </a:pPr>
              <a:t>5.9.2018</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DE956AD0-6CC2-427D-92A3-C9D95E0D6502}"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
        <p:nvSpPr>
          <p:cNvPr id="1027" name="Tekstin paikkamerkki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FA9A842-D007-4F0A-A8F1-E959D122A926}" type="datetimeFigureOut">
              <a:rPr lang="fi-FI"/>
              <a:pPr>
                <a:defRPr/>
              </a:pPr>
              <a:t>5.9.2018</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9C9BA3C-B08B-4F6D-82FF-6FF323C2B9EF}"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youtube.com/watch?v=mh90RPA-C10" TargetMode="External"/><Relationship Id="rId2" Type="http://schemas.openxmlformats.org/officeDocument/2006/relationships/hyperlink" Target="https://www.youtube.com/watch?v=8EWfkcoTq4A"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tsikko 1"/>
          <p:cNvSpPr>
            <a:spLocks noGrp="1"/>
          </p:cNvSpPr>
          <p:nvPr>
            <p:ph type="ctrTitle"/>
          </p:nvPr>
        </p:nvSpPr>
        <p:spPr/>
        <p:txBody>
          <a:bodyPr/>
          <a:lstStyle/>
          <a:p>
            <a:pPr eaLnBrk="1" hangingPunct="1"/>
            <a:r>
              <a:rPr lang="fi-FI" smtClean="0"/>
              <a:t>RS-kanavan sairauksia sairastavan hoitotyö</a:t>
            </a:r>
          </a:p>
        </p:txBody>
      </p:sp>
      <p:sp>
        <p:nvSpPr>
          <p:cNvPr id="3" name="Alaotsikko 2"/>
          <p:cNvSpPr>
            <a:spLocks noGrp="1"/>
          </p:cNvSpPr>
          <p:nvPr>
            <p:ph type="subTitle" idx="1"/>
          </p:nvPr>
        </p:nvSpPr>
        <p:spPr>
          <a:xfrm>
            <a:off x="1371600" y="4429125"/>
            <a:ext cx="6400800" cy="1209675"/>
          </a:xfrm>
        </p:spPr>
        <p:txBody>
          <a:bodyPr rtlCol="0">
            <a:normAutofit/>
          </a:bodyPr>
          <a:lstStyle/>
          <a:p>
            <a:pPr eaLnBrk="1" fontAlgn="auto" hangingPunct="1">
              <a:spcAft>
                <a:spcPts val="0"/>
              </a:spcAft>
              <a:buFont typeface="Arial" pitchFamily="34" charset="0"/>
              <a:buNone/>
              <a:defRPr/>
            </a:pPr>
            <a:r>
              <a:rPr lang="fi-FI" dirty="0" smtClean="0"/>
              <a:t>Kaisa-Leea </a:t>
            </a:r>
            <a:r>
              <a:rPr lang="fi-FI" dirty="0" err="1" smtClean="0"/>
              <a:t>Kurko</a:t>
            </a:r>
            <a:endParaRPr lang="fi-FI" dirty="0" smtClean="0"/>
          </a:p>
          <a:p>
            <a:pPr eaLnBrk="1" fontAlgn="auto" hangingPunct="1">
              <a:spcAft>
                <a:spcPts val="0"/>
              </a:spcAft>
              <a:buFont typeface="Arial" pitchFamily="34" charset="0"/>
              <a:buNone/>
              <a:defRPr/>
            </a:pPr>
            <a:r>
              <a:rPr lang="fi-FI" dirty="0" smtClean="0"/>
              <a:t>KSAO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tsikko 1"/>
          <p:cNvSpPr>
            <a:spLocks noGrp="1"/>
          </p:cNvSpPr>
          <p:nvPr>
            <p:ph type="title"/>
          </p:nvPr>
        </p:nvSpPr>
        <p:spPr/>
        <p:txBody>
          <a:bodyPr/>
          <a:lstStyle/>
          <a:p>
            <a:pPr eaLnBrk="1" hangingPunct="1"/>
            <a:r>
              <a:rPr lang="fi-FI" smtClean="0"/>
              <a:t>Itsehoito</a:t>
            </a:r>
          </a:p>
        </p:txBody>
      </p:sp>
      <p:sp>
        <p:nvSpPr>
          <p:cNvPr id="3" name="Sisällön paikkamerkki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fi-FI" dirty="0" err="1" smtClean="0"/>
              <a:t>Helikobakteerin</a:t>
            </a:r>
            <a:r>
              <a:rPr lang="fi-FI" dirty="0" smtClean="0"/>
              <a:t> häätöhoito on usein raskas, koska siinä käytetään useita lääkkeitä yhtä aikaa ja lääkkeisiin voi liittyä lieviä haittavaikutuksia. </a:t>
            </a:r>
          </a:p>
          <a:p>
            <a:pPr eaLnBrk="1" fontAlgn="auto" hangingPunct="1">
              <a:spcAft>
                <a:spcPts val="0"/>
              </a:spcAft>
              <a:buFont typeface="Arial" pitchFamily="34" charset="0"/>
              <a:buChar char="•"/>
              <a:defRPr/>
            </a:pPr>
            <a:r>
              <a:rPr lang="fi-FI" dirty="0" smtClean="0"/>
              <a:t>Tulehduskipulääkkeitä tulee ehdottomasti välttää. (</a:t>
            </a:r>
            <a:r>
              <a:rPr lang="fi-FI" dirty="0" err="1" smtClean="0"/>
              <a:t>ibuprofeeni</a:t>
            </a:r>
            <a:r>
              <a:rPr lang="fi-FI" dirty="0" smtClean="0"/>
              <a:t>, </a:t>
            </a:r>
            <a:r>
              <a:rPr lang="fi-FI" dirty="0" err="1" smtClean="0"/>
              <a:t>ketoprofeeni</a:t>
            </a:r>
            <a:r>
              <a:rPr lang="fi-FI" dirty="0" smtClean="0"/>
              <a:t>, </a:t>
            </a:r>
            <a:r>
              <a:rPr lang="fi-FI" dirty="0" err="1" smtClean="0"/>
              <a:t>naprokseeni</a:t>
            </a:r>
            <a:r>
              <a:rPr lang="fi-FI" dirty="0" smtClean="0"/>
              <a:t> ja </a:t>
            </a:r>
            <a:r>
              <a:rPr lang="fi-FI" dirty="0" err="1" smtClean="0"/>
              <a:t>diklofenaakki</a:t>
            </a:r>
            <a:r>
              <a:rPr lang="fi-FI" dirty="0" smtClean="0"/>
              <a:t>). </a:t>
            </a:r>
          </a:p>
          <a:p>
            <a:pPr eaLnBrk="1" fontAlgn="auto" hangingPunct="1">
              <a:spcAft>
                <a:spcPts val="0"/>
              </a:spcAft>
              <a:buFont typeface="Arial" pitchFamily="34" charset="0"/>
              <a:buChar char="•"/>
              <a:defRPr/>
            </a:pPr>
            <a:r>
              <a:rPr lang="fi-FI" dirty="0" smtClean="0"/>
              <a:t>Tupakoinnin lopettaminen kuuluu asiaan, sillä tupakka lisää vaaraa mahatulehdukseen ja </a:t>
            </a:r>
            <a:r>
              <a:rPr lang="fi-FI" dirty="0" err="1" smtClean="0"/>
              <a:t>ulkustautiin</a:t>
            </a:r>
            <a:r>
              <a:rPr lang="fi-FI" dirty="0" smtClean="0"/>
              <a:t>.</a:t>
            </a:r>
          </a:p>
          <a:p>
            <a:pPr eaLnBrk="1" fontAlgn="auto" hangingPunct="1">
              <a:spcAft>
                <a:spcPts val="0"/>
              </a:spcAft>
              <a:buFont typeface="Arial" pitchFamily="34" charset="0"/>
              <a:buChar char="•"/>
              <a:defRPr/>
            </a:pPr>
            <a:endParaRPr lang="fi-FI"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tsikko 1"/>
          <p:cNvSpPr>
            <a:spLocks noGrp="1"/>
          </p:cNvSpPr>
          <p:nvPr>
            <p:ph type="title"/>
          </p:nvPr>
        </p:nvSpPr>
        <p:spPr/>
        <p:txBody>
          <a:bodyPr/>
          <a:lstStyle/>
          <a:p>
            <a:pPr eaLnBrk="1" hangingPunct="1"/>
            <a:r>
              <a:rPr lang="fi-FI" smtClean="0"/>
              <a:t>Hoito</a:t>
            </a:r>
          </a:p>
        </p:txBody>
      </p:sp>
      <p:sp>
        <p:nvSpPr>
          <p:cNvPr id="3" name="Sisällön paikkamerkki 2"/>
          <p:cNvSpPr>
            <a:spLocks noGrp="1"/>
          </p:cNvSpPr>
          <p:nvPr>
            <p:ph idx="1"/>
          </p:nvPr>
        </p:nvSpPr>
        <p:spPr>
          <a:xfrm>
            <a:off x="457200" y="1357313"/>
            <a:ext cx="8229600" cy="5500687"/>
          </a:xfrm>
        </p:spPr>
        <p:txBody>
          <a:bodyPr rtlCol="0">
            <a:normAutofit fontScale="85000" lnSpcReduction="10000"/>
          </a:bodyPr>
          <a:lstStyle/>
          <a:p>
            <a:pPr eaLnBrk="1" fontAlgn="auto" hangingPunct="1">
              <a:spcAft>
                <a:spcPts val="0"/>
              </a:spcAft>
              <a:buFont typeface="Arial" pitchFamily="34" charset="0"/>
              <a:buChar char="•"/>
              <a:defRPr/>
            </a:pPr>
            <a:r>
              <a:rPr lang="fi-FI" dirty="0" err="1" smtClean="0"/>
              <a:t>Helikobakteerin</a:t>
            </a:r>
            <a:r>
              <a:rPr lang="fi-FI" dirty="0" smtClean="0"/>
              <a:t> häätöhoito 1 </a:t>
            </a:r>
            <a:r>
              <a:rPr lang="fi-FI" dirty="0" err="1" smtClean="0"/>
              <a:t>vko</a:t>
            </a:r>
            <a:r>
              <a:rPr lang="fi-FI" dirty="0" smtClean="0"/>
              <a:t> kolme lääkettä: tehokas mahan haponeritystä salpaava lääke ja kaksi eri antibioottia</a:t>
            </a:r>
          </a:p>
          <a:p>
            <a:pPr eaLnBrk="1" fontAlgn="auto" hangingPunct="1">
              <a:spcAft>
                <a:spcPts val="0"/>
              </a:spcAft>
              <a:buFont typeface="Arial" pitchFamily="34" charset="0"/>
              <a:buChar char="•"/>
              <a:defRPr/>
            </a:pPr>
            <a:r>
              <a:rPr lang="fi-FI" dirty="0" smtClean="0"/>
              <a:t>Viikon jälkeen jatketaan haponeritystä salpaavaa lääkitystä useita viikkoja </a:t>
            </a:r>
          </a:p>
          <a:p>
            <a:pPr eaLnBrk="1" fontAlgn="auto" hangingPunct="1">
              <a:spcAft>
                <a:spcPts val="0"/>
              </a:spcAft>
              <a:buFont typeface="Arial" pitchFamily="34" charset="0"/>
              <a:buChar char="•"/>
              <a:defRPr/>
            </a:pPr>
            <a:r>
              <a:rPr lang="fi-FI" dirty="0" smtClean="0"/>
              <a:t>Jos on todettu mahahaava, sen parantuminen tarkistetaan aina tähystyksellä.</a:t>
            </a:r>
          </a:p>
          <a:p>
            <a:pPr eaLnBrk="1" fontAlgn="auto" hangingPunct="1">
              <a:spcAft>
                <a:spcPts val="0"/>
              </a:spcAft>
              <a:buFont typeface="Arial" pitchFamily="34" charset="0"/>
              <a:buChar char="•"/>
              <a:defRPr/>
            </a:pPr>
            <a:r>
              <a:rPr lang="fi-FI" dirty="0" smtClean="0"/>
              <a:t>Muissa tapauksissa hoitona on mahalaukun happamuutta vähentävä lääke ("happosalpaaja"), jota käytetään päivittäin usean viikon ajan </a:t>
            </a:r>
            <a:r>
              <a:rPr lang="fi-FI" dirty="0" smtClean="0">
                <a:sym typeface="Wingdings" panose="05000000000000000000" pitchFamily="2" charset="2"/>
              </a:rPr>
              <a:t></a:t>
            </a:r>
            <a:r>
              <a:rPr lang="fi-FI" dirty="0" smtClean="0"/>
              <a:t> hyvä ennuste</a:t>
            </a:r>
          </a:p>
          <a:p>
            <a:pPr eaLnBrk="1" fontAlgn="auto" hangingPunct="1">
              <a:spcAft>
                <a:spcPts val="0"/>
              </a:spcAft>
              <a:buFont typeface="Arial" pitchFamily="34" charset="0"/>
              <a:buChar char="•"/>
              <a:defRPr/>
            </a:pPr>
            <a:r>
              <a:rPr lang="fi-FI" dirty="0" smtClean="0"/>
              <a:t>Voi uusia, jolloin tarvitaan uusi hoito. Joskus tauti niin sitkeä, että sitä ei saada lääkkeillä kuriin </a:t>
            </a:r>
            <a:r>
              <a:rPr lang="fi-FI" dirty="0" smtClean="0">
                <a:sym typeface="Wingdings" panose="05000000000000000000" pitchFamily="2" charset="2"/>
              </a:rPr>
              <a:t></a:t>
            </a:r>
            <a:r>
              <a:rPr lang="fi-FI" dirty="0" smtClean="0"/>
              <a:t> leikkaushoito</a:t>
            </a:r>
          </a:p>
          <a:p>
            <a:pPr eaLnBrk="1" fontAlgn="auto" hangingPunct="1">
              <a:spcAft>
                <a:spcPts val="0"/>
              </a:spcAft>
              <a:buFont typeface="Arial" pitchFamily="34" charset="0"/>
              <a:buChar char="•"/>
              <a:defRPr/>
            </a:pPr>
            <a:endParaRPr lang="fi-FI"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tsikko 1"/>
          <p:cNvSpPr>
            <a:spLocks noGrp="1"/>
          </p:cNvSpPr>
          <p:nvPr>
            <p:ph type="title"/>
          </p:nvPr>
        </p:nvSpPr>
        <p:spPr/>
        <p:txBody>
          <a:bodyPr/>
          <a:lstStyle/>
          <a:p>
            <a:r>
              <a:rPr lang="fi-FI" smtClean="0"/>
              <a:t>Keliakia</a:t>
            </a:r>
          </a:p>
        </p:txBody>
      </p:sp>
      <p:sp>
        <p:nvSpPr>
          <p:cNvPr id="23555" name="Sisällön paikkamerkki 2"/>
          <p:cNvSpPr>
            <a:spLocks noGrp="1"/>
          </p:cNvSpPr>
          <p:nvPr>
            <p:ph idx="1"/>
          </p:nvPr>
        </p:nvSpPr>
        <p:spPr/>
        <p:txBody>
          <a:bodyPr/>
          <a:lstStyle/>
          <a:p>
            <a:r>
              <a:rPr lang="fi-FI" smtClean="0"/>
              <a:t>1% väestöstä (runsaasti diagnoimasonta)</a:t>
            </a:r>
          </a:p>
          <a:p>
            <a:r>
              <a:rPr lang="fi-FI" smtClean="0"/>
              <a:t>Viljan gluteiini </a:t>
            </a:r>
            <a:r>
              <a:rPr lang="fi-FI" smtClean="0">
                <a:sym typeface="Wingdings" pitchFamily="2" charset="2"/>
              </a:rPr>
              <a:t> ohutsuolivaurio</a:t>
            </a:r>
          </a:p>
          <a:p>
            <a:r>
              <a:rPr lang="fi-FI" smtClean="0">
                <a:sym typeface="Wingdings" pitchFamily="2" charset="2"/>
              </a:rPr>
              <a:t>Suolen pinnalla imeytymishäiriö (yleisin rauta ja folaatti)</a:t>
            </a:r>
          </a:p>
          <a:p>
            <a:r>
              <a:rPr lang="fi-FI" smtClean="0">
                <a:sym typeface="Wingdings" pitchFamily="2" charset="2"/>
              </a:rPr>
              <a:t>Autoimmuunitauti</a:t>
            </a:r>
          </a:p>
          <a:p>
            <a:r>
              <a:rPr lang="fi-FI" smtClean="0">
                <a:sym typeface="Wingdings" pitchFamily="2" charset="2"/>
              </a:rPr>
              <a:t>N. puolella GI-oireet, joista puolella ripulia</a:t>
            </a:r>
          </a:p>
          <a:p>
            <a:r>
              <a:rPr lang="fi-FI" smtClean="0">
                <a:sym typeface="Wingdings" pitchFamily="2" charset="2"/>
              </a:rPr>
              <a:t>Löysä uloste, lievät vatsaoireet, aftat</a:t>
            </a:r>
          </a:p>
          <a:p>
            <a:r>
              <a:rPr lang="fi-FI" smtClean="0">
                <a:sym typeface="Wingdings" pitchFamily="2" charset="2"/>
              </a:rPr>
              <a:t>50% laktaasin puutos (laktoosi-intoleranssi)</a:t>
            </a:r>
            <a:endParaRPr lang="fi-FI" smtClean="0"/>
          </a:p>
        </p:txBody>
      </p:sp>
    </p:spTree>
    <p:extLst>
      <p:ext uri="{BB962C8B-B14F-4D97-AF65-F5344CB8AC3E}">
        <p14:creationId xmlns:p14="http://schemas.microsoft.com/office/powerpoint/2010/main" val="2648844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www.terveyskirjasto.fi/xmedia/ldk/ldk00324.jpg"/>
          <p:cNvPicPr>
            <a:picLocks noChangeAspect="1" noChangeArrowheads="1"/>
          </p:cNvPicPr>
          <p:nvPr/>
        </p:nvPicPr>
        <p:blipFill>
          <a:blip r:embed="rId2" cstate="print"/>
          <a:srcRect/>
          <a:stretch>
            <a:fillRect/>
          </a:stretch>
        </p:blipFill>
        <p:spPr bwMode="auto">
          <a:xfrm>
            <a:off x="250825" y="188913"/>
            <a:ext cx="8642350" cy="6408737"/>
          </a:xfrm>
          <a:prstGeom prst="rect">
            <a:avLst/>
          </a:prstGeom>
          <a:noFill/>
          <a:ln w="9525">
            <a:noFill/>
            <a:miter lim="800000"/>
            <a:headEnd/>
            <a:tailEnd/>
          </a:ln>
        </p:spPr>
      </p:pic>
    </p:spTree>
    <p:extLst>
      <p:ext uri="{BB962C8B-B14F-4D97-AF65-F5344CB8AC3E}">
        <p14:creationId xmlns:p14="http://schemas.microsoft.com/office/powerpoint/2010/main" val="1709329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tsikko 1"/>
          <p:cNvSpPr>
            <a:spLocks noGrp="1"/>
          </p:cNvSpPr>
          <p:nvPr>
            <p:ph type="title"/>
          </p:nvPr>
        </p:nvSpPr>
        <p:spPr/>
        <p:txBody>
          <a:bodyPr/>
          <a:lstStyle/>
          <a:p>
            <a:r>
              <a:rPr lang="fi-FI" smtClean="0"/>
              <a:t>Laktoosi-intoleranssi</a:t>
            </a:r>
          </a:p>
        </p:txBody>
      </p:sp>
      <p:sp>
        <p:nvSpPr>
          <p:cNvPr id="25603" name="Sisällön paikkamerkki 2"/>
          <p:cNvSpPr>
            <a:spLocks noGrp="1"/>
          </p:cNvSpPr>
          <p:nvPr>
            <p:ph idx="1"/>
          </p:nvPr>
        </p:nvSpPr>
        <p:spPr/>
        <p:txBody>
          <a:bodyPr/>
          <a:lstStyle/>
          <a:p>
            <a:r>
              <a:rPr lang="fi-FI" smtClean="0"/>
              <a:t>Maitosokerin imeytymishäiriö (17%)</a:t>
            </a:r>
          </a:p>
          <a:p>
            <a:r>
              <a:rPr lang="fi-FI" smtClean="0"/>
              <a:t>Kun ei laktaasia, laktoosi hajoaa paksusuolessa (maitohappo, vesi, kaasut) </a:t>
            </a:r>
            <a:r>
              <a:rPr lang="fi-FI" smtClean="0">
                <a:sym typeface="Wingdings" pitchFamily="2" charset="2"/>
              </a:rPr>
              <a:t></a:t>
            </a:r>
          </a:p>
          <a:p>
            <a:r>
              <a:rPr lang="fi-FI" smtClean="0">
                <a:sym typeface="Wingdings" pitchFamily="2" charset="2"/>
              </a:rPr>
              <a:t>Ilmavaivat, turvotus, kurina, ripuli, kivut, phv.</a:t>
            </a:r>
          </a:p>
          <a:p>
            <a:r>
              <a:rPr lang="fi-FI" smtClean="0">
                <a:sym typeface="Wingdings" pitchFamily="2" charset="2"/>
              </a:rPr>
              <a:t>Ruokavaliohoito ja entsyymivalmisteet</a:t>
            </a:r>
            <a:endParaRPr lang="fi-FI" smtClean="0"/>
          </a:p>
        </p:txBody>
      </p:sp>
    </p:spTree>
    <p:extLst>
      <p:ext uri="{BB962C8B-B14F-4D97-AF65-F5344CB8AC3E}">
        <p14:creationId xmlns:p14="http://schemas.microsoft.com/office/powerpoint/2010/main" val="3280476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tsikko 1"/>
          <p:cNvSpPr>
            <a:spLocks noGrp="1"/>
          </p:cNvSpPr>
          <p:nvPr>
            <p:ph type="title"/>
          </p:nvPr>
        </p:nvSpPr>
        <p:spPr/>
        <p:txBody>
          <a:bodyPr/>
          <a:lstStyle/>
          <a:p>
            <a:pPr eaLnBrk="1" hangingPunct="1"/>
            <a:r>
              <a:rPr lang="fi-FI" sz="4000" smtClean="0"/>
              <a:t>HAAVAINEN PAKSUSUOLITULEHDUS JA CROHNIN TAUTI</a:t>
            </a:r>
          </a:p>
        </p:txBody>
      </p:sp>
      <p:sp>
        <p:nvSpPr>
          <p:cNvPr id="18435" name="Sisällön paikkamerkki 2"/>
          <p:cNvSpPr>
            <a:spLocks noGrp="1"/>
          </p:cNvSpPr>
          <p:nvPr>
            <p:ph idx="1"/>
          </p:nvPr>
        </p:nvSpPr>
        <p:spPr>
          <a:xfrm>
            <a:off x="357188" y="1600200"/>
            <a:ext cx="8329612" cy="4525963"/>
          </a:xfrm>
        </p:spPr>
        <p:txBody>
          <a:bodyPr/>
          <a:lstStyle/>
          <a:p>
            <a:pPr eaLnBrk="1" hangingPunct="1"/>
            <a:r>
              <a:rPr lang="fi-FI" dirty="0" smtClean="0"/>
              <a:t>Tulehduksellisiksi suolistosairauksiksi (</a:t>
            </a:r>
            <a:r>
              <a:rPr lang="fi-FI" smtClean="0"/>
              <a:t>IBD) nimitetään </a:t>
            </a:r>
            <a:r>
              <a:rPr lang="fi-FI" dirty="0" smtClean="0"/>
              <a:t>kahta pitkäaikaista (kroonista) suolisairautta; haavaista paksunsuolen (oikeammin paksusuolen) tulehdusta ja </a:t>
            </a:r>
            <a:r>
              <a:rPr lang="fi-FI" dirty="0" err="1" smtClean="0"/>
              <a:t>Crohnin</a:t>
            </a:r>
            <a:r>
              <a:rPr lang="fi-FI" dirty="0" smtClean="0"/>
              <a:t> tautia. </a:t>
            </a:r>
          </a:p>
          <a:p>
            <a:pPr eaLnBrk="1" hangingPunct="1"/>
            <a:r>
              <a:rPr lang="fi-FI" dirty="0" smtClean="0"/>
              <a:t>Molempiin liittyy suolimuutoksia paksusuolen alueella, </a:t>
            </a:r>
            <a:r>
              <a:rPr lang="fi-FI" dirty="0" err="1" smtClean="0"/>
              <a:t>Crohnin</a:t>
            </a:r>
            <a:r>
              <a:rPr lang="fi-FI" dirty="0" smtClean="0"/>
              <a:t> tautiin usein myös ohutsuolen alueella</a:t>
            </a:r>
          </a:p>
        </p:txBody>
      </p:sp>
      <p:sp>
        <p:nvSpPr>
          <p:cNvPr id="18436" name="AutoShape 2" descr="Paksusuoli"/>
          <p:cNvSpPr>
            <a:spLocks noChangeAspect="1" noChangeArrowheads="1"/>
          </p:cNvSpPr>
          <p:nvPr/>
        </p:nvSpPr>
        <p:spPr bwMode="auto">
          <a:xfrm>
            <a:off x="144463" y="-144463"/>
            <a:ext cx="304800" cy="304801"/>
          </a:xfrm>
          <a:prstGeom prst="rect">
            <a:avLst/>
          </a:prstGeom>
          <a:noFill/>
          <a:ln w="9525">
            <a:noFill/>
            <a:miter lim="800000"/>
            <a:headEnd/>
            <a:tailEnd/>
          </a:ln>
        </p:spPr>
        <p:txBody>
          <a:bodyPr/>
          <a:lstStyle/>
          <a:p>
            <a:endParaRPr lang="fi-FI"/>
          </a:p>
        </p:txBody>
      </p:sp>
      <p:sp>
        <p:nvSpPr>
          <p:cNvPr id="18437" name="AutoShape 4" descr="Paksusuoli"/>
          <p:cNvSpPr>
            <a:spLocks noChangeAspect="1" noChangeArrowheads="1"/>
          </p:cNvSpPr>
          <p:nvPr/>
        </p:nvSpPr>
        <p:spPr bwMode="auto">
          <a:xfrm>
            <a:off x="144463" y="-144463"/>
            <a:ext cx="304800" cy="304801"/>
          </a:xfrm>
          <a:prstGeom prst="rect">
            <a:avLst/>
          </a:prstGeom>
          <a:noFill/>
          <a:ln w="9525">
            <a:noFill/>
            <a:miter lim="800000"/>
            <a:headEnd/>
            <a:tailEnd/>
          </a:ln>
        </p:spPr>
        <p:txBody>
          <a:bodyPr/>
          <a:lstStyle/>
          <a:p>
            <a:endParaRPr lang="fi-FI"/>
          </a:p>
        </p:txBody>
      </p:sp>
      <p:sp>
        <p:nvSpPr>
          <p:cNvPr id="18438" name="AutoShape 6" descr="Paksusuoli"/>
          <p:cNvSpPr>
            <a:spLocks noChangeAspect="1" noChangeArrowheads="1"/>
          </p:cNvSpPr>
          <p:nvPr/>
        </p:nvSpPr>
        <p:spPr bwMode="auto">
          <a:xfrm>
            <a:off x="144463" y="-144463"/>
            <a:ext cx="304800" cy="304801"/>
          </a:xfrm>
          <a:prstGeom prst="rect">
            <a:avLst/>
          </a:prstGeom>
          <a:noFill/>
          <a:ln w="9525">
            <a:noFill/>
            <a:miter lim="800000"/>
            <a:headEnd/>
            <a:tailEnd/>
          </a:ln>
        </p:spPr>
        <p:txBody>
          <a:bodyPr/>
          <a:lstStyle/>
          <a:p>
            <a:endParaRPr lang="fi-FI"/>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ww.biovita.fi/uusi/files/img/news185.jpg"/>
          <p:cNvPicPr>
            <a:picLocks noChangeAspect="1" noChangeArrowheads="1"/>
          </p:cNvPicPr>
          <p:nvPr/>
        </p:nvPicPr>
        <p:blipFill>
          <a:blip r:embed="rId2" cstate="print"/>
          <a:srcRect/>
          <a:stretch>
            <a:fillRect/>
          </a:stretch>
        </p:blipFill>
        <p:spPr bwMode="auto">
          <a:xfrm>
            <a:off x="1143000" y="428625"/>
            <a:ext cx="6929438" cy="592931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yle.fi/akuutti/nettikuvat%202004/ibd_6.jpg"/>
          <p:cNvPicPr>
            <a:picLocks noChangeAspect="1" noChangeArrowheads="1"/>
          </p:cNvPicPr>
          <p:nvPr/>
        </p:nvPicPr>
        <p:blipFill>
          <a:blip r:embed="rId2" cstate="print"/>
          <a:srcRect/>
          <a:stretch>
            <a:fillRect/>
          </a:stretch>
        </p:blipFill>
        <p:spPr bwMode="auto">
          <a:xfrm>
            <a:off x="857250" y="285750"/>
            <a:ext cx="7429500" cy="6215063"/>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tsikko 1"/>
          <p:cNvSpPr>
            <a:spLocks noGrp="1"/>
          </p:cNvSpPr>
          <p:nvPr>
            <p:ph type="title"/>
          </p:nvPr>
        </p:nvSpPr>
        <p:spPr/>
        <p:txBody>
          <a:bodyPr/>
          <a:lstStyle/>
          <a:p>
            <a:pPr eaLnBrk="1" hangingPunct="1"/>
            <a:r>
              <a:rPr lang="fi-FI" smtClean="0"/>
              <a:t>OIREET</a:t>
            </a:r>
          </a:p>
        </p:txBody>
      </p:sp>
      <p:sp>
        <p:nvSpPr>
          <p:cNvPr id="21507" name="Sisällön paikkamerkki 2"/>
          <p:cNvSpPr>
            <a:spLocks noGrp="1"/>
          </p:cNvSpPr>
          <p:nvPr>
            <p:ph idx="1"/>
          </p:nvPr>
        </p:nvSpPr>
        <p:spPr/>
        <p:txBody>
          <a:bodyPr/>
          <a:lstStyle/>
          <a:p>
            <a:pPr eaLnBrk="1" hangingPunct="1"/>
            <a:r>
              <a:rPr lang="fi-FI" smtClean="0"/>
              <a:t>Sairauden aaltoileva kulku</a:t>
            </a:r>
          </a:p>
          <a:p>
            <a:pPr eaLnBrk="1" hangingPunct="1"/>
            <a:r>
              <a:rPr lang="fi-FI" smtClean="0"/>
              <a:t>Molemmissa esiintyy viikkokausia jatkuvaa ripulia, joka voi olla veristä. </a:t>
            </a:r>
          </a:p>
          <a:p>
            <a:pPr eaLnBrk="1" hangingPunct="1"/>
            <a:r>
              <a:rPr lang="fi-FI" smtClean="0"/>
              <a:t>Vaikeissa tapauksissa ulostekertoja on yli kuusi päivässä. Vatsakivut ovat usein kramppimaisia, Crohnin taudissa ne voivat olla jatkuvampia.</a:t>
            </a:r>
          </a:p>
          <a:p>
            <a:pPr eaLnBrk="1" hangingPunct="1"/>
            <a:r>
              <a:rPr lang="fi-FI" smtClean="0"/>
              <a:t>Suoliston tulehdus aiheuttaa usein yleisoireita, kuten laihtumista ja kuumeilua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tsikko 1"/>
          <p:cNvSpPr>
            <a:spLocks noGrp="1"/>
          </p:cNvSpPr>
          <p:nvPr>
            <p:ph type="title"/>
          </p:nvPr>
        </p:nvSpPr>
        <p:spPr/>
        <p:txBody>
          <a:bodyPr/>
          <a:lstStyle/>
          <a:p>
            <a:pPr eaLnBrk="1" hangingPunct="1"/>
            <a:r>
              <a:rPr lang="fi-FI" smtClean="0"/>
              <a:t>HOITO</a:t>
            </a:r>
          </a:p>
        </p:txBody>
      </p:sp>
      <p:sp>
        <p:nvSpPr>
          <p:cNvPr id="22531" name="Sisällön paikkamerkki 2"/>
          <p:cNvSpPr>
            <a:spLocks noGrp="1"/>
          </p:cNvSpPr>
          <p:nvPr>
            <p:ph idx="1"/>
          </p:nvPr>
        </p:nvSpPr>
        <p:spPr>
          <a:xfrm>
            <a:off x="457200" y="1600200"/>
            <a:ext cx="8229600" cy="5257800"/>
          </a:xfrm>
        </p:spPr>
        <p:txBody>
          <a:bodyPr/>
          <a:lstStyle/>
          <a:p>
            <a:pPr eaLnBrk="1" hangingPunct="1"/>
            <a:r>
              <a:rPr lang="fi-FI" smtClean="0"/>
              <a:t>Tulehdukselliset suolisairaudet todetaan paksusuolen tähystyksellä</a:t>
            </a:r>
          </a:p>
          <a:p>
            <a:pPr eaLnBrk="1" hangingPunct="1"/>
            <a:r>
              <a:rPr lang="fi-FI" smtClean="0"/>
              <a:t>Verikokeiden avulla selvitetään tulehdusreaktion voimakkuutta ja muita sairauden aiheuttamia yleisoireita</a:t>
            </a:r>
          </a:p>
          <a:p>
            <a:pPr eaLnBrk="1" hangingPunct="1"/>
            <a:r>
              <a:rPr lang="fi-FI" smtClean="0"/>
              <a:t>Hoitona on lääkärin suunnittelema lääkehoito.</a:t>
            </a:r>
          </a:p>
          <a:p>
            <a:pPr eaLnBrk="1" hangingPunct="1"/>
            <a:r>
              <a:rPr lang="fi-FI" smtClean="0"/>
              <a:t>Omahoidolla, esimerkiksi ruokavaliolla, ei suolimuutoksiin pystytä vaikuttamaan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pic>
        <p:nvPicPr>
          <p:cNvPr id="4" name="Kuva 3"/>
          <p:cNvPicPr>
            <a:picLocks noChangeAspect="1"/>
          </p:cNvPicPr>
          <p:nvPr/>
        </p:nvPicPr>
        <p:blipFill>
          <a:blip r:embed="rId2"/>
          <a:stretch>
            <a:fillRect/>
          </a:stretch>
        </p:blipFill>
        <p:spPr>
          <a:xfrm>
            <a:off x="2339752" y="-171400"/>
            <a:ext cx="3960439" cy="7029400"/>
          </a:xfrm>
          <a:prstGeom prst="rect">
            <a:avLst/>
          </a:prstGeom>
        </p:spPr>
      </p:pic>
    </p:spTree>
    <p:extLst>
      <p:ext uri="{BB962C8B-B14F-4D97-AF65-F5344CB8AC3E}">
        <p14:creationId xmlns:p14="http://schemas.microsoft.com/office/powerpoint/2010/main" val="3937106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tsikko 1"/>
          <p:cNvSpPr>
            <a:spLocks noGrp="1"/>
          </p:cNvSpPr>
          <p:nvPr>
            <p:ph type="title"/>
          </p:nvPr>
        </p:nvSpPr>
        <p:spPr/>
        <p:txBody>
          <a:bodyPr/>
          <a:lstStyle/>
          <a:p>
            <a:pPr eaLnBrk="1" hangingPunct="1"/>
            <a:endParaRPr lang="fi-FI" smtClean="0"/>
          </a:p>
        </p:txBody>
      </p:sp>
      <p:sp>
        <p:nvSpPr>
          <p:cNvPr id="23555" name="Sisällön paikkamerkki 2"/>
          <p:cNvSpPr>
            <a:spLocks noGrp="1"/>
          </p:cNvSpPr>
          <p:nvPr>
            <p:ph idx="1"/>
          </p:nvPr>
        </p:nvSpPr>
        <p:spPr/>
        <p:txBody>
          <a:bodyPr/>
          <a:lstStyle/>
          <a:p>
            <a:pPr eaLnBrk="1" hangingPunct="1"/>
            <a:r>
              <a:rPr lang="fi-FI" dirty="0" smtClean="0"/>
              <a:t>Jos äkäinen tauti, pahenemisvaiheita useasti, oireet pahenevat </a:t>
            </a:r>
            <a:r>
              <a:rPr lang="fi-FI" dirty="0" smtClean="0">
                <a:sym typeface="Wingdings" panose="05000000000000000000" pitchFamily="2" charset="2"/>
              </a:rPr>
              <a:t></a:t>
            </a:r>
            <a:r>
              <a:rPr lang="fi-FI" dirty="0" smtClean="0"/>
              <a:t> kirurginen hoito. Jossa poistetaan sairasta suolta</a:t>
            </a:r>
          </a:p>
          <a:p>
            <a:pPr eaLnBrk="1" hangingPunct="1"/>
            <a:r>
              <a:rPr lang="fi-FI" dirty="0" smtClean="0"/>
              <a:t>Säästävä leikkaus / avanne</a:t>
            </a:r>
          </a:p>
          <a:p>
            <a:pPr eaLnBrk="1" hangingPunct="1"/>
            <a:r>
              <a:rPr lang="fi-FI" dirty="0" smtClean="0"/>
              <a:t>Syöpään sairastumisen riski kohonnut </a:t>
            </a:r>
            <a:r>
              <a:rPr lang="fi-FI" dirty="0" smtClean="0">
                <a:sym typeface="Wingdings" panose="05000000000000000000" pitchFamily="2" charset="2"/>
              </a:rPr>
              <a:t></a:t>
            </a:r>
            <a:endParaRPr lang="fi-FI" dirty="0" smtClean="0"/>
          </a:p>
          <a:p>
            <a:pPr eaLnBrk="1" hangingPunct="1">
              <a:buFont typeface="Arial" charset="0"/>
              <a:buNone/>
            </a:pPr>
            <a:r>
              <a:rPr lang="fi-FI" dirty="0" smtClean="0"/>
              <a:t>	säännölliset </a:t>
            </a:r>
            <a:r>
              <a:rPr lang="fi-FI" dirty="0" err="1" smtClean="0"/>
              <a:t>kolonoskopiat</a:t>
            </a:r>
            <a:endParaRPr lang="fi-FI"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tsikko 1"/>
          <p:cNvSpPr>
            <a:spLocks noGrp="1"/>
          </p:cNvSpPr>
          <p:nvPr>
            <p:ph type="title"/>
          </p:nvPr>
        </p:nvSpPr>
        <p:spPr/>
        <p:txBody>
          <a:bodyPr/>
          <a:lstStyle/>
          <a:p>
            <a:pPr eaLnBrk="1" hangingPunct="1"/>
            <a:r>
              <a:rPr lang="fi-FI" smtClean="0"/>
              <a:t>Liitännäissairaudet</a:t>
            </a:r>
          </a:p>
        </p:txBody>
      </p:sp>
      <p:sp>
        <p:nvSpPr>
          <p:cNvPr id="24579" name="Sisällön paikkamerkki 2"/>
          <p:cNvSpPr>
            <a:spLocks noGrp="1"/>
          </p:cNvSpPr>
          <p:nvPr>
            <p:ph idx="1"/>
          </p:nvPr>
        </p:nvSpPr>
        <p:spPr/>
        <p:txBody>
          <a:bodyPr/>
          <a:lstStyle/>
          <a:p>
            <a:pPr eaLnBrk="1" hangingPunct="1"/>
            <a:r>
              <a:rPr lang="fi-FI" smtClean="0"/>
              <a:t>Nivelet: kivut isoissa nivelissä, perifeerinen artriitti, selkärankareuma</a:t>
            </a:r>
          </a:p>
          <a:p>
            <a:pPr eaLnBrk="1" hangingPunct="1"/>
            <a:r>
              <a:rPr lang="fi-FI" smtClean="0"/>
              <a:t>Iho ja limakalvot: kyhmyruusu, aftat, </a:t>
            </a:r>
          </a:p>
          <a:p>
            <a:pPr eaLnBrk="1" hangingPunct="1"/>
            <a:r>
              <a:rPr lang="fi-FI" smtClean="0"/>
              <a:t>Silmät: episkleriitti, iriitti, uveiitti</a:t>
            </a:r>
          </a:p>
          <a:p>
            <a:pPr eaLnBrk="1" hangingPunct="1"/>
            <a:r>
              <a:rPr lang="fi-FI" smtClean="0"/>
              <a:t>Maksa: rasvamaksa, krooninen hepatiitti, sklerosoiva kolangiitti, perikolangiitti, </a:t>
            </a:r>
          </a:p>
          <a:p>
            <a:pPr eaLnBrk="1" hangingPunct="1"/>
            <a:r>
              <a:rPr lang="fi-FI" smtClean="0"/>
              <a:t>Muut: pankreatiitti, interstitielli nefriitti, laskimotukokset</a:t>
            </a:r>
          </a:p>
          <a:p>
            <a:pPr eaLnBrk="1" hangingPunct="1"/>
            <a:endParaRPr lang="fi-FI"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1"/>
          <p:cNvSpPr>
            <a:spLocks noGrp="1"/>
          </p:cNvSpPr>
          <p:nvPr>
            <p:ph type="ctrTitle"/>
          </p:nvPr>
        </p:nvSpPr>
        <p:spPr/>
        <p:txBody>
          <a:bodyPr/>
          <a:lstStyle/>
          <a:p>
            <a:pPr eaLnBrk="1" hangingPunct="1"/>
            <a:r>
              <a:rPr lang="fi-FI" smtClean="0"/>
              <a:t>MAKSAN, HAIMAN JA SAPEN SAIRAUKSIEN HOITOTYÖ</a:t>
            </a:r>
          </a:p>
        </p:txBody>
      </p:sp>
      <p:sp>
        <p:nvSpPr>
          <p:cNvPr id="3" name="Alaotsikko 2"/>
          <p:cNvSpPr>
            <a:spLocks noGrp="1"/>
          </p:cNvSpPr>
          <p:nvPr>
            <p:ph type="subTitle" idx="1"/>
          </p:nvPr>
        </p:nvSpPr>
        <p:spPr/>
        <p:txBody>
          <a:bodyPr/>
          <a:lstStyle/>
          <a:p>
            <a:pPr eaLnBrk="1" hangingPunct="1">
              <a:defRPr/>
            </a:pPr>
            <a:endParaRPr lang="fi-FI"/>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www.musili.fi/cache/ed1e3182282fe2e7bd1dd9253f6c8b76.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p:txBody>
          <a:bodyPr/>
          <a:lstStyle/>
          <a:p>
            <a:pPr eaLnBrk="1" hangingPunct="1"/>
            <a:r>
              <a:rPr lang="fi-FI" smtClean="0"/>
              <a:t>MAKSAKIRROOSI</a:t>
            </a:r>
          </a:p>
        </p:txBody>
      </p:sp>
      <p:sp>
        <p:nvSpPr>
          <p:cNvPr id="28675" name="Sisällön paikkamerkki 2"/>
          <p:cNvSpPr>
            <a:spLocks noGrp="1"/>
          </p:cNvSpPr>
          <p:nvPr>
            <p:ph idx="1"/>
          </p:nvPr>
        </p:nvSpPr>
        <p:spPr/>
        <p:txBody>
          <a:bodyPr/>
          <a:lstStyle/>
          <a:p>
            <a:pPr eaLnBrk="1" hangingPunct="1"/>
            <a:r>
              <a:rPr lang="fi-FI" smtClean="0"/>
              <a:t>Maksakirroosi on vakava sairaus, ja Suomessa siihen kuolee vuosittain yli 500 ihmistä</a:t>
            </a:r>
          </a:p>
          <a:p>
            <a:pPr eaLnBrk="1" hangingPunct="1"/>
            <a:r>
              <a:rPr lang="fi-FI" smtClean="0"/>
              <a:t>Maksakirroosissa eli maksan kovettumisessa osa maksakudoksesta on muuttunut sidekudokseksi </a:t>
            </a:r>
          </a:p>
          <a:p>
            <a:pPr eaLnBrk="1" hangingPunct="1"/>
            <a:r>
              <a:rPr lang="fi-FI" smtClean="0"/>
              <a:t>Maksakirroosi on monien maksatautien loppuvaihe. Yleisin aiheuttaja on alkoholi, mutta kirroosiin on myös muita syitä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tsikko 1"/>
          <p:cNvSpPr>
            <a:spLocks noGrp="1"/>
          </p:cNvSpPr>
          <p:nvPr>
            <p:ph type="title"/>
          </p:nvPr>
        </p:nvSpPr>
        <p:spPr/>
        <p:txBody>
          <a:bodyPr/>
          <a:lstStyle/>
          <a:p>
            <a:pPr eaLnBrk="1" hangingPunct="1"/>
            <a:r>
              <a:rPr lang="fi-FI" smtClean="0"/>
              <a:t>OIREET</a:t>
            </a:r>
          </a:p>
        </p:txBody>
      </p:sp>
      <p:sp>
        <p:nvSpPr>
          <p:cNvPr id="30723" name="Sisällön paikkamerkki 2"/>
          <p:cNvSpPr>
            <a:spLocks noGrp="1"/>
          </p:cNvSpPr>
          <p:nvPr>
            <p:ph idx="1"/>
          </p:nvPr>
        </p:nvSpPr>
        <p:spPr>
          <a:xfrm>
            <a:off x="457200" y="1428750"/>
            <a:ext cx="8229600" cy="5214938"/>
          </a:xfrm>
        </p:spPr>
        <p:txBody>
          <a:bodyPr/>
          <a:lstStyle/>
          <a:p>
            <a:pPr eaLnBrk="1" hangingPunct="1">
              <a:buFont typeface="Arial" charset="0"/>
              <a:buNone/>
            </a:pPr>
            <a:r>
              <a:rPr lang="fi-FI" sz="3600" smtClean="0"/>
              <a:t>Alkuvaiheessa ikterus ja RS-kanavan oireet</a:t>
            </a:r>
          </a:p>
          <a:p>
            <a:pPr eaLnBrk="1" hangingPunct="1">
              <a:buFont typeface="Arial" charset="0"/>
              <a:buNone/>
            </a:pPr>
            <a:r>
              <a:rPr lang="fi-FI" sz="3600" smtClean="0"/>
              <a:t>Loppuvaiheessa:</a:t>
            </a:r>
          </a:p>
          <a:p>
            <a:pPr eaLnBrk="1" hangingPunct="1"/>
            <a:r>
              <a:rPr lang="fi-FI" sz="3600" smtClean="0"/>
              <a:t>Keltaisuus </a:t>
            </a:r>
            <a:r>
              <a:rPr lang="fi-FI" sz="2800" smtClean="0"/>
              <a:t>(maksa ei pysty poistamaan bilirubiinia)</a:t>
            </a:r>
          </a:p>
          <a:p>
            <a:pPr eaLnBrk="1" hangingPunct="1"/>
            <a:r>
              <a:rPr lang="fi-FI" sz="3600" smtClean="0"/>
              <a:t>Väsymys ja lopuksi tajunnan häiriöt </a:t>
            </a:r>
            <a:r>
              <a:rPr lang="fi-FI" sz="2800" smtClean="0"/>
              <a:t>(vereen kertyy aineenvaihduntatuotteita, joita maksasolut normaalisti käsittelevät) </a:t>
            </a:r>
          </a:p>
          <a:p>
            <a:pPr eaLnBrk="1" hangingPunct="1"/>
            <a:r>
              <a:rPr lang="fi-FI" sz="3600" smtClean="0"/>
              <a:t>Turvotukset ja vuototaipumus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Otsikko 1"/>
          <p:cNvSpPr>
            <a:spLocks noGrp="1"/>
          </p:cNvSpPr>
          <p:nvPr>
            <p:ph type="title"/>
          </p:nvPr>
        </p:nvSpPr>
        <p:spPr/>
        <p:txBody>
          <a:bodyPr/>
          <a:lstStyle/>
          <a:p>
            <a:pPr eaLnBrk="1" hangingPunct="1"/>
            <a:r>
              <a:rPr lang="fi-FI" smtClean="0"/>
              <a:t>OIREET</a:t>
            </a:r>
          </a:p>
        </p:txBody>
      </p:sp>
      <p:sp>
        <p:nvSpPr>
          <p:cNvPr id="31747" name="Sisällön paikkamerkki 2"/>
          <p:cNvSpPr>
            <a:spLocks noGrp="1"/>
          </p:cNvSpPr>
          <p:nvPr>
            <p:ph idx="1"/>
          </p:nvPr>
        </p:nvSpPr>
        <p:spPr/>
        <p:txBody>
          <a:bodyPr/>
          <a:lstStyle/>
          <a:p>
            <a:pPr eaLnBrk="1" hangingPunct="1"/>
            <a:r>
              <a:rPr lang="fi-FI" sz="3600" dirty="0" smtClean="0"/>
              <a:t>Maksakirroosin myöhäisvaiheessa vatsaontelon sisään kertyy nestettä eli </a:t>
            </a:r>
            <a:r>
              <a:rPr lang="fi-FI" sz="3600" i="1" dirty="0" err="1" smtClean="0"/>
              <a:t>askitesta</a:t>
            </a:r>
            <a:r>
              <a:rPr lang="fi-FI" sz="3600" dirty="0" smtClean="0"/>
              <a:t> (vatsan elimistä maksaan johtavan porttilaskimon verenkierto maksassa on estynyt)</a:t>
            </a:r>
          </a:p>
          <a:p>
            <a:pPr eaLnBrk="1" hangingPunct="1"/>
            <a:r>
              <a:rPr lang="fi-FI" sz="3600" dirty="0" smtClean="0"/>
              <a:t>Porttilaskimon kohonnut paine johtaa ruokatorven suonikohjuihin, jotka voivat puhjeta ja aiheuttaa hengenvaarallisen verenvuodon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tsikko 1"/>
          <p:cNvSpPr>
            <a:spLocks noGrp="1"/>
          </p:cNvSpPr>
          <p:nvPr>
            <p:ph type="title"/>
          </p:nvPr>
        </p:nvSpPr>
        <p:spPr/>
        <p:txBody>
          <a:bodyPr/>
          <a:lstStyle/>
          <a:p>
            <a:pPr eaLnBrk="1" hangingPunct="1"/>
            <a:r>
              <a:rPr lang="fi-FI" smtClean="0"/>
              <a:t>HOITO</a:t>
            </a:r>
          </a:p>
        </p:txBody>
      </p:sp>
      <p:sp>
        <p:nvSpPr>
          <p:cNvPr id="32771" name="Sisällön paikkamerkki 2"/>
          <p:cNvSpPr>
            <a:spLocks noGrp="1"/>
          </p:cNvSpPr>
          <p:nvPr>
            <p:ph idx="1"/>
          </p:nvPr>
        </p:nvSpPr>
        <p:spPr/>
        <p:txBody>
          <a:bodyPr/>
          <a:lstStyle/>
          <a:p>
            <a:pPr eaLnBrk="1" hangingPunct="1"/>
            <a:r>
              <a:rPr lang="fi-FI" sz="3600" dirty="0" smtClean="0"/>
              <a:t>Hoidon tavoitteena on maksakirroosin eteneminen pysäyttäminen </a:t>
            </a:r>
            <a:r>
              <a:rPr lang="fi-FI" sz="3600" dirty="0" smtClean="0">
                <a:sym typeface="Wingdings" panose="05000000000000000000" pitchFamily="2" charset="2"/>
              </a:rPr>
              <a:t></a:t>
            </a:r>
            <a:r>
              <a:rPr lang="fi-FI" sz="3600" dirty="0" smtClean="0"/>
              <a:t> täydellinen pidättäytyminen alkoholijuomista. </a:t>
            </a:r>
          </a:p>
          <a:p>
            <a:pPr eaLnBrk="1" hangingPunct="1"/>
            <a:r>
              <a:rPr lang="fi-FI" sz="3600" dirty="0" err="1" smtClean="0"/>
              <a:t>Askitesta</a:t>
            </a:r>
            <a:r>
              <a:rPr lang="fi-FI" sz="3600" dirty="0" smtClean="0"/>
              <a:t> voidaan vähentää diureeteilla / poistamalla nestettä </a:t>
            </a:r>
            <a:r>
              <a:rPr lang="fi-FI" sz="3600" dirty="0" err="1" smtClean="0"/>
              <a:t>dreenillä</a:t>
            </a:r>
            <a:r>
              <a:rPr lang="fi-FI" sz="3600" dirty="0" smtClean="0"/>
              <a:t>.</a:t>
            </a:r>
          </a:p>
          <a:p>
            <a:pPr eaLnBrk="1" hangingPunct="1"/>
            <a:r>
              <a:rPr lang="fi-FI" sz="3600" dirty="0" smtClean="0"/>
              <a:t>Vaikeassa maksakirroosissa ainoa hoitokeino on maksansiirto</a:t>
            </a:r>
          </a:p>
          <a:p>
            <a:pPr eaLnBrk="1" hangingPunct="1"/>
            <a:endParaRPr lang="fi-FI"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Otsikko 1"/>
          <p:cNvSpPr>
            <a:spLocks noGrp="1"/>
          </p:cNvSpPr>
          <p:nvPr>
            <p:ph type="title"/>
          </p:nvPr>
        </p:nvSpPr>
        <p:spPr/>
        <p:txBody>
          <a:bodyPr/>
          <a:lstStyle/>
          <a:p>
            <a:pPr eaLnBrk="1" hangingPunct="1"/>
            <a:r>
              <a:rPr lang="fi-FI" smtClean="0"/>
              <a:t>SAPPIKIVET</a:t>
            </a:r>
          </a:p>
        </p:txBody>
      </p:sp>
      <p:sp>
        <p:nvSpPr>
          <p:cNvPr id="33795" name="Sisällön paikkamerkki 2"/>
          <p:cNvSpPr>
            <a:spLocks noGrp="1"/>
          </p:cNvSpPr>
          <p:nvPr>
            <p:ph idx="1"/>
          </p:nvPr>
        </p:nvSpPr>
        <p:spPr>
          <a:xfrm>
            <a:off x="457200" y="1600200"/>
            <a:ext cx="8229600" cy="4972050"/>
          </a:xfrm>
        </p:spPr>
        <p:txBody>
          <a:bodyPr/>
          <a:lstStyle/>
          <a:p>
            <a:pPr eaLnBrk="1" hangingPunct="1"/>
            <a:r>
              <a:rPr lang="fi-FI" sz="3600" dirty="0" smtClean="0"/>
              <a:t>Aikuisilla kiviä syntyy iän karttuessa hiljalleen (75 vuoden iässä naisista 1/3 ja miehistä 1/5 on ollut sappikiviä)</a:t>
            </a:r>
          </a:p>
          <a:p>
            <a:pPr eaLnBrk="1" hangingPunct="1"/>
            <a:r>
              <a:rPr lang="fi-FI" sz="3600" dirty="0" smtClean="0"/>
              <a:t>SYNTY </a:t>
            </a:r>
            <a:r>
              <a:rPr lang="fi-FI" sz="3600" dirty="0" smtClean="0">
                <a:sym typeface="Wingdings" panose="05000000000000000000" pitchFamily="2" charset="2"/>
              </a:rPr>
              <a:t></a:t>
            </a:r>
            <a:r>
              <a:rPr lang="fi-FI" sz="3600" dirty="0" smtClean="0"/>
              <a:t> Sapen aineosat alkavat kiteytyä sappirakossa seisovassa sappinesteessä.</a:t>
            </a:r>
          </a:p>
          <a:p>
            <a:pPr eaLnBrk="1" hangingPunct="1"/>
            <a:r>
              <a:rPr lang="fi-FI" sz="3600" dirty="0" smtClean="0"/>
              <a:t>Lihavuus ja sappirakon tyhjenemishäiriöt lisäävät kivien muodostumista.</a:t>
            </a:r>
          </a:p>
          <a:p>
            <a:pPr eaLnBrk="1" hangingPunct="1"/>
            <a:endParaRPr lang="fi-FI"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http://yle.fi/akuutti/nettikuvat2007/sappikivet_02.jpg"/>
          <p:cNvPicPr>
            <a:picLocks noChangeAspect="1" noChangeArrowheads="1"/>
          </p:cNvPicPr>
          <p:nvPr/>
        </p:nvPicPr>
        <p:blipFill>
          <a:blip r:embed="rId2" cstate="print"/>
          <a:srcRect/>
          <a:stretch>
            <a:fillRect/>
          </a:stretch>
        </p:blipFill>
        <p:spPr bwMode="auto">
          <a:xfrm>
            <a:off x="357188" y="214313"/>
            <a:ext cx="8572500" cy="621506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title"/>
          </p:nvPr>
        </p:nvSpPr>
        <p:spPr/>
        <p:txBody>
          <a:bodyPr/>
          <a:lstStyle/>
          <a:p>
            <a:r>
              <a:rPr lang="fi-FI" dirty="0" smtClean="0"/>
              <a:t>REFLUKSTITAUTI</a:t>
            </a:r>
          </a:p>
        </p:txBody>
      </p:sp>
      <p:sp>
        <p:nvSpPr>
          <p:cNvPr id="3075" name="Sisällön paikkamerkki 2"/>
          <p:cNvSpPr>
            <a:spLocks noGrp="1"/>
          </p:cNvSpPr>
          <p:nvPr>
            <p:ph idx="1"/>
          </p:nvPr>
        </p:nvSpPr>
        <p:spPr/>
        <p:txBody>
          <a:bodyPr/>
          <a:lstStyle/>
          <a:p>
            <a:r>
              <a:rPr lang="fi-FI" dirty="0" smtClean="0"/>
              <a:t>Yleinen vaiva (10% länsimaissa)</a:t>
            </a:r>
          </a:p>
          <a:p>
            <a:r>
              <a:rPr lang="fi-FI" dirty="0" smtClean="0"/>
              <a:t>Mahalaukun sisältö kulkeutuu ruokatorven puolelle </a:t>
            </a:r>
            <a:r>
              <a:rPr lang="fi-FI" dirty="0" smtClean="0">
                <a:sym typeface="Wingdings" pitchFamily="2" charset="2"/>
              </a:rPr>
              <a:t></a:t>
            </a:r>
            <a:r>
              <a:rPr lang="fi-FI" b="1" dirty="0" smtClean="0">
                <a:sym typeface="Wingdings" pitchFamily="2" charset="2"/>
              </a:rPr>
              <a:t> </a:t>
            </a:r>
            <a:r>
              <a:rPr lang="fi-FI" b="1" dirty="0" err="1" smtClean="0">
                <a:sym typeface="Wingdings" pitchFamily="2" charset="2"/>
              </a:rPr>
              <a:t>refluksi</a:t>
            </a:r>
            <a:endParaRPr lang="fi-FI" b="1" dirty="0" smtClean="0">
              <a:sym typeface="Wingdings" pitchFamily="2" charset="2"/>
            </a:endParaRPr>
          </a:p>
          <a:p>
            <a:r>
              <a:rPr lang="fi-FI" dirty="0" smtClean="0">
                <a:sym typeface="Wingdings" pitchFamily="2" charset="2"/>
              </a:rPr>
              <a:t>Hapan mahansisältö ärsyttää ruokatorvea, närästys ja polte oireina, karvas maku suussa asti  ESOFAGIITTI</a:t>
            </a:r>
          </a:p>
          <a:p>
            <a:r>
              <a:rPr lang="fi-FI" dirty="0" smtClean="0">
                <a:sym typeface="Wingdings" pitchFamily="2" charset="2"/>
              </a:rPr>
              <a:t>Tutkimukset: tähystys, 24h pH mittaus, </a:t>
            </a:r>
            <a:r>
              <a:rPr lang="fi-FI" dirty="0" err="1" smtClean="0">
                <a:sym typeface="Wingdings" pitchFamily="2" charset="2"/>
              </a:rPr>
              <a:t>Rtg</a:t>
            </a:r>
            <a:r>
              <a:rPr lang="fi-FI" dirty="0" smtClean="0">
                <a:sym typeface="Wingdings" pitchFamily="2" charset="2"/>
              </a:rPr>
              <a:t>, </a:t>
            </a:r>
            <a:r>
              <a:rPr lang="fi-FI" dirty="0" err="1" smtClean="0">
                <a:sym typeface="Wingdings" pitchFamily="2" charset="2"/>
              </a:rPr>
              <a:t>Thx-rtg</a:t>
            </a:r>
            <a:r>
              <a:rPr lang="fi-FI" dirty="0" smtClean="0">
                <a:sym typeface="Wingdings" pitchFamily="2" charset="2"/>
              </a:rPr>
              <a:t> + EKG</a:t>
            </a:r>
            <a:endParaRPr lang="fi-FI"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Otsikko 1"/>
          <p:cNvSpPr>
            <a:spLocks noGrp="1"/>
          </p:cNvSpPr>
          <p:nvPr>
            <p:ph type="title"/>
          </p:nvPr>
        </p:nvSpPr>
        <p:spPr/>
        <p:txBody>
          <a:bodyPr/>
          <a:lstStyle/>
          <a:p>
            <a:pPr eaLnBrk="1" hangingPunct="1"/>
            <a:r>
              <a:rPr lang="fi-FI" smtClean="0"/>
              <a:t>Oireet</a:t>
            </a:r>
          </a:p>
        </p:txBody>
      </p:sp>
      <p:sp>
        <p:nvSpPr>
          <p:cNvPr id="3" name="Sisällön paikkamerkki 2"/>
          <p:cNvSpPr>
            <a:spLocks noGrp="1"/>
          </p:cNvSpPr>
          <p:nvPr>
            <p:ph idx="1"/>
          </p:nvPr>
        </p:nvSpPr>
        <p:spPr>
          <a:xfrm>
            <a:off x="457200" y="1285875"/>
            <a:ext cx="8229600" cy="5357813"/>
          </a:xfrm>
        </p:spPr>
        <p:txBody>
          <a:bodyPr rtlCol="0">
            <a:normAutofit fontScale="92500" lnSpcReduction="20000"/>
          </a:bodyPr>
          <a:lstStyle/>
          <a:p>
            <a:pPr eaLnBrk="1" fontAlgn="auto" hangingPunct="1">
              <a:spcAft>
                <a:spcPts val="0"/>
              </a:spcAft>
              <a:buFont typeface="Arial" pitchFamily="34" charset="0"/>
              <a:buChar char="•"/>
              <a:defRPr/>
            </a:pPr>
            <a:r>
              <a:rPr lang="fi-FI" dirty="0" smtClean="0"/>
              <a:t>Äkillinen ylävatsakipu, joka usein säteilee oikean lapaluun seutuun </a:t>
            </a:r>
          </a:p>
          <a:p>
            <a:pPr eaLnBrk="1" fontAlgn="auto" hangingPunct="1">
              <a:spcAft>
                <a:spcPts val="0"/>
              </a:spcAft>
              <a:buFont typeface="Arial" pitchFamily="34" charset="0"/>
              <a:buChar char="•"/>
              <a:defRPr/>
            </a:pPr>
            <a:r>
              <a:rPr lang="fi-FI" dirty="0" smtClean="0"/>
              <a:t>Pahoinvointi ja oksennukset </a:t>
            </a:r>
          </a:p>
          <a:p>
            <a:pPr eaLnBrk="1" fontAlgn="auto" hangingPunct="1">
              <a:spcAft>
                <a:spcPts val="0"/>
              </a:spcAft>
              <a:buFont typeface="Arial" pitchFamily="34" charset="0"/>
              <a:buChar char="•"/>
              <a:defRPr/>
            </a:pPr>
            <a:r>
              <a:rPr lang="fi-FI" dirty="0" smtClean="0"/>
              <a:t>Kipu rauhoittuu yleensä itsestään 3–6 tunnin kuluttua.</a:t>
            </a:r>
          </a:p>
          <a:p>
            <a:pPr eaLnBrk="1" fontAlgn="auto" hangingPunct="1">
              <a:spcAft>
                <a:spcPts val="0"/>
              </a:spcAft>
              <a:buFont typeface="Arial" pitchFamily="34" charset="0"/>
              <a:buChar char="•"/>
              <a:defRPr/>
            </a:pPr>
            <a:r>
              <a:rPr lang="fi-FI" dirty="0" smtClean="0"/>
              <a:t>Ensimmäisen kipukohtauksen jälkeen noin puolet saa uuden kivun vuoden kuluessa, mutta kolmasosa pysyy oireettomina seuraavat kymmenen vuotta.</a:t>
            </a:r>
          </a:p>
          <a:p>
            <a:pPr eaLnBrk="1" fontAlgn="auto" hangingPunct="1">
              <a:spcAft>
                <a:spcPts val="0"/>
              </a:spcAft>
              <a:buFont typeface="Arial" pitchFamily="34" charset="0"/>
              <a:buChar char="•"/>
              <a:defRPr/>
            </a:pPr>
            <a:r>
              <a:rPr lang="fi-FI" dirty="0" smtClean="0"/>
              <a:t>Jos kipu ei väisty muutaman tunnin kuluessa, on syytä epäillä lisätauteja (sappirakon tulehdus ja sappitiehyeen tukos) tällöin myös kuume tai keltaisuutta</a:t>
            </a:r>
          </a:p>
          <a:p>
            <a:pPr eaLnBrk="1" fontAlgn="auto" hangingPunct="1">
              <a:spcAft>
                <a:spcPts val="0"/>
              </a:spcAft>
              <a:buFont typeface="Arial" pitchFamily="34" charset="0"/>
              <a:buChar char="•"/>
              <a:defRPr/>
            </a:pPr>
            <a:endParaRPr lang="fi-FI"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Otsikko 1"/>
          <p:cNvSpPr>
            <a:spLocks noGrp="1"/>
          </p:cNvSpPr>
          <p:nvPr>
            <p:ph type="title"/>
          </p:nvPr>
        </p:nvSpPr>
        <p:spPr/>
        <p:txBody>
          <a:bodyPr/>
          <a:lstStyle/>
          <a:p>
            <a:pPr eaLnBrk="1" hangingPunct="1"/>
            <a:r>
              <a:rPr lang="fi-FI" smtClean="0"/>
              <a:t>Operatiivinen hoito</a:t>
            </a:r>
          </a:p>
        </p:txBody>
      </p:sp>
      <p:sp>
        <p:nvSpPr>
          <p:cNvPr id="3" name="Sisällön paikkamerkki 2"/>
          <p:cNvSpPr>
            <a:spLocks noGrp="1"/>
          </p:cNvSpPr>
          <p:nvPr>
            <p:ph idx="1"/>
          </p:nvPr>
        </p:nvSpPr>
        <p:spPr>
          <a:xfrm>
            <a:off x="457200" y="1428750"/>
            <a:ext cx="8229600" cy="5214938"/>
          </a:xfrm>
        </p:spPr>
        <p:txBody>
          <a:bodyPr rtlCol="0">
            <a:normAutofit lnSpcReduction="10000"/>
          </a:bodyPr>
          <a:lstStyle/>
          <a:p>
            <a:pPr eaLnBrk="1" fontAlgn="auto" hangingPunct="1">
              <a:spcAft>
                <a:spcPts val="0"/>
              </a:spcAft>
              <a:buFont typeface="Arial" pitchFamily="34" charset="0"/>
              <a:buChar char="•"/>
              <a:defRPr/>
            </a:pPr>
            <a:r>
              <a:rPr lang="fi-FI" dirty="0" smtClean="0"/>
              <a:t>Jos kipukohtauksia on useita, leikkaukseen pyritään muutaman kuukauden kuluessa </a:t>
            </a:r>
          </a:p>
          <a:p>
            <a:pPr eaLnBrk="1" fontAlgn="auto" hangingPunct="1">
              <a:spcAft>
                <a:spcPts val="0"/>
              </a:spcAft>
              <a:buFont typeface="Arial" pitchFamily="34" charset="0"/>
              <a:buChar char="•"/>
              <a:defRPr/>
            </a:pPr>
            <a:r>
              <a:rPr lang="fi-FI" dirty="0" smtClean="0"/>
              <a:t>Tähystysleikkauksessa poistetaan sappirakko ja sen mukana kivet. </a:t>
            </a:r>
          </a:p>
          <a:p>
            <a:pPr eaLnBrk="1" fontAlgn="auto" hangingPunct="1">
              <a:spcAft>
                <a:spcPts val="0"/>
              </a:spcAft>
              <a:buFont typeface="Arial" pitchFamily="34" charset="0"/>
              <a:buChar char="•"/>
              <a:defRPr/>
            </a:pPr>
            <a:r>
              <a:rPr lang="fi-FI" dirty="0" smtClean="0"/>
              <a:t>Jos lisätauteja, välitön hoito</a:t>
            </a:r>
          </a:p>
          <a:p>
            <a:pPr eaLnBrk="1" fontAlgn="auto" hangingPunct="1">
              <a:spcAft>
                <a:spcPts val="0"/>
              </a:spcAft>
              <a:buFont typeface="Arial" pitchFamily="34" charset="0"/>
              <a:buChar char="•"/>
              <a:defRPr/>
            </a:pPr>
            <a:r>
              <a:rPr lang="fi-FI" dirty="0" smtClean="0"/>
              <a:t>Jos kivi tukkii sappitiehyen ja on keltaisuutta, leikkaus tehdään heti</a:t>
            </a:r>
          </a:p>
          <a:p>
            <a:pPr eaLnBrk="1" fontAlgn="auto" hangingPunct="1">
              <a:spcAft>
                <a:spcPts val="0"/>
              </a:spcAft>
              <a:buFont typeface="Arial" pitchFamily="34" charset="0"/>
              <a:buChar char="•"/>
              <a:defRPr/>
            </a:pPr>
            <a:r>
              <a:rPr lang="fi-FI" dirty="0" smtClean="0"/>
              <a:t>Sappirakon tulehduksessa annetaan antibiootteja suonensisäisesti ja sappirakko poistetaan tilanteen sen salliessa.</a:t>
            </a:r>
          </a:p>
          <a:p>
            <a:pPr eaLnBrk="1" fontAlgn="auto" hangingPunct="1">
              <a:spcAft>
                <a:spcPts val="0"/>
              </a:spcAft>
              <a:buFont typeface="Arial" charset="0"/>
              <a:buNone/>
              <a:defRPr/>
            </a:pPr>
            <a:endParaRPr lang="fi-FI"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Otsikko 1"/>
          <p:cNvSpPr>
            <a:spLocks noGrp="1"/>
          </p:cNvSpPr>
          <p:nvPr>
            <p:ph type="title"/>
          </p:nvPr>
        </p:nvSpPr>
        <p:spPr>
          <a:xfrm>
            <a:off x="457200" y="0"/>
            <a:ext cx="8229600" cy="1143000"/>
          </a:xfrm>
        </p:spPr>
        <p:txBody>
          <a:bodyPr/>
          <a:lstStyle/>
          <a:p>
            <a:pPr eaLnBrk="1" hangingPunct="1"/>
            <a:r>
              <a:rPr lang="fi-FI" smtClean="0"/>
              <a:t>HOITO JA OHJAUS</a:t>
            </a:r>
          </a:p>
        </p:txBody>
      </p:sp>
      <p:sp>
        <p:nvSpPr>
          <p:cNvPr id="37891" name="Sisällön paikkamerkki 2"/>
          <p:cNvSpPr>
            <a:spLocks noGrp="1"/>
          </p:cNvSpPr>
          <p:nvPr>
            <p:ph idx="1"/>
          </p:nvPr>
        </p:nvSpPr>
        <p:spPr>
          <a:xfrm>
            <a:off x="457200" y="1000125"/>
            <a:ext cx="8229600" cy="5857875"/>
          </a:xfrm>
        </p:spPr>
        <p:txBody>
          <a:bodyPr/>
          <a:lstStyle/>
          <a:p>
            <a:pPr eaLnBrk="1" hangingPunct="1"/>
            <a:endParaRPr lang="fi-FI" sz="2000" b="1" smtClean="0"/>
          </a:p>
          <a:p>
            <a:pPr eaLnBrk="1" hangingPunct="1"/>
            <a:r>
              <a:rPr lang="fi-FI" sz="2400" smtClean="0"/>
              <a:t>Tulehduskipulääke, spasmolyytti, pahoinvointilääke</a:t>
            </a:r>
            <a:endParaRPr lang="fi-FI" sz="2400" b="1" smtClean="0"/>
          </a:p>
          <a:p>
            <a:pPr eaLnBrk="1" hangingPunct="1"/>
            <a:r>
              <a:rPr lang="fi-FI" sz="2400" smtClean="0"/>
              <a:t>Ravitsemus</a:t>
            </a:r>
          </a:p>
          <a:p>
            <a:pPr lvl="1" eaLnBrk="1" hangingPunct="1"/>
            <a:r>
              <a:rPr lang="fi-FI" sz="2400" smtClean="0"/>
              <a:t>Säännöllinen, kiireetön ateriointi, pitkiä paastoja ei suositella.</a:t>
            </a:r>
          </a:p>
          <a:p>
            <a:pPr lvl="1" eaLnBrk="1" hangingPunct="1"/>
            <a:r>
              <a:rPr lang="fi-FI" sz="2400" smtClean="0"/>
              <a:t>Pienet annokset kerrallaan</a:t>
            </a:r>
          </a:p>
          <a:p>
            <a:pPr lvl="1" eaLnBrk="1" hangingPunct="1"/>
            <a:r>
              <a:rPr lang="fi-FI" sz="2400" smtClean="0"/>
              <a:t>Vähärasvainen, runsaskuituinen dieetti</a:t>
            </a:r>
          </a:p>
          <a:p>
            <a:pPr lvl="1" eaLnBrk="1" hangingPunct="1"/>
            <a:r>
              <a:rPr lang="fi-FI" sz="2400" smtClean="0"/>
              <a:t>Vältettäviä ruoka-aineita: paistettu, rasvainen, voimakkaasti savustettu tai maustettu, suklaa, tuore leipä ja pulla, kurkku, paprika, lanttu, nauris, retiisi, kuivat herneet ja pavut sekä niistä valmistetut ruoat sekä sienet ja useimmat kaalit, omena, päärynä, meloni, avokado, oliivi, kahvi, etikkasäilykkeet</a:t>
            </a:r>
          </a:p>
          <a:p>
            <a:pPr eaLnBrk="1" hangingPunct="1"/>
            <a:endParaRPr lang="fi-FI" sz="20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Otsikko 1"/>
          <p:cNvSpPr>
            <a:spLocks noGrp="1"/>
          </p:cNvSpPr>
          <p:nvPr>
            <p:ph type="title"/>
          </p:nvPr>
        </p:nvSpPr>
        <p:spPr/>
        <p:txBody>
          <a:bodyPr/>
          <a:lstStyle/>
          <a:p>
            <a:pPr eaLnBrk="1" hangingPunct="1"/>
            <a:r>
              <a:rPr lang="fi-FI" smtClean="0"/>
              <a:t>Ehkäisy</a:t>
            </a:r>
          </a:p>
        </p:txBody>
      </p:sp>
      <p:sp>
        <p:nvSpPr>
          <p:cNvPr id="38915" name="Sisällön paikkamerkki 2"/>
          <p:cNvSpPr>
            <a:spLocks noGrp="1"/>
          </p:cNvSpPr>
          <p:nvPr>
            <p:ph idx="1"/>
          </p:nvPr>
        </p:nvSpPr>
        <p:spPr>
          <a:xfrm>
            <a:off x="457200" y="2071688"/>
            <a:ext cx="8229600" cy="4500562"/>
          </a:xfrm>
        </p:spPr>
        <p:txBody>
          <a:bodyPr/>
          <a:lstStyle/>
          <a:p>
            <a:pPr eaLnBrk="1" hangingPunct="1"/>
            <a:r>
              <a:rPr lang="fi-FI" smtClean="0"/>
              <a:t>Painonhallinta HUOM! Nopea laihduttaminen hyvin vähärasvaisella ruoalla lisää sappikivien vaaraa (max. 1,0 kg/vko)</a:t>
            </a:r>
          </a:p>
          <a:p>
            <a:pPr eaLnBrk="1" hangingPunct="1"/>
            <a:r>
              <a:rPr lang="fi-FI" smtClean="0"/>
              <a:t>Vähäinen liikkuminen lisää sappikivien vaaraa ja liikunnalla niiden ilmaantumista voidaan vähentää</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tsikko 1"/>
          <p:cNvSpPr>
            <a:spLocks noGrp="1"/>
          </p:cNvSpPr>
          <p:nvPr>
            <p:ph type="title"/>
          </p:nvPr>
        </p:nvSpPr>
        <p:spPr/>
        <p:txBody>
          <a:bodyPr/>
          <a:lstStyle/>
          <a:p>
            <a:pPr eaLnBrk="1" hangingPunct="1"/>
            <a:r>
              <a:rPr lang="fi-FI" smtClean="0"/>
              <a:t>HAIMATULEHDUS l. pankreatiitti</a:t>
            </a:r>
          </a:p>
        </p:txBody>
      </p:sp>
      <p:sp>
        <p:nvSpPr>
          <p:cNvPr id="39939" name="Sisällön paikkamerkki 2"/>
          <p:cNvSpPr>
            <a:spLocks noGrp="1"/>
          </p:cNvSpPr>
          <p:nvPr>
            <p:ph idx="1"/>
          </p:nvPr>
        </p:nvSpPr>
        <p:spPr>
          <a:xfrm>
            <a:off x="457200" y="1600200"/>
            <a:ext cx="8229600" cy="5043488"/>
          </a:xfrm>
        </p:spPr>
        <p:txBody>
          <a:bodyPr/>
          <a:lstStyle/>
          <a:p>
            <a:pPr eaLnBrk="1" hangingPunct="1"/>
            <a:r>
              <a:rPr lang="fi-FI" smtClean="0"/>
              <a:t>Vrt. akuutti / krooninen</a:t>
            </a:r>
          </a:p>
          <a:p>
            <a:pPr eaLnBrk="1" hangingPunct="1"/>
            <a:r>
              <a:rPr lang="fi-FI" smtClean="0"/>
              <a:t>Vuosittain noin 3 000 hlö</a:t>
            </a:r>
          </a:p>
          <a:p>
            <a:pPr eaLnBrk="1" hangingPunct="1"/>
            <a:r>
              <a:rPr lang="fi-FI" smtClean="0"/>
              <a:t>7/10 runsaan alkoholinkäytön ja 2/10 sappikivien aiheuttama </a:t>
            </a:r>
          </a:p>
          <a:p>
            <a:pPr eaLnBrk="1" hangingPunct="1"/>
            <a:r>
              <a:rPr lang="fi-FI" smtClean="0"/>
              <a:t>Haiman tulehdus on "sisäistä" haimanesteen aiheuttamaa tulehdusreaktiota eikä bakteerien aiheuttamaa</a:t>
            </a:r>
          </a:p>
          <a:p>
            <a:pPr eaLnBrk="1" hangingPunct="1"/>
            <a:endParaRPr lang="fi-FI"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tsikko 1"/>
          <p:cNvSpPr>
            <a:spLocks noGrp="1"/>
          </p:cNvSpPr>
          <p:nvPr>
            <p:ph type="title"/>
          </p:nvPr>
        </p:nvSpPr>
        <p:spPr/>
        <p:txBody>
          <a:bodyPr/>
          <a:lstStyle/>
          <a:p>
            <a:pPr eaLnBrk="1" hangingPunct="1"/>
            <a:r>
              <a:rPr lang="fi-FI" smtClean="0"/>
              <a:t>OIREET</a:t>
            </a:r>
          </a:p>
        </p:txBody>
      </p:sp>
      <p:sp>
        <p:nvSpPr>
          <p:cNvPr id="40963" name="Sisällön paikkamerkki 2"/>
          <p:cNvSpPr>
            <a:spLocks noGrp="1"/>
          </p:cNvSpPr>
          <p:nvPr>
            <p:ph idx="1"/>
          </p:nvPr>
        </p:nvSpPr>
        <p:spPr/>
        <p:txBody>
          <a:bodyPr/>
          <a:lstStyle/>
          <a:p>
            <a:pPr eaLnBrk="1" hangingPunct="1"/>
            <a:r>
              <a:rPr lang="fi-FI" smtClean="0"/>
              <a:t>Voimakas vyömäinen ylävatsakipu, joka usein säteilee selkään</a:t>
            </a:r>
          </a:p>
          <a:p>
            <a:pPr eaLnBrk="1" hangingPunct="1"/>
            <a:r>
              <a:rPr lang="fi-FI" smtClean="0"/>
              <a:t>Yleensä on pahoinvointia ja oksennuksia</a:t>
            </a:r>
          </a:p>
          <a:p>
            <a:pPr eaLnBrk="1" hangingPunct="1"/>
            <a:r>
              <a:rPr lang="fi-FI" smtClean="0"/>
              <a:t>Useimmiten oireet jatkuvat useita päiviä ja hiljalleen väistyvät</a:t>
            </a:r>
          </a:p>
          <a:p>
            <a:pPr eaLnBrk="1" hangingPunct="1"/>
            <a:r>
              <a:rPr lang="fi-FI" smtClean="0"/>
              <a:t>Joskus haimatulehdus pahenee päivien mittaan, jolloin yleistila laskee, voi esiintyä kuumetta ja muita oireita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p:cNvSpPr>
            <a:spLocks noGrp="1"/>
          </p:cNvSpPr>
          <p:nvPr>
            <p:ph type="title"/>
          </p:nvPr>
        </p:nvSpPr>
        <p:spPr/>
        <p:txBody>
          <a:bodyPr/>
          <a:lstStyle/>
          <a:p>
            <a:pPr eaLnBrk="1" hangingPunct="1"/>
            <a:r>
              <a:rPr lang="fi-FI" smtClean="0"/>
              <a:t>HOITO</a:t>
            </a:r>
          </a:p>
        </p:txBody>
      </p:sp>
      <p:sp>
        <p:nvSpPr>
          <p:cNvPr id="41987" name="Sisällön paikkamerkki 2"/>
          <p:cNvSpPr>
            <a:spLocks noGrp="1"/>
          </p:cNvSpPr>
          <p:nvPr>
            <p:ph idx="1"/>
          </p:nvPr>
        </p:nvSpPr>
        <p:spPr/>
        <p:txBody>
          <a:bodyPr/>
          <a:lstStyle/>
          <a:p>
            <a:pPr eaLnBrk="1" hangingPunct="1"/>
            <a:r>
              <a:rPr lang="fi-FI" smtClean="0"/>
              <a:t>Todetaan yksinkertaisilla veri- ja virtsatutkimuksilla (ks. kirja), TT-kuvaus</a:t>
            </a:r>
          </a:p>
          <a:p>
            <a:pPr eaLnBrk="1" hangingPunct="1"/>
            <a:r>
              <a:rPr lang="fi-FI" smtClean="0"/>
              <a:t>Lievääkin haimatulehdusta hoidetaan nestehoidolla (paasto, i.v nesteitä 5l/vrk, mahd. NML, KK)  ja kipulääkkeillä</a:t>
            </a:r>
          </a:p>
          <a:p>
            <a:pPr eaLnBrk="1" hangingPunct="1"/>
            <a:r>
              <a:rPr lang="fi-FI" smtClean="0"/>
              <a:t>Joskus sairaus pahenee -&gt; haimakudoksen kuolio -&gt; leikkaus, jossa poistetaan sairasta haimakudosta</a:t>
            </a:r>
          </a:p>
          <a:p>
            <a:pPr eaLnBrk="1" hangingPunct="1"/>
            <a:r>
              <a:rPr lang="fi-FI" smtClean="0"/>
              <a:t>Jos sappikivi, leikkaus, jossa poistetaan ongelmat aiheuttanut kivi.</a:t>
            </a:r>
          </a:p>
          <a:p>
            <a:pPr eaLnBrk="1" hangingPunct="1"/>
            <a:endParaRPr lang="fi-FI"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tsikko 1"/>
          <p:cNvSpPr>
            <a:spLocks noGrp="1"/>
          </p:cNvSpPr>
          <p:nvPr>
            <p:ph type="title"/>
          </p:nvPr>
        </p:nvSpPr>
        <p:spPr/>
        <p:txBody>
          <a:bodyPr/>
          <a:lstStyle/>
          <a:p>
            <a:pPr eaLnBrk="1" hangingPunct="1"/>
            <a:r>
              <a:rPr lang="fi-FI" smtClean="0"/>
              <a:t>Kr. pankreatiitti</a:t>
            </a:r>
          </a:p>
        </p:txBody>
      </p:sp>
      <p:sp>
        <p:nvSpPr>
          <p:cNvPr id="43011" name="Sisällön paikkamerkki 2"/>
          <p:cNvSpPr>
            <a:spLocks noGrp="1"/>
          </p:cNvSpPr>
          <p:nvPr>
            <p:ph idx="1"/>
          </p:nvPr>
        </p:nvSpPr>
        <p:spPr/>
        <p:txBody>
          <a:bodyPr/>
          <a:lstStyle/>
          <a:p>
            <a:pPr eaLnBrk="1" hangingPunct="1"/>
            <a:r>
              <a:rPr lang="fi-FI" dirty="0" smtClean="0"/>
              <a:t>Toistuvat haimatulehdukset -&gt; krooninen haimatulehdus</a:t>
            </a:r>
          </a:p>
          <a:p>
            <a:pPr eaLnBrk="1" hangingPunct="1"/>
            <a:r>
              <a:rPr lang="fi-FI" dirty="0" smtClean="0"/>
              <a:t>Toistuvia ylävatsakipuja ja ajan mittaan kehittyy haiman toiminnan vajausta</a:t>
            </a:r>
          </a:p>
          <a:p>
            <a:pPr eaLnBrk="1" hangingPunct="1"/>
            <a:r>
              <a:rPr lang="fi-FI" dirty="0" smtClean="0"/>
              <a:t>Sokeritaudin puhkeaminen </a:t>
            </a:r>
            <a:r>
              <a:rPr lang="fi-FI" sz="2800" dirty="0" smtClean="0"/>
              <a:t>(haimassa olevien solusaarekkeiden kyky tuottaa insuliinia heikkenee).</a:t>
            </a:r>
          </a:p>
          <a:p>
            <a:pPr eaLnBrk="1" hangingPunct="1"/>
            <a:r>
              <a:rPr lang="fi-FI" dirty="0" smtClean="0"/>
              <a:t>Ruuansulatusentsyymien tuoton loppuminen johtaa ruoka-aineiden imeytymisen häiriöihin -&gt;  laihtumista, ripulia ja puutostauteja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Otsikko 1"/>
          <p:cNvSpPr>
            <a:spLocks noGrp="1"/>
          </p:cNvSpPr>
          <p:nvPr>
            <p:ph type="title"/>
          </p:nvPr>
        </p:nvSpPr>
        <p:spPr/>
        <p:txBody>
          <a:bodyPr/>
          <a:lstStyle/>
          <a:p>
            <a:pPr eaLnBrk="1" hangingPunct="1"/>
            <a:endParaRPr lang="fi-FI" smtClean="0"/>
          </a:p>
        </p:txBody>
      </p:sp>
      <p:sp>
        <p:nvSpPr>
          <p:cNvPr id="44035" name="Sisällön paikkamerkki 2"/>
          <p:cNvSpPr>
            <a:spLocks noGrp="1"/>
          </p:cNvSpPr>
          <p:nvPr>
            <p:ph idx="1"/>
          </p:nvPr>
        </p:nvSpPr>
        <p:spPr/>
        <p:txBody>
          <a:bodyPr/>
          <a:lstStyle/>
          <a:p>
            <a:pPr eaLnBrk="1" hangingPunct="1"/>
            <a:r>
              <a:rPr lang="fi-FI" dirty="0" smtClean="0"/>
              <a:t>Kertaa kirjasta tutkimukset: Mitä Sinun tulee lähihoitajana huomioida, kun potilaasi menee ERCP, </a:t>
            </a:r>
            <a:r>
              <a:rPr lang="fi-FI" dirty="0" smtClean="0">
                <a:hlinkClick r:id="rId2"/>
              </a:rPr>
              <a:t>gastroskopia</a:t>
            </a:r>
            <a:r>
              <a:rPr lang="fi-FI" dirty="0" smtClean="0"/>
              <a:t>, </a:t>
            </a:r>
            <a:r>
              <a:rPr lang="fi-FI" dirty="0" smtClean="0">
                <a:hlinkClick r:id="rId3"/>
              </a:rPr>
              <a:t>kolonskopia</a:t>
            </a:r>
            <a:r>
              <a:rPr lang="fi-FI" dirty="0" smtClean="0"/>
              <a:t>, </a:t>
            </a:r>
            <a:r>
              <a:rPr lang="fi-FI" dirty="0" err="1" smtClean="0"/>
              <a:t>rektoskopia</a:t>
            </a:r>
            <a:r>
              <a:rPr lang="fi-FI" dirty="0" smtClean="0"/>
              <a:t> tai ultraäänitutkimukseen?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tsikko 1"/>
          <p:cNvSpPr>
            <a:spLocks noGrp="1"/>
          </p:cNvSpPr>
          <p:nvPr>
            <p:ph type="title"/>
          </p:nvPr>
        </p:nvSpPr>
        <p:spPr/>
        <p:txBody>
          <a:bodyPr/>
          <a:lstStyle/>
          <a:p>
            <a:pPr eaLnBrk="1" hangingPunct="1"/>
            <a:r>
              <a:rPr lang="fi-FI" smtClean="0"/>
              <a:t>VATSAKIPU</a:t>
            </a:r>
          </a:p>
        </p:txBody>
      </p:sp>
      <p:sp>
        <p:nvSpPr>
          <p:cNvPr id="3" name="Sisällön paikkamerkki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fi-FI" dirty="0" smtClean="0"/>
              <a:t>Kiputyypit jaetaan: </a:t>
            </a:r>
          </a:p>
          <a:p>
            <a:pPr marL="514350" indent="-514350" eaLnBrk="1" fontAlgn="auto" hangingPunct="1">
              <a:spcAft>
                <a:spcPts val="0"/>
              </a:spcAft>
              <a:buFont typeface="+mj-lt"/>
              <a:buAutoNum type="arabicParenR"/>
              <a:defRPr/>
            </a:pPr>
            <a:r>
              <a:rPr lang="fi-FI" dirty="0" err="1" smtClean="0"/>
              <a:t>Viskeraalinen</a:t>
            </a:r>
            <a:r>
              <a:rPr lang="fi-FI" dirty="0" smtClean="0"/>
              <a:t> kipu (lähtöisin vatsaontelon elimistä, huonosti paikallistettavissa)</a:t>
            </a:r>
          </a:p>
          <a:p>
            <a:pPr marL="514350" indent="-514350" eaLnBrk="1" fontAlgn="auto" hangingPunct="1">
              <a:spcAft>
                <a:spcPts val="0"/>
              </a:spcAft>
              <a:buFont typeface="+mj-lt"/>
              <a:buAutoNum type="arabicParenR"/>
              <a:defRPr/>
            </a:pPr>
            <a:r>
              <a:rPr lang="fi-FI" dirty="0" smtClean="0"/>
              <a:t>Säteilykipu (</a:t>
            </a:r>
            <a:r>
              <a:rPr lang="fi-FI" dirty="0" err="1" smtClean="0"/>
              <a:t>viskeraalisen</a:t>
            </a:r>
            <a:r>
              <a:rPr lang="fi-FI" dirty="0" smtClean="0"/>
              <a:t> kivun voimistuessa, esim. pallea </a:t>
            </a:r>
            <a:r>
              <a:rPr lang="fi-FI" dirty="0" smtClean="0">
                <a:sym typeface="Wingdings" panose="05000000000000000000" pitchFamily="2" charset="2"/>
              </a:rPr>
              <a:t></a:t>
            </a:r>
            <a:r>
              <a:rPr lang="fi-FI" dirty="0" smtClean="0"/>
              <a:t> kipu hartioissa)</a:t>
            </a:r>
          </a:p>
          <a:p>
            <a:pPr marL="514350" indent="-514350" eaLnBrk="1" fontAlgn="auto" hangingPunct="1">
              <a:spcAft>
                <a:spcPts val="0"/>
              </a:spcAft>
              <a:buFont typeface="+mj-lt"/>
              <a:buAutoNum type="arabicParenR"/>
              <a:defRPr/>
            </a:pPr>
            <a:r>
              <a:rPr lang="fi-FI" dirty="0" smtClean="0"/>
              <a:t>Somaattinen kipu (vatsakalvon ärsytyksestä, voimakas, jatkuva, paikallistettavissa, pahenee pienestäkin liikkeestä)</a:t>
            </a:r>
          </a:p>
        </p:txBody>
      </p:sp>
    </p:spTree>
    <p:extLst>
      <p:ext uri="{BB962C8B-B14F-4D97-AF65-F5344CB8AC3E}">
        <p14:creationId xmlns:p14="http://schemas.microsoft.com/office/powerpoint/2010/main" val="3262617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title"/>
          </p:nvPr>
        </p:nvSpPr>
        <p:spPr/>
        <p:txBody>
          <a:bodyPr/>
          <a:lstStyle/>
          <a:p>
            <a:pPr eaLnBrk="1" hangingPunct="1"/>
            <a:r>
              <a:rPr lang="fi-FI" smtClean="0"/>
              <a:t>REFLUKSITAUDIN HOITO</a:t>
            </a:r>
          </a:p>
        </p:txBody>
      </p:sp>
      <p:sp>
        <p:nvSpPr>
          <p:cNvPr id="3075" name="Sisällön paikkamerkki 2"/>
          <p:cNvSpPr>
            <a:spLocks noGrp="1"/>
          </p:cNvSpPr>
          <p:nvPr>
            <p:ph idx="1"/>
          </p:nvPr>
        </p:nvSpPr>
        <p:spPr/>
        <p:txBody>
          <a:bodyPr/>
          <a:lstStyle/>
          <a:p>
            <a:pPr eaLnBrk="1" hangingPunct="1"/>
            <a:r>
              <a:rPr lang="fi-FI" sz="3600" dirty="0" smtClean="0"/>
              <a:t>Lääkehoito </a:t>
            </a:r>
          </a:p>
          <a:p>
            <a:pPr eaLnBrk="1" hangingPunct="1"/>
            <a:r>
              <a:rPr lang="fi-FI" sz="3600" dirty="0" smtClean="0"/>
              <a:t>Ei ahtaita vaatteita</a:t>
            </a:r>
          </a:p>
          <a:p>
            <a:pPr eaLnBrk="1" hangingPunct="1"/>
            <a:r>
              <a:rPr lang="fi-FI" sz="3600" dirty="0" smtClean="0"/>
              <a:t>Laihduttaminen</a:t>
            </a:r>
          </a:p>
          <a:p>
            <a:pPr eaLnBrk="1" hangingPunct="1"/>
            <a:r>
              <a:rPr lang="fi-FI" sz="3600" dirty="0" smtClean="0"/>
              <a:t>Ilta-aterioiden välttäminen</a:t>
            </a:r>
          </a:p>
          <a:p>
            <a:pPr eaLnBrk="1" hangingPunct="1"/>
            <a:r>
              <a:rPr lang="fi-FI" sz="3600" dirty="0" smtClean="0"/>
              <a:t>Sängyn pään kohottaminen</a:t>
            </a:r>
          </a:p>
          <a:p>
            <a:pPr eaLnBrk="1" hangingPunct="1"/>
            <a:r>
              <a:rPr lang="fi-FI" sz="3600" dirty="0" smtClean="0"/>
              <a:t>Ruokavalio</a:t>
            </a:r>
          </a:p>
          <a:p>
            <a:pPr eaLnBrk="1" hangingPunct="1"/>
            <a:r>
              <a:rPr lang="fi-FI" sz="3600" dirty="0" smtClean="0"/>
              <a:t>Operatiivinen hoito (</a:t>
            </a:r>
            <a:r>
              <a:rPr lang="fi-FI" sz="3600" dirty="0" err="1" smtClean="0"/>
              <a:t>fundoplikaatio</a:t>
            </a:r>
            <a:r>
              <a:rPr lang="fi-FI" sz="3600" dirty="0" smtClean="0"/>
              <a:t>)</a:t>
            </a:r>
          </a:p>
          <a:p>
            <a:pPr eaLnBrk="1" hangingPunct="1"/>
            <a:endParaRPr lang="fi-FI" dirty="0" smtClean="0"/>
          </a:p>
          <a:p>
            <a:pPr eaLnBrk="1" hangingPunct="1"/>
            <a:endParaRPr lang="fi-FI"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642938"/>
            <a:ext cx="8229600" cy="774700"/>
          </a:xfrm>
        </p:spPr>
        <p:txBody>
          <a:bodyPr rtlCol="0">
            <a:normAutofit fontScale="90000"/>
          </a:bodyPr>
          <a:lstStyle/>
          <a:p>
            <a:pPr eaLnBrk="1" fontAlgn="auto" hangingPunct="1">
              <a:spcAft>
                <a:spcPts val="0"/>
              </a:spcAft>
              <a:defRPr/>
            </a:pPr>
            <a:r>
              <a:rPr lang="fi-FI" dirty="0" smtClean="0"/>
              <a:t>Tavallisia äkillisen vatsakivun syitä : </a:t>
            </a:r>
            <a:br>
              <a:rPr lang="fi-FI" dirty="0" smtClean="0"/>
            </a:br>
            <a:endParaRPr lang="fi-FI" dirty="0" smtClean="0"/>
          </a:p>
        </p:txBody>
      </p:sp>
      <p:sp>
        <p:nvSpPr>
          <p:cNvPr id="3" name="Sisällön paikkamerkki 2"/>
          <p:cNvSpPr>
            <a:spLocks noGrp="1"/>
          </p:cNvSpPr>
          <p:nvPr>
            <p:ph idx="1"/>
          </p:nvPr>
        </p:nvSpPr>
        <p:spPr>
          <a:xfrm>
            <a:off x="457200" y="1600200"/>
            <a:ext cx="8229600" cy="5043488"/>
          </a:xfrm>
        </p:spPr>
        <p:txBody>
          <a:bodyPr rtlCol="0">
            <a:normAutofit fontScale="77500" lnSpcReduction="20000"/>
          </a:bodyPr>
          <a:lstStyle/>
          <a:p>
            <a:pPr lvl="1" eaLnBrk="1" fontAlgn="auto" hangingPunct="1">
              <a:spcAft>
                <a:spcPts val="0"/>
              </a:spcAft>
              <a:buFont typeface="Arial" pitchFamily="34" charset="0"/>
              <a:buChar char="–"/>
              <a:defRPr/>
            </a:pPr>
            <a:r>
              <a:rPr lang="fi-FI" dirty="0" smtClean="0"/>
              <a:t>umpilisäketulehdus </a:t>
            </a:r>
          </a:p>
          <a:p>
            <a:pPr lvl="1" eaLnBrk="1" fontAlgn="auto" hangingPunct="1">
              <a:spcAft>
                <a:spcPts val="0"/>
              </a:spcAft>
              <a:buFont typeface="Arial" pitchFamily="34" charset="0"/>
              <a:buChar char="–"/>
              <a:defRPr/>
            </a:pPr>
            <a:r>
              <a:rPr lang="fi-FI" dirty="0" smtClean="0"/>
              <a:t>suolen tukkeuma </a:t>
            </a:r>
          </a:p>
          <a:p>
            <a:pPr lvl="1" eaLnBrk="1" fontAlgn="auto" hangingPunct="1">
              <a:spcAft>
                <a:spcPts val="0"/>
              </a:spcAft>
              <a:buFont typeface="Arial" pitchFamily="34" charset="0"/>
              <a:buChar char="–"/>
              <a:defRPr/>
            </a:pPr>
            <a:r>
              <a:rPr lang="fi-FI" dirty="0" smtClean="0"/>
              <a:t>sappirakkotulehdus, sappikivitauti </a:t>
            </a:r>
          </a:p>
          <a:p>
            <a:pPr lvl="1" eaLnBrk="1" fontAlgn="auto" hangingPunct="1">
              <a:spcAft>
                <a:spcPts val="0"/>
              </a:spcAft>
              <a:buFont typeface="Arial" pitchFamily="34" charset="0"/>
              <a:buChar char="–"/>
              <a:defRPr/>
            </a:pPr>
            <a:r>
              <a:rPr lang="fi-FI" dirty="0" smtClean="0"/>
              <a:t>haimatulehdus</a:t>
            </a:r>
          </a:p>
          <a:p>
            <a:pPr lvl="1" eaLnBrk="1" fontAlgn="auto" hangingPunct="1">
              <a:spcAft>
                <a:spcPts val="0"/>
              </a:spcAft>
              <a:buFont typeface="Arial" pitchFamily="34" charset="0"/>
              <a:buChar char="–"/>
              <a:defRPr/>
            </a:pPr>
            <a:r>
              <a:rPr lang="fi-FI" dirty="0" smtClean="0"/>
              <a:t>vatsa- tai </a:t>
            </a:r>
            <a:r>
              <a:rPr lang="fi-FI" dirty="0" err="1" smtClean="0"/>
              <a:t>ohutsuolihaava/perforaatio</a:t>
            </a:r>
            <a:r>
              <a:rPr lang="fi-FI" dirty="0" smtClean="0"/>
              <a:t> </a:t>
            </a:r>
          </a:p>
          <a:p>
            <a:pPr lvl="1" eaLnBrk="1" fontAlgn="auto" hangingPunct="1">
              <a:spcAft>
                <a:spcPts val="0"/>
              </a:spcAft>
              <a:buFont typeface="Arial" pitchFamily="34" charset="0"/>
              <a:buChar char="–"/>
              <a:defRPr/>
            </a:pPr>
            <a:r>
              <a:rPr lang="fi-FI" dirty="0" smtClean="0"/>
              <a:t>ruuansulatuskanavan vuoto (mahahaava, mahan </a:t>
            </a:r>
            <a:r>
              <a:rPr lang="fi-FI" dirty="0" err="1" smtClean="0"/>
              <a:t>perforaatio</a:t>
            </a:r>
            <a:r>
              <a:rPr lang="fi-FI" dirty="0" smtClean="0"/>
              <a:t>, ruokatorvisuonikohjut) </a:t>
            </a:r>
          </a:p>
          <a:p>
            <a:pPr lvl="1" eaLnBrk="1" fontAlgn="auto" hangingPunct="1">
              <a:spcAft>
                <a:spcPts val="0"/>
              </a:spcAft>
              <a:buFont typeface="Arial" pitchFamily="34" charset="0"/>
              <a:buChar char="–"/>
              <a:defRPr/>
            </a:pPr>
            <a:r>
              <a:rPr lang="fi-FI" dirty="0" smtClean="0"/>
              <a:t>virtsatiekivi</a:t>
            </a:r>
          </a:p>
          <a:p>
            <a:pPr lvl="1" eaLnBrk="1" fontAlgn="auto" hangingPunct="1">
              <a:spcAft>
                <a:spcPts val="0"/>
              </a:spcAft>
              <a:buFont typeface="Arial" pitchFamily="34" charset="0"/>
              <a:buChar char="–"/>
              <a:defRPr/>
            </a:pPr>
            <a:r>
              <a:rPr lang="fi-FI" dirty="0" smtClean="0"/>
              <a:t>kohdunulkoinen raskaus</a:t>
            </a:r>
          </a:p>
          <a:p>
            <a:pPr lvl="1" eaLnBrk="1" fontAlgn="auto" hangingPunct="1">
              <a:spcAft>
                <a:spcPts val="0"/>
              </a:spcAft>
              <a:buFont typeface="Arial" pitchFamily="34" charset="0"/>
              <a:buChar char="–"/>
              <a:defRPr/>
            </a:pPr>
            <a:r>
              <a:rPr lang="fi-FI" dirty="0" smtClean="0"/>
              <a:t>PID (akuutti </a:t>
            </a:r>
            <a:r>
              <a:rPr lang="fi-FI" dirty="0" err="1" smtClean="0"/>
              <a:t>gynegologinen</a:t>
            </a:r>
            <a:r>
              <a:rPr lang="fi-FI" dirty="0" smtClean="0"/>
              <a:t> vatsakipu)</a:t>
            </a:r>
          </a:p>
          <a:p>
            <a:pPr lvl="1" eaLnBrk="1" fontAlgn="auto" hangingPunct="1">
              <a:spcAft>
                <a:spcPts val="0"/>
              </a:spcAft>
              <a:buFont typeface="Arial" pitchFamily="34" charset="0"/>
              <a:buChar char="–"/>
              <a:defRPr/>
            </a:pPr>
            <a:r>
              <a:rPr lang="fi-FI" dirty="0" smtClean="0"/>
              <a:t>sydäninfarkti</a:t>
            </a:r>
          </a:p>
          <a:p>
            <a:pPr lvl="1" eaLnBrk="1" fontAlgn="auto" hangingPunct="1">
              <a:spcAft>
                <a:spcPts val="0"/>
              </a:spcAft>
              <a:buFont typeface="Arial" pitchFamily="34" charset="0"/>
              <a:buChar char="–"/>
              <a:defRPr/>
            </a:pPr>
            <a:r>
              <a:rPr lang="fi-FI" dirty="0" smtClean="0"/>
              <a:t>keuhkopussitulehdus </a:t>
            </a:r>
          </a:p>
          <a:p>
            <a:pPr lvl="1" eaLnBrk="1" fontAlgn="auto" hangingPunct="1">
              <a:spcAft>
                <a:spcPts val="0"/>
              </a:spcAft>
              <a:buFont typeface="Arial" pitchFamily="34" charset="0"/>
              <a:buChar char="–"/>
              <a:defRPr/>
            </a:pPr>
            <a:r>
              <a:rPr lang="fi-FI" dirty="0" smtClean="0"/>
              <a:t>keuhkokuume </a:t>
            </a:r>
          </a:p>
          <a:p>
            <a:pPr lvl="1" eaLnBrk="1" fontAlgn="auto" hangingPunct="1">
              <a:spcAft>
                <a:spcPts val="0"/>
              </a:spcAft>
              <a:buFont typeface="Arial" pitchFamily="34" charset="0"/>
              <a:buChar char="–"/>
              <a:defRPr/>
            </a:pPr>
            <a:r>
              <a:rPr lang="fi-FI" dirty="0" smtClean="0"/>
              <a:t>ruokatorvitulehdus</a:t>
            </a:r>
          </a:p>
          <a:p>
            <a:pPr eaLnBrk="1" fontAlgn="auto" hangingPunct="1">
              <a:spcAft>
                <a:spcPts val="0"/>
              </a:spcAft>
              <a:buFont typeface="Arial" pitchFamily="34" charset="0"/>
              <a:buChar char="•"/>
              <a:defRPr/>
            </a:pPr>
            <a:endParaRPr lang="fi-FI" dirty="0" smtClean="0"/>
          </a:p>
        </p:txBody>
      </p:sp>
    </p:spTree>
    <p:extLst>
      <p:ext uri="{BB962C8B-B14F-4D97-AF65-F5344CB8AC3E}">
        <p14:creationId xmlns:p14="http://schemas.microsoft.com/office/powerpoint/2010/main" val="40820502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tsikko 1"/>
          <p:cNvSpPr>
            <a:spLocks noGrp="1"/>
          </p:cNvSpPr>
          <p:nvPr>
            <p:ph type="title"/>
          </p:nvPr>
        </p:nvSpPr>
        <p:spPr/>
        <p:txBody>
          <a:bodyPr/>
          <a:lstStyle/>
          <a:p>
            <a:pPr eaLnBrk="1" hangingPunct="1"/>
            <a:r>
              <a:rPr lang="fi-FI" smtClean="0"/>
              <a:t>Kivun sijainti</a:t>
            </a:r>
          </a:p>
        </p:txBody>
      </p:sp>
      <p:sp>
        <p:nvSpPr>
          <p:cNvPr id="6147" name="Sisällön paikkamerkki 2"/>
          <p:cNvSpPr>
            <a:spLocks noGrp="1"/>
          </p:cNvSpPr>
          <p:nvPr>
            <p:ph idx="1"/>
          </p:nvPr>
        </p:nvSpPr>
        <p:spPr>
          <a:xfrm>
            <a:off x="457200" y="1600200"/>
            <a:ext cx="8229600" cy="4972050"/>
          </a:xfrm>
        </p:spPr>
        <p:txBody>
          <a:bodyPr/>
          <a:lstStyle/>
          <a:p>
            <a:pPr eaLnBrk="1" hangingPunct="1"/>
            <a:r>
              <a:rPr lang="fi-FI" smtClean="0"/>
              <a:t>Viitteitä vatsakivun syystä: </a:t>
            </a:r>
          </a:p>
          <a:p>
            <a:pPr lvl="1" eaLnBrk="1" hangingPunct="1"/>
            <a:r>
              <a:rPr lang="fi-FI" smtClean="0"/>
              <a:t>Ylävatsakipu: ulkusperforaatio, haimatulehdus </a:t>
            </a:r>
          </a:p>
          <a:p>
            <a:pPr lvl="1" eaLnBrk="1" hangingPunct="1"/>
            <a:r>
              <a:rPr lang="fi-FI" smtClean="0"/>
              <a:t>Alavatsakipu: kohdunulkoinen raskaus, umpilisäketulehdus </a:t>
            </a:r>
          </a:p>
          <a:p>
            <a:pPr lvl="1" eaLnBrk="1" hangingPunct="1"/>
            <a:r>
              <a:rPr lang="fi-FI" smtClean="0"/>
              <a:t>Kylkikaaren kipu: sappirakkotulehdus, PID, virtsatiekivi </a:t>
            </a:r>
          </a:p>
          <a:p>
            <a:pPr lvl="1" eaLnBrk="1" hangingPunct="1"/>
            <a:r>
              <a:rPr lang="fi-FI" smtClean="0"/>
              <a:t>Säteilykipu selkään: sappirakkotulehdus, haimatulehdus </a:t>
            </a:r>
          </a:p>
          <a:p>
            <a:pPr lvl="1" eaLnBrk="1" hangingPunct="1"/>
            <a:r>
              <a:rPr lang="fi-FI" smtClean="0"/>
              <a:t>Tärinäkipu, kipu yskiessä: umpilisäketulehdus</a:t>
            </a:r>
          </a:p>
          <a:p>
            <a:pPr eaLnBrk="1" hangingPunct="1"/>
            <a:endParaRPr lang="fi-FI" smtClean="0"/>
          </a:p>
        </p:txBody>
      </p:sp>
    </p:spTree>
    <p:extLst>
      <p:ext uri="{BB962C8B-B14F-4D97-AF65-F5344CB8AC3E}">
        <p14:creationId xmlns:p14="http://schemas.microsoft.com/office/powerpoint/2010/main" val="17104366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p:cNvSpPr>
            <a:spLocks noGrp="1"/>
          </p:cNvSpPr>
          <p:nvPr>
            <p:ph type="title"/>
          </p:nvPr>
        </p:nvSpPr>
        <p:spPr>
          <a:xfrm>
            <a:off x="457200" y="274638"/>
            <a:ext cx="8229600" cy="939800"/>
          </a:xfrm>
        </p:spPr>
        <p:txBody>
          <a:bodyPr/>
          <a:lstStyle/>
          <a:p>
            <a:pPr eaLnBrk="1" hangingPunct="1"/>
            <a:r>
              <a:rPr lang="fi-FI" b="1" smtClean="0"/>
              <a:t>Tarkkailu</a:t>
            </a:r>
            <a:endParaRPr lang="fi-FI" smtClean="0"/>
          </a:p>
        </p:txBody>
      </p:sp>
      <p:sp>
        <p:nvSpPr>
          <p:cNvPr id="3" name="Sisällön paikkamerkki 2"/>
          <p:cNvSpPr>
            <a:spLocks noGrp="1"/>
          </p:cNvSpPr>
          <p:nvPr>
            <p:ph idx="1"/>
          </p:nvPr>
        </p:nvSpPr>
        <p:spPr>
          <a:xfrm>
            <a:off x="457200" y="1285875"/>
            <a:ext cx="8229600" cy="5286375"/>
          </a:xfrm>
        </p:spPr>
        <p:txBody>
          <a:bodyPr rtlCol="0">
            <a:normAutofit fontScale="92500" lnSpcReduction="10000"/>
          </a:bodyPr>
          <a:lstStyle/>
          <a:p>
            <a:pPr eaLnBrk="1" fontAlgn="auto" hangingPunct="1">
              <a:spcAft>
                <a:spcPts val="0"/>
              </a:spcAft>
              <a:buFont typeface="Arial" pitchFamily="34" charset="0"/>
              <a:buChar char="•"/>
              <a:defRPr/>
            </a:pPr>
            <a:r>
              <a:rPr lang="fi-FI" dirty="0" smtClean="0"/>
              <a:t>Äkillinen hitaasti voimistuva vatsakipu on akuutin vatsan pääoire </a:t>
            </a:r>
          </a:p>
          <a:p>
            <a:pPr eaLnBrk="1" fontAlgn="auto" hangingPunct="1">
              <a:spcAft>
                <a:spcPts val="0"/>
              </a:spcAft>
              <a:buFont typeface="Arial" pitchFamily="34" charset="0"/>
              <a:buChar char="•"/>
              <a:defRPr/>
            </a:pPr>
            <a:r>
              <a:rPr lang="fi-FI" dirty="0" smtClean="0"/>
              <a:t>Tihentynyt hengitys ja pulssi </a:t>
            </a:r>
            <a:r>
              <a:rPr lang="fi-FI" dirty="0" smtClean="0">
                <a:sym typeface="Wingdings" panose="05000000000000000000" pitchFamily="2" charset="2"/>
              </a:rPr>
              <a:t></a:t>
            </a:r>
            <a:r>
              <a:rPr lang="fi-FI" dirty="0" smtClean="0"/>
              <a:t> voimakas kipu </a:t>
            </a:r>
          </a:p>
          <a:p>
            <a:pPr eaLnBrk="1" fontAlgn="auto" hangingPunct="1">
              <a:spcAft>
                <a:spcPts val="0"/>
              </a:spcAft>
              <a:buFont typeface="Arial" pitchFamily="34" charset="0"/>
              <a:buChar char="•"/>
              <a:defRPr/>
            </a:pPr>
            <a:r>
              <a:rPr lang="fi-FI" dirty="0" smtClean="0"/>
              <a:t>Ihon kalpeus ja kosteus </a:t>
            </a:r>
            <a:r>
              <a:rPr lang="fi-FI" dirty="0" smtClean="0">
                <a:sym typeface="Wingdings" panose="05000000000000000000" pitchFamily="2" charset="2"/>
              </a:rPr>
              <a:t></a:t>
            </a:r>
            <a:r>
              <a:rPr lang="fi-FI" dirty="0" smtClean="0"/>
              <a:t> vuotosokki (ruuansulatuskanavan vuoto)</a:t>
            </a:r>
          </a:p>
          <a:p>
            <a:pPr eaLnBrk="1" fontAlgn="auto" hangingPunct="1">
              <a:spcAft>
                <a:spcPts val="0"/>
              </a:spcAft>
              <a:buFont typeface="Arial" pitchFamily="34" charset="0"/>
              <a:buChar char="•"/>
              <a:defRPr/>
            </a:pPr>
            <a:r>
              <a:rPr lang="fi-FI" dirty="0" smtClean="0"/>
              <a:t>Oksentaminen: sappirakkotulehdus, suolitukos, ruuansulatuskanavan vuoto (verioksennus) </a:t>
            </a:r>
          </a:p>
          <a:p>
            <a:pPr eaLnBrk="1" fontAlgn="auto" hangingPunct="1">
              <a:spcAft>
                <a:spcPts val="0"/>
              </a:spcAft>
              <a:buFont typeface="Arial" pitchFamily="34" charset="0"/>
              <a:buChar char="•"/>
              <a:defRPr/>
            </a:pPr>
            <a:r>
              <a:rPr lang="fi-FI" dirty="0" smtClean="0"/>
              <a:t>Ulostaminen: vaalea uloste (sappirakkotulehdus), veriuloste (ruuansulatuskanavan vuoto)</a:t>
            </a:r>
          </a:p>
          <a:p>
            <a:pPr eaLnBrk="1" fontAlgn="auto" hangingPunct="1">
              <a:spcAft>
                <a:spcPts val="0"/>
              </a:spcAft>
              <a:buFont typeface="Arial" pitchFamily="34" charset="0"/>
              <a:buChar char="•"/>
              <a:defRPr/>
            </a:pPr>
            <a:r>
              <a:rPr lang="fi-FI" dirty="0" smtClean="0"/>
              <a:t>Virtsaus: virtsa tummaa (sappirakkotulehdus), verivirtsaisuus (munuaiskivi)</a:t>
            </a:r>
          </a:p>
          <a:p>
            <a:pPr eaLnBrk="1" fontAlgn="auto" hangingPunct="1">
              <a:spcAft>
                <a:spcPts val="0"/>
              </a:spcAft>
              <a:buFont typeface="Arial" pitchFamily="34" charset="0"/>
              <a:buChar char="•"/>
              <a:defRPr/>
            </a:pPr>
            <a:endParaRPr lang="fi-FI" dirty="0" smtClean="0"/>
          </a:p>
        </p:txBody>
      </p:sp>
    </p:spTree>
    <p:extLst>
      <p:ext uri="{BB962C8B-B14F-4D97-AF65-F5344CB8AC3E}">
        <p14:creationId xmlns:p14="http://schemas.microsoft.com/office/powerpoint/2010/main" val="2014916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p:cNvSpPr>
          <p:nvPr>
            <p:ph type="title"/>
          </p:nvPr>
        </p:nvSpPr>
        <p:spPr/>
        <p:txBody>
          <a:bodyPr/>
          <a:lstStyle/>
          <a:p>
            <a:pPr eaLnBrk="1" hangingPunct="1"/>
            <a:r>
              <a:rPr lang="fi-FI" b="1" smtClean="0"/>
              <a:t>Tutkimukset</a:t>
            </a:r>
            <a:endParaRPr lang="fi-FI" smtClean="0"/>
          </a:p>
        </p:txBody>
      </p:sp>
      <p:sp>
        <p:nvSpPr>
          <p:cNvPr id="3" name="Sisällön paikkamerkki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fi-FI" dirty="0" smtClean="0"/>
              <a:t>RR &amp; P </a:t>
            </a:r>
            <a:r>
              <a:rPr lang="fi-FI" sz="2800" dirty="0" smtClean="0"/>
              <a:t>(Systolinen paine alle 100 </a:t>
            </a:r>
            <a:r>
              <a:rPr lang="fi-FI" sz="2800" dirty="0" err="1" smtClean="0"/>
              <a:t>mmHg</a:t>
            </a:r>
            <a:r>
              <a:rPr lang="fi-FI" sz="2800" dirty="0" smtClean="0"/>
              <a:t> ja nopea, lankamainen pulssi yli 100/min merkitsevät kipu- tai vuotosokin vaaraa)</a:t>
            </a:r>
          </a:p>
          <a:p>
            <a:pPr eaLnBrk="1" fontAlgn="auto" hangingPunct="1">
              <a:spcAft>
                <a:spcPts val="0"/>
              </a:spcAft>
              <a:buFont typeface="Arial" pitchFamily="34" charset="0"/>
              <a:buChar char="•"/>
              <a:defRPr/>
            </a:pPr>
            <a:r>
              <a:rPr lang="fi-FI" dirty="0" smtClean="0"/>
              <a:t>EKG </a:t>
            </a:r>
          </a:p>
          <a:p>
            <a:pPr eaLnBrk="1" fontAlgn="auto" hangingPunct="1">
              <a:spcAft>
                <a:spcPts val="0"/>
              </a:spcAft>
              <a:buFont typeface="Arial" pitchFamily="34" charset="0"/>
              <a:buChar char="•"/>
              <a:defRPr/>
            </a:pPr>
            <a:r>
              <a:rPr lang="fi-FI" dirty="0" smtClean="0"/>
              <a:t>SpO2</a:t>
            </a:r>
          </a:p>
          <a:p>
            <a:pPr eaLnBrk="1" fontAlgn="auto" hangingPunct="1">
              <a:spcAft>
                <a:spcPts val="0"/>
              </a:spcAft>
              <a:buFont typeface="Arial" pitchFamily="34" charset="0"/>
              <a:buChar char="•"/>
              <a:defRPr/>
            </a:pPr>
            <a:r>
              <a:rPr lang="fi-FI" dirty="0" smtClean="0"/>
              <a:t>Kainalo- ja peräsuolilämpö </a:t>
            </a:r>
          </a:p>
          <a:p>
            <a:pPr eaLnBrk="1" fontAlgn="auto" hangingPunct="1">
              <a:spcAft>
                <a:spcPts val="0"/>
              </a:spcAft>
              <a:buFont typeface="Arial" pitchFamily="34" charset="0"/>
              <a:buChar char="•"/>
              <a:defRPr/>
            </a:pPr>
            <a:r>
              <a:rPr lang="fi-FI" dirty="0" smtClean="0"/>
              <a:t>Vatsa tunnustellaan (</a:t>
            </a:r>
            <a:r>
              <a:rPr lang="fi-FI" dirty="0" err="1" smtClean="0"/>
              <a:t>pinkeys</a:t>
            </a:r>
            <a:r>
              <a:rPr lang="fi-FI" dirty="0" smtClean="0"/>
              <a:t>, turvonneisuus, jännittyneisyys. </a:t>
            </a:r>
          </a:p>
          <a:p>
            <a:pPr eaLnBrk="1" fontAlgn="auto" hangingPunct="1">
              <a:spcAft>
                <a:spcPts val="0"/>
              </a:spcAft>
              <a:buFont typeface="Arial" pitchFamily="34" charset="0"/>
              <a:buChar char="•"/>
              <a:defRPr/>
            </a:pPr>
            <a:r>
              <a:rPr lang="fi-FI" dirty="0" smtClean="0"/>
              <a:t>Vatsan ympärysmitta navan kohdalta. </a:t>
            </a:r>
          </a:p>
          <a:p>
            <a:pPr lvl="1" eaLnBrk="1" fontAlgn="auto" hangingPunct="1">
              <a:spcAft>
                <a:spcPts val="0"/>
              </a:spcAft>
              <a:buFont typeface="Arial" pitchFamily="34" charset="0"/>
              <a:buChar char="–"/>
              <a:defRPr/>
            </a:pPr>
            <a:r>
              <a:rPr lang="fi-FI" dirty="0" smtClean="0"/>
              <a:t>Nauhan ääriviivat merkitään vatsan ihoon. Mitattaessa nauha ei saa puristaa eikä olla liian löysä. </a:t>
            </a:r>
          </a:p>
          <a:p>
            <a:pPr lvl="1" eaLnBrk="1" fontAlgn="auto" hangingPunct="1">
              <a:spcAft>
                <a:spcPts val="0"/>
              </a:spcAft>
              <a:buFont typeface="Arial" pitchFamily="34" charset="0"/>
              <a:buChar char="–"/>
              <a:defRPr/>
            </a:pPr>
            <a:r>
              <a:rPr lang="fi-FI" dirty="0" smtClean="0"/>
              <a:t>Mittaus uusitaan joka kerta samasta kohdasta.</a:t>
            </a:r>
          </a:p>
          <a:p>
            <a:pPr eaLnBrk="1" fontAlgn="auto" hangingPunct="1">
              <a:spcAft>
                <a:spcPts val="0"/>
              </a:spcAft>
              <a:buFont typeface="Arial" pitchFamily="34" charset="0"/>
              <a:buChar char="•"/>
              <a:defRPr/>
            </a:pPr>
            <a:endParaRPr lang="fi-FI" dirty="0" smtClean="0"/>
          </a:p>
        </p:txBody>
      </p:sp>
    </p:spTree>
    <p:extLst>
      <p:ext uri="{BB962C8B-B14F-4D97-AF65-F5344CB8AC3E}">
        <p14:creationId xmlns:p14="http://schemas.microsoft.com/office/powerpoint/2010/main" val="17746493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tsikko 1"/>
          <p:cNvSpPr>
            <a:spLocks noGrp="1"/>
          </p:cNvSpPr>
          <p:nvPr>
            <p:ph type="title"/>
          </p:nvPr>
        </p:nvSpPr>
        <p:spPr/>
        <p:txBody>
          <a:bodyPr/>
          <a:lstStyle/>
          <a:p>
            <a:pPr eaLnBrk="1" hangingPunct="1"/>
            <a:r>
              <a:rPr lang="fi-FI" smtClean="0"/>
              <a:t>Tutkimukset</a:t>
            </a:r>
          </a:p>
        </p:txBody>
      </p:sp>
      <p:sp>
        <p:nvSpPr>
          <p:cNvPr id="3" name="Sisällön paikkamerkki 2"/>
          <p:cNvSpPr>
            <a:spLocks noGrp="1"/>
          </p:cNvSpPr>
          <p:nvPr>
            <p:ph idx="1"/>
          </p:nvPr>
        </p:nvSpPr>
        <p:spPr>
          <a:xfrm>
            <a:off x="457200" y="1285875"/>
            <a:ext cx="8229600" cy="5214938"/>
          </a:xfrm>
        </p:spPr>
        <p:txBody>
          <a:bodyPr rtlCol="0">
            <a:normAutofit fontScale="92500"/>
          </a:bodyPr>
          <a:lstStyle/>
          <a:p>
            <a:pPr eaLnBrk="1" fontAlgn="auto" hangingPunct="1">
              <a:spcAft>
                <a:spcPts val="0"/>
              </a:spcAft>
              <a:buFont typeface="Arial" pitchFamily="34" charset="0"/>
              <a:buChar char="•"/>
              <a:defRPr/>
            </a:pPr>
            <a:r>
              <a:rPr lang="fi-FI" dirty="0" smtClean="0"/>
              <a:t>Suoliäänet kuunnellaan. </a:t>
            </a:r>
          </a:p>
          <a:p>
            <a:pPr lvl="1" eaLnBrk="1" fontAlgn="auto" hangingPunct="1">
              <a:spcAft>
                <a:spcPts val="0"/>
              </a:spcAft>
              <a:buFont typeface="Arial" pitchFamily="34" charset="0"/>
              <a:buChar char="–"/>
              <a:defRPr/>
            </a:pPr>
            <a:r>
              <a:rPr lang="fi-FI" dirty="0" smtClean="0"/>
              <a:t>Normaalisti äänet ovat pehmeitä, tasaisia kurahteluja. </a:t>
            </a:r>
          </a:p>
          <a:p>
            <a:pPr lvl="1" eaLnBrk="1" fontAlgn="auto" hangingPunct="1">
              <a:spcAft>
                <a:spcPts val="0"/>
              </a:spcAft>
              <a:buFont typeface="Arial" pitchFamily="34" charset="0"/>
              <a:buChar char="–"/>
              <a:defRPr/>
            </a:pPr>
            <a:r>
              <a:rPr lang="fi-FI" dirty="0" smtClean="0"/>
              <a:t>Suolen tukoksesta kertovat metalliset kilahtelut, kireät äänet. </a:t>
            </a:r>
          </a:p>
          <a:p>
            <a:pPr lvl="1" eaLnBrk="1" fontAlgn="auto" hangingPunct="1">
              <a:spcAft>
                <a:spcPts val="0"/>
              </a:spcAft>
              <a:buFont typeface="Arial" pitchFamily="34" charset="0"/>
              <a:buChar char="–"/>
              <a:defRPr/>
            </a:pPr>
            <a:r>
              <a:rPr lang="fi-FI" dirty="0" smtClean="0"/>
              <a:t>Suolen lamaantuessa äänet loppuvat kokonaan.</a:t>
            </a:r>
          </a:p>
          <a:p>
            <a:pPr eaLnBrk="1" fontAlgn="auto" hangingPunct="1">
              <a:spcAft>
                <a:spcPts val="0"/>
              </a:spcAft>
              <a:buFont typeface="Arial" pitchFamily="34" charset="0"/>
              <a:buChar char="•"/>
              <a:defRPr/>
            </a:pPr>
            <a:r>
              <a:rPr lang="fi-FI" dirty="0" smtClean="0"/>
              <a:t>Laboratoriokokeet </a:t>
            </a:r>
            <a:r>
              <a:rPr lang="fi-FI" sz="2000" dirty="0" smtClean="0"/>
              <a:t>(B-PVKT, </a:t>
            </a:r>
            <a:r>
              <a:rPr lang="fi-FI" sz="2000" dirty="0" err="1" smtClean="0"/>
              <a:t>P-Gluk</a:t>
            </a:r>
            <a:r>
              <a:rPr lang="fi-FI" sz="2000" dirty="0" smtClean="0"/>
              <a:t>, P-CRP, P-K, </a:t>
            </a:r>
            <a:r>
              <a:rPr lang="fi-FI" sz="2000" dirty="0" err="1" smtClean="0"/>
              <a:t>P-Na</a:t>
            </a:r>
            <a:r>
              <a:rPr lang="fi-FI" sz="2000" dirty="0" smtClean="0"/>
              <a:t>, </a:t>
            </a:r>
            <a:r>
              <a:rPr lang="fi-FI" sz="2000" dirty="0" err="1" smtClean="0"/>
              <a:t>P-Krea</a:t>
            </a:r>
            <a:r>
              <a:rPr lang="fi-FI" sz="2000" dirty="0" smtClean="0"/>
              <a:t>, P-ALAT, P-AFOS, </a:t>
            </a:r>
            <a:r>
              <a:rPr lang="fi-FI" sz="2000" dirty="0" err="1" smtClean="0"/>
              <a:t>P-Amyl</a:t>
            </a:r>
            <a:r>
              <a:rPr lang="fi-FI" sz="2000" dirty="0" smtClean="0"/>
              <a:t>, </a:t>
            </a:r>
            <a:r>
              <a:rPr lang="fi-FI" sz="2000" dirty="0" err="1" smtClean="0"/>
              <a:t>U-KemSeul</a:t>
            </a:r>
            <a:r>
              <a:rPr lang="fi-FI" sz="2000" dirty="0" smtClean="0"/>
              <a:t>, </a:t>
            </a:r>
            <a:r>
              <a:rPr lang="fi-FI" sz="2000" dirty="0" err="1" smtClean="0"/>
              <a:t>U-Amyl</a:t>
            </a:r>
            <a:r>
              <a:rPr lang="fi-FI" sz="2000" dirty="0" smtClean="0"/>
              <a:t>, Veriryhmä ja sopivuuskoe tutkitaan leikkausta suunniteltaessa, </a:t>
            </a:r>
            <a:r>
              <a:rPr lang="fi-FI" sz="2000" dirty="0" err="1" smtClean="0"/>
              <a:t>S-hCG</a:t>
            </a:r>
            <a:r>
              <a:rPr lang="fi-FI" sz="2000" dirty="0" smtClean="0"/>
              <a:t> raskausepäilyssä)</a:t>
            </a:r>
          </a:p>
          <a:p>
            <a:pPr eaLnBrk="1" fontAlgn="auto" hangingPunct="1">
              <a:spcAft>
                <a:spcPts val="0"/>
              </a:spcAft>
              <a:buFont typeface="Arial" pitchFamily="34" charset="0"/>
              <a:buChar char="•"/>
              <a:defRPr/>
            </a:pPr>
            <a:r>
              <a:rPr lang="fi-FI" dirty="0" err="1" smtClean="0"/>
              <a:t>Natiivivatsakuva</a:t>
            </a:r>
            <a:r>
              <a:rPr lang="fi-FI" dirty="0" smtClean="0"/>
              <a:t>, ultraääni </a:t>
            </a:r>
          </a:p>
          <a:p>
            <a:pPr eaLnBrk="1" fontAlgn="auto" hangingPunct="1">
              <a:spcAft>
                <a:spcPts val="0"/>
              </a:spcAft>
              <a:buFont typeface="Arial" pitchFamily="34" charset="0"/>
              <a:buChar char="•"/>
              <a:defRPr/>
            </a:pPr>
            <a:r>
              <a:rPr lang="fi-FI" dirty="0" err="1" smtClean="0"/>
              <a:t>Thoraxkuva</a:t>
            </a:r>
            <a:r>
              <a:rPr lang="fi-FI" dirty="0" smtClean="0"/>
              <a:t> </a:t>
            </a:r>
          </a:p>
          <a:p>
            <a:pPr eaLnBrk="1" fontAlgn="auto" hangingPunct="1">
              <a:spcAft>
                <a:spcPts val="0"/>
              </a:spcAft>
              <a:buFont typeface="Arial" pitchFamily="34" charset="0"/>
              <a:buChar char="•"/>
              <a:defRPr/>
            </a:pPr>
            <a:r>
              <a:rPr lang="fi-FI" dirty="0" smtClean="0"/>
              <a:t>Gastroskopia</a:t>
            </a:r>
          </a:p>
          <a:p>
            <a:pPr eaLnBrk="1" fontAlgn="auto" hangingPunct="1">
              <a:spcAft>
                <a:spcPts val="0"/>
              </a:spcAft>
              <a:buFont typeface="Arial" pitchFamily="34" charset="0"/>
              <a:buChar char="•"/>
              <a:defRPr/>
            </a:pPr>
            <a:endParaRPr lang="fi-FI" dirty="0" smtClean="0"/>
          </a:p>
        </p:txBody>
      </p:sp>
    </p:spTree>
    <p:extLst>
      <p:ext uri="{BB962C8B-B14F-4D97-AF65-F5344CB8AC3E}">
        <p14:creationId xmlns:p14="http://schemas.microsoft.com/office/powerpoint/2010/main" val="42070197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p:cNvSpPr>
            <a:spLocks noGrp="1"/>
          </p:cNvSpPr>
          <p:nvPr>
            <p:ph type="title"/>
          </p:nvPr>
        </p:nvSpPr>
        <p:spPr>
          <a:xfrm>
            <a:off x="457200" y="0"/>
            <a:ext cx="8229600" cy="1071563"/>
          </a:xfrm>
        </p:spPr>
        <p:txBody>
          <a:bodyPr/>
          <a:lstStyle/>
          <a:p>
            <a:pPr eaLnBrk="1" hangingPunct="1"/>
            <a:r>
              <a:rPr lang="fi-FI" b="1" smtClean="0"/>
              <a:t>Vatsakipupotilaan hoitotyö</a:t>
            </a:r>
            <a:endParaRPr lang="fi-FI" smtClean="0"/>
          </a:p>
        </p:txBody>
      </p:sp>
      <p:sp>
        <p:nvSpPr>
          <p:cNvPr id="3" name="Sisällön paikkamerkki 2"/>
          <p:cNvSpPr>
            <a:spLocks noGrp="1"/>
          </p:cNvSpPr>
          <p:nvPr>
            <p:ph idx="1"/>
          </p:nvPr>
        </p:nvSpPr>
        <p:spPr>
          <a:xfrm>
            <a:off x="457200" y="1214438"/>
            <a:ext cx="8229600" cy="5500687"/>
          </a:xfrm>
        </p:spPr>
        <p:txBody>
          <a:bodyPr rtlCol="0">
            <a:normAutofit fontScale="70000" lnSpcReduction="20000"/>
          </a:bodyPr>
          <a:lstStyle/>
          <a:p>
            <a:pPr eaLnBrk="1" fontAlgn="auto" hangingPunct="1">
              <a:spcAft>
                <a:spcPts val="0"/>
              </a:spcAft>
              <a:buFont typeface="Arial" pitchFamily="34" charset="0"/>
              <a:buChar char="•"/>
              <a:defRPr/>
            </a:pPr>
            <a:r>
              <a:rPr lang="fi-FI" sz="3400" dirty="0" smtClean="0"/>
              <a:t>Vatsakipupotilaalle ei anneta syömistä, juomista ennen kuin vatsakivun syy selviää</a:t>
            </a:r>
          </a:p>
          <a:p>
            <a:pPr eaLnBrk="1" fontAlgn="auto" hangingPunct="1">
              <a:spcAft>
                <a:spcPts val="0"/>
              </a:spcAft>
              <a:buFont typeface="Arial" pitchFamily="34" charset="0"/>
              <a:buChar char="•"/>
              <a:defRPr/>
            </a:pPr>
            <a:r>
              <a:rPr lang="fi-FI" sz="3400" dirty="0" smtClean="0"/>
              <a:t>Kipulääkkeen antoa vältetään. </a:t>
            </a:r>
          </a:p>
          <a:p>
            <a:pPr eaLnBrk="1" fontAlgn="auto" hangingPunct="1">
              <a:spcAft>
                <a:spcPts val="0"/>
              </a:spcAft>
              <a:buFont typeface="Arial" pitchFamily="34" charset="0"/>
              <a:buChar char="•"/>
              <a:defRPr/>
            </a:pPr>
            <a:r>
              <a:rPr lang="fi-FI" sz="3400" dirty="0" smtClean="0"/>
              <a:t>Autetaan potilas tyynyjen avulla asentoon, jossa kipu tuntuu vähiten. </a:t>
            </a:r>
          </a:p>
          <a:p>
            <a:pPr lvl="1" eaLnBrk="1" fontAlgn="auto" hangingPunct="1">
              <a:spcAft>
                <a:spcPts val="0"/>
              </a:spcAft>
              <a:buFont typeface="Arial" pitchFamily="34" charset="0"/>
              <a:buChar char="–"/>
              <a:defRPr/>
            </a:pPr>
            <a:r>
              <a:rPr lang="fi-FI" sz="3400" dirty="0" err="1" smtClean="0"/>
              <a:t>Vatsakipuiselle</a:t>
            </a:r>
            <a:r>
              <a:rPr lang="fi-FI" sz="3400" dirty="0" smtClean="0"/>
              <a:t> paras asento on yleensä kylkiasento polvet koukistettuna. </a:t>
            </a:r>
          </a:p>
          <a:p>
            <a:pPr lvl="1" eaLnBrk="1" fontAlgn="auto" hangingPunct="1">
              <a:spcAft>
                <a:spcPts val="0"/>
              </a:spcAft>
              <a:buFont typeface="Arial" pitchFamily="34" charset="0"/>
              <a:buChar char="–"/>
              <a:defRPr/>
            </a:pPr>
            <a:r>
              <a:rPr lang="fi-FI" sz="3400" dirty="0" smtClean="0"/>
              <a:t>Kipusokin hoito</a:t>
            </a:r>
          </a:p>
          <a:p>
            <a:pPr eaLnBrk="1" fontAlgn="auto" hangingPunct="1">
              <a:spcAft>
                <a:spcPts val="0"/>
              </a:spcAft>
              <a:buFont typeface="Arial" pitchFamily="34" charset="0"/>
              <a:buChar char="•"/>
              <a:defRPr/>
            </a:pPr>
            <a:r>
              <a:rPr lang="fi-FI" sz="3400" dirty="0" smtClean="0"/>
              <a:t>Nesteyttäminen </a:t>
            </a:r>
          </a:p>
          <a:p>
            <a:pPr lvl="1" eaLnBrk="1" fontAlgn="auto" hangingPunct="1">
              <a:spcAft>
                <a:spcPts val="0"/>
              </a:spcAft>
              <a:buFont typeface="Arial" pitchFamily="34" charset="0"/>
              <a:buChar char="–"/>
              <a:defRPr/>
            </a:pPr>
            <a:r>
              <a:rPr lang="fi-FI" sz="3400" dirty="0" smtClean="0"/>
              <a:t>Nesteensiirtoletkuun laitetaan valmiiksi kolmitiehana mahdollista </a:t>
            </a:r>
            <a:r>
              <a:rPr lang="fi-FI" sz="3400" dirty="0" err="1" smtClean="0"/>
              <a:t>i.v</a:t>
            </a:r>
            <a:r>
              <a:rPr lang="fi-FI" sz="3400" dirty="0" smtClean="0"/>
              <a:t>. mikrobilääkitystä tai päivystysleikkausta varten. </a:t>
            </a:r>
          </a:p>
          <a:p>
            <a:pPr lvl="1" eaLnBrk="1" fontAlgn="auto" hangingPunct="1">
              <a:spcAft>
                <a:spcPts val="0"/>
              </a:spcAft>
              <a:buFont typeface="Arial" pitchFamily="34" charset="0"/>
              <a:buChar char="–"/>
              <a:defRPr/>
            </a:pPr>
            <a:r>
              <a:rPr lang="fi-FI" sz="3400" dirty="0" smtClean="0"/>
              <a:t>Suun kautta ei anneta nesteitä, poikkeuksena ovat virtsatiekivipotilaat.</a:t>
            </a:r>
          </a:p>
          <a:p>
            <a:pPr eaLnBrk="1" fontAlgn="auto" hangingPunct="1">
              <a:spcAft>
                <a:spcPts val="0"/>
              </a:spcAft>
              <a:buFont typeface="Arial" pitchFamily="34" charset="0"/>
              <a:buChar char="•"/>
              <a:defRPr/>
            </a:pPr>
            <a:r>
              <a:rPr lang="fi-FI" sz="3400" dirty="0" smtClean="0"/>
              <a:t>Nenä-mahaletku </a:t>
            </a:r>
            <a:r>
              <a:rPr lang="fi-FI" sz="3400" dirty="0" err="1" smtClean="0"/>
              <a:t>ileuspotilaalle</a:t>
            </a:r>
            <a:r>
              <a:rPr lang="fi-FI" sz="3400" dirty="0" smtClean="0"/>
              <a:t> </a:t>
            </a:r>
          </a:p>
          <a:p>
            <a:pPr eaLnBrk="1" fontAlgn="auto" hangingPunct="1">
              <a:spcAft>
                <a:spcPts val="0"/>
              </a:spcAft>
              <a:buFont typeface="Arial" pitchFamily="34" charset="0"/>
              <a:buChar char="•"/>
              <a:defRPr/>
            </a:pPr>
            <a:r>
              <a:rPr lang="fi-FI" sz="3400" dirty="0" smtClean="0"/>
              <a:t>Leikkaushoito </a:t>
            </a:r>
          </a:p>
          <a:p>
            <a:pPr eaLnBrk="1" fontAlgn="auto" hangingPunct="1">
              <a:spcAft>
                <a:spcPts val="0"/>
              </a:spcAft>
              <a:buFont typeface="Arial" pitchFamily="34" charset="0"/>
              <a:buChar char="•"/>
              <a:defRPr/>
            </a:pPr>
            <a:endParaRPr lang="fi-FI" dirty="0" smtClean="0"/>
          </a:p>
        </p:txBody>
      </p:sp>
    </p:spTree>
    <p:extLst>
      <p:ext uri="{BB962C8B-B14F-4D97-AF65-F5344CB8AC3E}">
        <p14:creationId xmlns:p14="http://schemas.microsoft.com/office/powerpoint/2010/main" val="177350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p:cNvSpPr>
            <a:spLocks noGrp="1"/>
          </p:cNvSpPr>
          <p:nvPr>
            <p:ph type="title"/>
          </p:nvPr>
        </p:nvSpPr>
        <p:spPr/>
        <p:txBody>
          <a:bodyPr/>
          <a:lstStyle/>
          <a:p>
            <a:pPr eaLnBrk="1" hangingPunct="1"/>
            <a:r>
              <a:rPr lang="fi-FI" smtClean="0"/>
              <a:t>MAHAHAAVA JA POHJUKKAISSUOLIHAAVA</a:t>
            </a:r>
          </a:p>
        </p:txBody>
      </p:sp>
      <p:sp>
        <p:nvSpPr>
          <p:cNvPr id="11267" name="Sisällön paikkamerkki 2"/>
          <p:cNvSpPr>
            <a:spLocks noGrp="1"/>
          </p:cNvSpPr>
          <p:nvPr>
            <p:ph sz="half" idx="1"/>
          </p:nvPr>
        </p:nvSpPr>
        <p:spPr/>
        <p:txBody>
          <a:bodyPr/>
          <a:lstStyle/>
          <a:p>
            <a:pPr eaLnBrk="1" hangingPunct="1"/>
            <a:r>
              <a:rPr lang="fi-FI" smtClean="0"/>
              <a:t>Ulkustaudissa on haavauma joko mahalaukussa (mahahaava) tai heti mahalaukun jälkeen alkavassa pohjukaissuolessa (pohjukaissuolihaava)</a:t>
            </a:r>
          </a:p>
          <a:p>
            <a:pPr eaLnBrk="1" hangingPunct="1"/>
            <a:r>
              <a:rPr lang="fi-FI" smtClean="0"/>
              <a:t>5-10% ihmisistä jossain vaiheessa</a:t>
            </a:r>
          </a:p>
          <a:p>
            <a:pPr eaLnBrk="1" hangingPunct="1"/>
            <a:endParaRPr lang="fi-FI" smtClean="0"/>
          </a:p>
        </p:txBody>
      </p:sp>
      <p:sp>
        <p:nvSpPr>
          <p:cNvPr id="11268" name="Sisällön paikkamerkki 5"/>
          <p:cNvSpPr>
            <a:spLocks noGrp="1"/>
          </p:cNvSpPr>
          <p:nvPr>
            <p:ph sz="half" idx="2"/>
          </p:nvPr>
        </p:nvSpPr>
        <p:spPr/>
        <p:txBody>
          <a:bodyPr/>
          <a:lstStyle/>
          <a:p>
            <a:pPr eaLnBrk="1" hangingPunct="1"/>
            <a:endParaRPr lang="fi-FI" smtClean="0"/>
          </a:p>
        </p:txBody>
      </p:sp>
      <p:pic>
        <p:nvPicPr>
          <p:cNvPr id="11269" name="Picture 5" descr="http://upload.wikimedia.org/wikipedia/commons/thumb/7/7d/Deep_gastric_ulcer.png/230px-Deep_gastric_ulcer.png"/>
          <p:cNvPicPr>
            <a:picLocks noChangeAspect="1" noChangeArrowheads="1"/>
          </p:cNvPicPr>
          <p:nvPr/>
        </p:nvPicPr>
        <p:blipFill>
          <a:blip r:embed="rId2" cstate="print"/>
          <a:srcRect/>
          <a:stretch>
            <a:fillRect/>
          </a:stretch>
        </p:blipFill>
        <p:spPr bwMode="auto">
          <a:xfrm>
            <a:off x="4286250" y="1500188"/>
            <a:ext cx="4857750" cy="535781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tsikko 1"/>
          <p:cNvSpPr>
            <a:spLocks noGrp="1"/>
          </p:cNvSpPr>
          <p:nvPr>
            <p:ph type="title"/>
          </p:nvPr>
        </p:nvSpPr>
        <p:spPr/>
        <p:txBody>
          <a:bodyPr/>
          <a:lstStyle/>
          <a:p>
            <a:pPr eaLnBrk="1" hangingPunct="1"/>
            <a:r>
              <a:rPr lang="fi-FI" smtClean="0"/>
              <a:t>SYYT</a:t>
            </a:r>
          </a:p>
        </p:txBody>
      </p:sp>
      <p:sp>
        <p:nvSpPr>
          <p:cNvPr id="3" name="Sisällön paikkamerkki 2"/>
          <p:cNvSpPr>
            <a:spLocks noGrp="1"/>
          </p:cNvSpPr>
          <p:nvPr>
            <p:ph idx="1"/>
          </p:nvPr>
        </p:nvSpPr>
        <p:spPr>
          <a:xfrm>
            <a:off x="457200" y="1357313"/>
            <a:ext cx="8229600" cy="5500687"/>
          </a:xfrm>
        </p:spPr>
        <p:txBody>
          <a:bodyPr rtlCol="0">
            <a:normAutofit lnSpcReduction="10000"/>
          </a:bodyPr>
          <a:lstStyle/>
          <a:p>
            <a:pPr eaLnBrk="1" fontAlgn="auto" hangingPunct="1">
              <a:spcAft>
                <a:spcPts val="0"/>
              </a:spcAft>
              <a:buFont typeface="Arial" pitchFamily="34" charset="0"/>
              <a:buChar char="•"/>
              <a:defRPr/>
            </a:pPr>
            <a:r>
              <a:rPr lang="fi-FI" dirty="0" smtClean="0"/>
              <a:t>Yleisin syy on </a:t>
            </a:r>
            <a:r>
              <a:rPr lang="fi-FI" dirty="0" err="1" smtClean="0"/>
              <a:t>helikobakteerien</a:t>
            </a:r>
            <a:r>
              <a:rPr lang="fi-FI" dirty="0" smtClean="0"/>
              <a:t>  aiheuttama tulehdus mahalaukun limakalvolla</a:t>
            </a:r>
          </a:p>
          <a:p>
            <a:pPr eaLnBrk="1" fontAlgn="auto" hangingPunct="1">
              <a:spcAft>
                <a:spcPts val="0"/>
              </a:spcAft>
              <a:buFont typeface="Arial" pitchFamily="34" charset="0"/>
              <a:buChar char="•"/>
              <a:defRPr/>
            </a:pPr>
            <a:r>
              <a:rPr lang="fi-FI" dirty="0" smtClean="0"/>
              <a:t>On arvioitu, että noin puolelle bakteerin kantajista kehittyy mahatulehdusta ja yhdelle kymmenestä </a:t>
            </a:r>
            <a:r>
              <a:rPr lang="fi-FI" dirty="0" err="1" smtClean="0"/>
              <a:t>ulkustauti</a:t>
            </a:r>
            <a:r>
              <a:rPr lang="fi-FI" dirty="0" smtClean="0"/>
              <a:t>. </a:t>
            </a:r>
          </a:p>
          <a:p>
            <a:pPr eaLnBrk="1" fontAlgn="auto" hangingPunct="1">
              <a:spcAft>
                <a:spcPts val="0"/>
              </a:spcAft>
              <a:buFont typeface="Arial" pitchFamily="34" charset="0"/>
              <a:buChar char="•"/>
              <a:defRPr/>
            </a:pPr>
            <a:r>
              <a:rPr lang="fi-FI" dirty="0" smtClean="0"/>
              <a:t>Toiseksi yleisin syy on tulehduskipulääkkeiden käyttö</a:t>
            </a:r>
          </a:p>
          <a:p>
            <a:pPr eaLnBrk="1" fontAlgn="auto" hangingPunct="1">
              <a:spcAft>
                <a:spcPts val="0"/>
              </a:spcAft>
              <a:buFont typeface="Arial" pitchFamily="34" charset="0"/>
              <a:buChar char="•"/>
              <a:defRPr/>
            </a:pPr>
            <a:r>
              <a:rPr lang="fi-FI" dirty="0" smtClean="0"/>
              <a:t>Tupakointi lisää alttiutta mahatulehdukseen ja </a:t>
            </a:r>
            <a:r>
              <a:rPr lang="fi-FI" dirty="0" err="1" smtClean="0"/>
              <a:t>ulkustautiin</a:t>
            </a:r>
            <a:endParaRPr lang="fi-FI" dirty="0" smtClean="0"/>
          </a:p>
          <a:p>
            <a:pPr eaLnBrk="1" fontAlgn="auto" hangingPunct="1">
              <a:spcAft>
                <a:spcPts val="0"/>
              </a:spcAft>
              <a:buFont typeface="Arial" pitchFamily="34" charset="0"/>
              <a:buChar char="•"/>
              <a:defRPr/>
            </a:pPr>
            <a:r>
              <a:rPr lang="fi-FI" dirty="0" smtClean="0"/>
              <a:t>Ruokavalion laatu ei ilmeisesti niiden syntyyn merkittävästi vaikuta</a:t>
            </a:r>
          </a:p>
          <a:p>
            <a:pPr eaLnBrk="1" fontAlgn="auto" hangingPunct="1">
              <a:spcAft>
                <a:spcPts val="0"/>
              </a:spcAft>
              <a:buFont typeface="Arial" pitchFamily="34" charset="0"/>
              <a:buChar char="•"/>
              <a:defRPr/>
            </a:pPr>
            <a:endParaRPr lang="fi-FI"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www.hs.fi/kuvat/iso_webkuva/1101981618770.jpeg"/>
          <p:cNvPicPr>
            <a:picLocks noChangeAspect="1" noChangeArrowheads="1"/>
          </p:cNvPicPr>
          <p:nvPr/>
        </p:nvPicPr>
        <p:blipFill>
          <a:blip r:embed="rId2" cstate="print"/>
          <a:srcRect/>
          <a:stretch>
            <a:fillRect/>
          </a:stretch>
        </p:blipFill>
        <p:spPr bwMode="auto">
          <a:xfrm>
            <a:off x="0" y="0"/>
            <a:ext cx="9144000" cy="76247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a:spLocks noGrp="1"/>
          </p:cNvSpPr>
          <p:nvPr>
            <p:ph type="title"/>
          </p:nvPr>
        </p:nvSpPr>
        <p:spPr/>
        <p:txBody>
          <a:bodyPr/>
          <a:lstStyle/>
          <a:p>
            <a:pPr eaLnBrk="1" hangingPunct="1"/>
            <a:r>
              <a:rPr lang="fi-FI" smtClean="0"/>
              <a:t>OIREET</a:t>
            </a:r>
          </a:p>
        </p:txBody>
      </p:sp>
      <p:sp>
        <p:nvSpPr>
          <p:cNvPr id="3" name="Sisällön paikkamerkki 2"/>
          <p:cNvSpPr>
            <a:spLocks noGrp="1"/>
          </p:cNvSpPr>
          <p:nvPr>
            <p:ph idx="1"/>
          </p:nvPr>
        </p:nvSpPr>
        <p:spPr>
          <a:xfrm>
            <a:off x="457200" y="1600200"/>
            <a:ext cx="8229600" cy="5114925"/>
          </a:xfrm>
        </p:spPr>
        <p:txBody>
          <a:bodyPr rtlCol="0">
            <a:normAutofit fontScale="92500" lnSpcReduction="10000"/>
          </a:bodyPr>
          <a:lstStyle/>
          <a:p>
            <a:pPr eaLnBrk="1" fontAlgn="auto" hangingPunct="1">
              <a:spcAft>
                <a:spcPts val="0"/>
              </a:spcAft>
              <a:buFont typeface="Arial" pitchFamily="34" charset="0"/>
              <a:buChar char="•"/>
              <a:defRPr/>
            </a:pPr>
            <a:r>
              <a:rPr lang="fi-FI" dirty="0" smtClean="0"/>
              <a:t>Närästystä ja sen lisäksi vaihtelevia kipuja ylävatsalla</a:t>
            </a:r>
          </a:p>
          <a:p>
            <a:pPr eaLnBrk="1" fontAlgn="auto" hangingPunct="1">
              <a:spcAft>
                <a:spcPts val="0"/>
              </a:spcAft>
              <a:buFont typeface="Arial" pitchFamily="34" charset="0"/>
              <a:buChar char="•"/>
              <a:defRPr/>
            </a:pPr>
            <a:r>
              <a:rPr lang="fi-FI" dirty="0" smtClean="0"/>
              <a:t>Usein kipu öisin vatsan ollessa tyhjä, syöminen helpottaa sitä</a:t>
            </a:r>
          </a:p>
          <a:p>
            <a:pPr eaLnBrk="1" fontAlgn="auto" hangingPunct="1">
              <a:spcAft>
                <a:spcPts val="0"/>
              </a:spcAft>
              <a:buFont typeface="Arial" pitchFamily="34" charset="0"/>
              <a:buChar char="•"/>
              <a:defRPr/>
            </a:pPr>
            <a:r>
              <a:rPr lang="fi-FI" dirty="0" smtClean="0"/>
              <a:t>Oksennuksia voi esiintyä</a:t>
            </a:r>
          </a:p>
          <a:p>
            <a:pPr eaLnBrk="1" fontAlgn="auto" hangingPunct="1">
              <a:spcAft>
                <a:spcPts val="0"/>
              </a:spcAft>
              <a:buFont typeface="Arial" pitchFamily="34" charset="0"/>
              <a:buChar char="•"/>
              <a:defRPr/>
            </a:pPr>
            <a:r>
              <a:rPr lang="fi-FI" dirty="0" smtClean="0"/>
              <a:t>Joskus haavauma alkaa vuotaa </a:t>
            </a:r>
            <a:r>
              <a:rPr lang="fi-FI" dirty="0" smtClean="0">
                <a:sym typeface="Wingdings" panose="05000000000000000000" pitchFamily="2" charset="2"/>
              </a:rPr>
              <a:t></a:t>
            </a:r>
            <a:r>
              <a:rPr lang="fi-FI" dirty="0" smtClean="0"/>
              <a:t> verioksennukset tai tummat, tervamaiset ulosteet </a:t>
            </a:r>
            <a:r>
              <a:rPr lang="fi-FI" sz="2600" dirty="0" smtClean="0"/>
              <a:t>(ulosteen väri johtuu veren muuttumisesta tummaksi matkalla suoliston läpi) </a:t>
            </a:r>
          </a:p>
          <a:p>
            <a:pPr eaLnBrk="1" fontAlgn="auto" hangingPunct="1">
              <a:spcAft>
                <a:spcPts val="0"/>
              </a:spcAft>
              <a:buFont typeface="Arial" pitchFamily="34" charset="0"/>
              <a:buChar char="•"/>
              <a:defRPr/>
            </a:pPr>
            <a:r>
              <a:rPr lang="fi-FI" dirty="0" smtClean="0"/>
              <a:t>Harvinainen vakava häiriö on mahan seinämän puhkeaminen </a:t>
            </a:r>
            <a:r>
              <a:rPr lang="fi-FI" dirty="0" smtClean="0">
                <a:sym typeface="Wingdings" panose="05000000000000000000" pitchFamily="2" charset="2"/>
              </a:rPr>
              <a:t></a:t>
            </a:r>
            <a:r>
              <a:rPr lang="fi-FI" dirty="0" err="1" smtClean="0"/>
              <a:t>peritoniitti</a:t>
            </a:r>
            <a:r>
              <a:rPr lang="fi-FI" dirty="0" smtClean="0"/>
              <a:t> </a:t>
            </a:r>
          </a:p>
          <a:p>
            <a:pPr eaLnBrk="1" fontAlgn="auto" hangingPunct="1">
              <a:spcAft>
                <a:spcPts val="0"/>
              </a:spcAft>
              <a:buFont typeface="Arial" pitchFamily="34" charset="0"/>
              <a:buChar char="•"/>
              <a:defRPr/>
            </a:pPr>
            <a:endParaRPr lang="fi-FI"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tsikko 1"/>
          <p:cNvSpPr>
            <a:spLocks noGrp="1"/>
          </p:cNvSpPr>
          <p:nvPr>
            <p:ph type="title"/>
          </p:nvPr>
        </p:nvSpPr>
        <p:spPr/>
        <p:txBody>
          <a:bodyPr/>
          <a:lstStyle/>
          <a:p>
            <a:pPr eaLnBrk="1" hangingPunct="1"/>
            <a:r>
              <a:rPr lang="fi-FI" smtClean="0"/>
              <a:t>Toteaminen</a:t>
            </a:r>
          </a:p>
        </p:txBody>
      </p:sp>
      <p:sp>
        <p:nvSpPr>
          <p:cNvPr id="3" name="Sisällön paikkamerkki 2"/>
          <p:cNvSpPr>
            <a:spLocks noGrp="1"/>
          </p:cNvSpPr>
          <p:nvPr>
            <p:ph idx="1"/>
          </p:nvPr>
        </p:nvSpPr>
        <p:spPr>
          <a:xfrm>
            <a:off x="457200" y="1428750"/>
            <a:ext cx="8229600" cy="5072063"/>
          </a:xfrm>
        </p:spPr>
        <p:txBody>
          <a:bodyPr rtlCol="0">
            <a:normAutofit fontScale="92500" lnSpcReduction="20000"/>
          </a:bodyPr>
          <a:lstStyle/>
          <a:p>
            <a:pPr eaLnBrk="1" fontAlgn="auto" hangingPunct="1">
              <a:spcAft>
                <a:spcPts val="0"/>
              </a:spcAft>
              <a:buFont typeface="Arial" pitchFamily="34" charset="0"/>
              <a:buChar char="•"/>
              <a:defRPr/>
            </a:pPr>
            <a:r>
              <a:rPr lang="fi-FI" dirty="0" smtClean="0"/>
              <a:t>Mahakatarri ja </a:t>
            </a:r>
            <a:r>
              <a:rPr lang="fi-FI" dirty="0" err="1" smtClean="0"/>
              <a:t>ulkustauti</a:t>
            </a:r>
            <a:r>
              <a:rPr lang="fi-FI" dirty="0" smtClean="0"/>
              <a:t> todetaan aina mahan tähystyksellä eli </a:t>
            </a:r>
            <a:r>
              <a:rPr lang="fi-FI" dirty="0" err="1" smtClean="0"/>
              <a:t>gastroskopialla</a:t>
            </a:r>
            <a:r>
              <a:rPr lang="fi-FI" dirty="0" smtClean="0"/>
              <a:t>.</a:t>
            </a:r>
          </a:p>
          <a:p>
            <a:pPr eaLnBrk="1" fontAlgn="auto" hangingPunct="1">
              <a:spcAft>
                <a:spcPts val="0"/>
              </a:spcAft>
              <a:buFont typeface="Arial" pitchFamily="34" charset="0"/>
              <a:buChar char="•"/>
              <a:defRPr/>
            </a:pPr>
            <a:r>
              <a:rPr lang="fi-FI" dirty="0" smtClean="0"/>
              <a:t>Voidaan ottaa koepaloja mikroskooppista tutkimusta varten, koska mahatulehdus ei aina näy paljain silmin.</a:t>
            </a:r>
          </a:p>
          <a:p>
            <a:pPr eaLnBrk="1" fontAlgn="auto" hangingPunct="1">
              <a:spcAft>
                <a:spcPts val="0"/>
              </a:spcAft>
              <a:buFont typeface="Arial" pitchFamily="34" charset="0"/>
              <a:buChar char="•"/>
              <a:defRPr/>
            </a:pPr>
            <a:r>
              <a:rPr lang="fi-FI" dirty="0" smtClean="0"/>
              <a:t>Haavaumat näkyvät tähystyksessä, mutta joskus mahahaavaan kätkeytyy syöpä, joten sen vuoksi niistäkin otetaan aina koepala</a:t>
            </a:r>
          </a:p>
          <a:p>
            <a:pPr eaLnBrk="1" fontAlgn="auto" hangingPunct="1">
              <a:spcAft>
                <a:spcPts val="0"/>
              </a:spcAft>
              <a:buFont typeface="Arial" pitchFamily="34" charset="0"/>
              <a:buChar char="•"/>
              <a:defRPr/>
            </a:pPr>
            <a:r>
              <a:rPr lang="fi-FI" dirty="0" smtClean="0"/>
              <a:t>Tähystyksen aikana voidaan mahan limakalvolta tehdä </a:t>
            </a:r>
            <a:r>
              <a:rPr lang="fi-FI" dirty="0" err="1" smtClean="0"/>
              <a:t>helikobakteerin</a:t>
            </a:r>
            <a:r>
              <a:rPr lang="fi-FI" dirty="0" smtClean="0"/>
              <a:t> pikatesti. </a:t>
            </a:r>
          </a:p>
          <a:p>
            <a:pPr eaLnBrk="1" fontAlgn="auto" hangingPunct="1">
              <a:spcAft>
                <a:spcPts val="0"/>
              </a:spcAft>
              <a:buFont typeface="Arial" pitchFamily="34" charset="0"/>
              <a:buChar char="•"/>
              <a:defRPr/>
            </a:pPr>
            <a:r>
              <a:rPr lang="fi-FI" dirty="0" smtClean="0"/>
              <a:t>Myös koepaloista voidaan nähdä, onko mahassa </a:t>
            </a:r>
            <a:r>
              <a:rPr lang="fi-FI" dirty="0" err="1" smtClean="0"/>
              <a:t>helikobakteeria</a:t>
            </a:r>
            <a:r>
              <a:rPr lang="fi-FI" dirty="0" smtClean="0"/>
              <a:t>.</a:t>
            </a:r>
          </a:p>
        </p:txBody>
      </p:sp>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TotalTime>
  <Words>1673</Words>
  <Application>Microsoft Office PowerPoint</Application>
  <PresentationFormat>Näytössä katseltava diaesitys (4:3)</PresentationFormat>
  <Paragraphs>214</Paragraphs>
  <Slides>45</Slides>
  <Notes>2</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45</vt:i4>
      </vt:variant>
    </vt:vector>
  </HeadingPairs>
  <TitlesOfParts>
    <vt:vector size="49" baseType="lpstr">
      <vt:lpstr>Arial</vt:lpstr>
      <vt:lpstr>Calibri</vt:lpstr>
      <vt:lpstr>Wingdings</vt:lpstr>
      <vt:lpstr>Office-teema</vt:lpstr>
      <vt:lpstr>RS-kanavan sairauksia sairastavan hoitotyö</vt:lpstr>
      <vt:lpstr>PowerPoint-esitys</vt:lpstr>
      <vt:lpstr>REFLUKSTITAUTI</vt:lpstr>
      <vt:lpstr>REFLUKSITAUDIN HOITO</vt:lpstr>
      <vt:lpstr>MAHAHAAVA JA POHJUKKAISSUOLIHAAVA</vt:lpstr>
      <vt:lpstr>SYYT</vt:lpstr>
      <vt:lpstr>PowerPoint-esitys</vt:lpstr>
      <vt:lpstr>OIREET</vt:lpstr>
      <vt:lpstr>Toteaminen</vt:lpstr>
      <vt:lpstr>Itsehoito</vt:lpstr>
      <vt:lpstr>Hoito</vt:lpstr>
      <vt:lpstr>Keliakia</vt:lpstr>
      <vt:lpstr>PowerPoint-esitys</vt:lpstr>
      <vt:lpstr>Laktoosi-intoleranssi</vt:lpstr>
      <vt:lpstr>HAAVAINEN PAKSUSUOLITULEHDUS JA CROHNIN TAUTI</vt:lpstr>
      <vt:lpstr>PowerPoint-esitys</vt:lpstr>
      <vt:lpstr>PowerPoint-esitys</vt:lpstr>
      <vt:lpstr>OIREET</vt:lpstr>
      <vt:lpstr>HOITO</vt:lpstr>
      <vt:lpstr>PowerPoint-esitys</vt:lpstr>
      <vt:lpstr>Liitännäissairaudet</vt:lpstr>
      <vt:lpstr>MAKSAN, HAIMAN JA SAPEN SAIRAUKSIEN HOITOTYÖ</vt:lpstr>
      <vt:lpstr>PowerPoint-esitys</vt:lpstr>
      <vt:lpstr>MAKSAKIRROOSI</vt:lpstr>
      <vt:lpstr>OIREET</vt:lpstr>
      <vt:lpstr>OIREET</vt:lpstr>
      <vt:lpstr>HOITO</vt:lpstr>
      <vt:lpstr>SAPPIKIVET</vt:lpstr>
      <vt:lpstr>PowerPoint-esitys</vt:lpstr>
      <vt:lpstr>Oireet</vt:lpstr>
      <vt:lpstr>Operatiivinen hoito</vt:lpstr>
      <vt:lpstr>HOITO JA OHJAUS</vt:lpstr>
      <vt:lpstr>Ehkäisy</vt:lpstr>
      <vt:lpstr>HAIMATULEHDUS l. pankreatiitti</vt:lpstr>
      <vt:lpstr>OIREET</vt:lpstr>
      <vt:lpstr>HOITO</vt:lpstr>
      <vt:lpstr>Kr. pankreatiitti</vt:lpstr>
      <vt:lpstr>PowerPoint-esitys</vt:lpstr>
      <vt:lpstr>VATSAKIPU</vt:lpstr>
      <vt:lpstr>Tavallisia äkillisen vatsakivun syitä :  </vt:lpstr>
      <vt:lpstr>Kivun sijainti</vt:lpstr>
      <vt:lpstr>Tarkkailu</vt:lpstr>
      <vt:lpstr>Tutkimukset</vt:lpstr>
      <vt:lpstr>Tutkimukset</vt:lpstr>
      <vt:lpstr>Vatsakipupotilaan hoitotyö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RS-kanavan sairauksia sairastavan hoitotyö</dc:title>
  <dc:creator>kI</dc:creator>
  <cp:lastModifiedBy>Kurko Kaisa-Leea</cp:lastModifiedBy>
  <cp:revision>19</cp:revision>
  <cp:lastPrinted>2017-08-21T05:02:01Z</cp:lastPrinted>
  <dcterms:created xsi:type="dcterms:W3CDTF">2009-09-16T09:25:21Z</dcterms:created>
  <dcterms:modified xsi:type="dcterms:W3CDTF">2018-09-05T07:07:53Z</dcterms:modified>
</cp:coreProperties>
</file>