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5" d="100"/>
          <a:sy n="85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147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077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527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212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902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428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2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1640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439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449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222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61322-B88D-40F6-A073-F5A465DC76AF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C4344-DA4F-4653-BAEA-9E66FB0529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165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letkuravitsemus.fi/sites/default/files/content/letkuravitsemuksen_kotihoito-opa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http://nutriciafi.nutricia.fi/images/uploads/Files/oppaat/Kotihoito_2011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fi-FI" dirty="0" err="1" smtClean="0"/>
              <a:t>Enteraalinen</a:t>
            </a:r>
            <a:r>
              <a:rPr lang="fi-FI" dirty="0" smtClean="0"/>
              <a:t> ravitsemus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 dirty="0" smtClean="0"/>
              <a:t>Kaisa-Leea </a:t>
            </a:r>
            <a:r>
              <a:rPr lang="fi-FI" dirty="0" err="1" smtClean="0"/>
              <a:t>Kurko</a:t>
            </a:r>
            <a:endParaRPr lang="fi-FI" dirty="0" smtClean="0"/>
          </a:p>
          <a:p>
            <a:pPr>
              <a:defRPr/>
            </a:pPr>
            <a:r>
              <a:rPr lang="fi-FI" dirty="0" smtClean="0"/>
              <a:t>KSAO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690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Tutustu </a:t>
            </a:r>
            <a:r>
              <a:rPr lang="fi-FI" dirty="0" err="1" smtClean="0"/>
              <a:t>Nutrician</a:t>
            </a:r>
            <a:r>
              <a:rPr lang="fi-FI" dirty="0" smtClean="0"/>
              <a:t> ”Letkuravitsemuksen kotihoito-opas” –julkaisuun.</a:t>
            </a:r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http://letkuravitsemus.fi/sites/default/files/content/letkuravitsemuksen_kotihoito-opas.pdf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Laadi oppaan ja luentorunkojen perusteella tiivis MUISTILISTA letkuravitsemuksen toteutuksesta ja seurannasta. Tarkoitus ei ole tehdä monen sivun esseetä, vaan tosiaan hakea ysinasiat letkuravitsemuksen toteutuksesta. Eli </a:t>
            </a:r>
            <a:r>
              <a:rPr lang="fi-FI" dirty="0" err="1" smtClean="0"/>
              <a:t>max</a:t>
            </a:r>
            <a:r>
              <a:rPr lang="fi-FI" dirty="0" smtClean="0"/>
              <a:t>. </a:t>
            </a:r>
            <a:r>
              <a:rPr lang="fi-FI" smtClean="0"/>
              <a:t>1 A4.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3504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 err="1" smtClean="0"/>
              <a:t>Enteraalinen</a:t>
            </a:r>
            <a:r>
              <a:rPr lang="fi-FI" dirty="0" smtClean="0"/>
              <a:t> ravitsemus</a:t>
            </a:r>
            <a:endParaRPr lang="fi-FI" dirty="0"/>
          </a:p>
        </p:txBody>
      </p:sp>
      <p:sp>
        <p:nvSpPr>
          <p:cNvPr id="30723" name="Sisällön paikkamerkki 2"/>
          <p:cNvSpPr>
            <a:spLocks noGrp="1"/>
          </p:cNvSpPr>
          <p:nvPr>
            <p:ph idx="1"/>
          </p:nvPr>
        </p:nvSpPr>
        <p:spPr>
          <a:xfrm>
            <a:off x="1828800" y="1554164"/>
            <a:ext cx="8686800" cy="5089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3000" dirty="0" err="1"/>
              <a:t>Enteraalinen</a:t>
            </a:r>
            <a:r>
              <a:rPr lang="fi-FI" sz="3000" dirty="0"/>
              <a:t>  = ruuansulatuskanavan kautta tapahtuva</a:t>
            </a:r>
          </a:p>
          <a:p>
            <a:pPr eaLnBrk="1" hangingPunct="1">
              <a:lnSpc>
                <a:spcPct val="80000"/>
              </a:lnSpc>
            </a:pPr>
            <a:r>
              <a:rPr lang="fi-FI" sz="3000" dirty="0"/>
              <a:t>Letkuruokinta yksi muoto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400" dirty="0"/>
              <a:t>	- Nenä-mahaletku, syöttöletku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400" dirty="0"/>
              <a:t>	- </a:t>
            </a:r>
            <a:r>
              <a:rPr lang="fi-FI" sz="2400" dirty="0" err="1"/>
              <a:t>Gastrostooma</a:t>
            </a:r>
            <a:r>
              <a:rPr lang="fi-FI" sz="2400" dirty="0"/>
              <a:t> l. mahalaukkuavanne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fi-FI" sz="3000" dirty="0"/>
          </a:p>
          <a:p>
            <a:pPr eaLnBrk="1" hangingPunct="1">
              <a:lnSpc>
                <a:spcPct val="80000"/>
              </a:lnSpc>
            </a:pPr>
            <a:r>
              <a:rPr lang="fi-FI" sz="3000" dirty="0" err="1"/>
              <a:t>Enteraalinen</a:t>
            </a:r>
            <a:r>
              <a:rPr lang="fi-FI" sz="3000" dirty="0"/>
              <a:t> aina turvallisempi, fysiologisempi, halvempi ja infektioriskiltään pienempi kuin </a:t>
            </a:r>
            <a:r>
              <a:rPr lang="fi-FI" sz="3000" b="1" dirty="0" err="1"/>
              <a:t>parenteraalinen</a:t>
            </a:r>
            <a:r>
              <a:rPr lang="fi-FI" sz="3000" dirty="0"/>
              <a:t> ravitsemus.</a:t>
            </a:r>
          </a:p>
          <a:p>
            <a:pPr eaLnBrk="1" hangingPunct="1">
              <a:lnSpc>
                <a:spcPct val="80000"/>
              </a:lnSpc>
            </a:pPr>
            <a:r>
              <a:rPr lang="fi-FI" sz="3000" dirty="0"/>
              <a:t>Kun suolistossa kulkee ravintoa, suolen nukkaa estetään surkastumasta ja suolta lamaantumasta</a:t>
            </a:r>
          </a:p>
        </p:txBody>
      </p:sp>
    </p:spTree>
    <p:extLst>
      <p:ext uri="{BB962C8B-B14F-4D97-AF65-F5344CB8AC3E}">
        <p14:creationId xmlns:p14="http://schemas.microsoft.com/office/powerpoint/2010/main" val="248388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Gastrostoomapotilaan hoitotyö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554164"/>
            <a:ext cx="8686800" cy="50895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dirty="0"/>
              <a:t>M</a:t>
            </a:r>
            <a:r>
              <a:rPr lang="fi-FI" dirty="0" smtClean="0"/>
              <a:t>ahalaukku </a:t>
            </a:r>
            <a:r>
              <a:rPr lang="fi-FI" dirty="0"/>
              <a:t>tai </a:t>
            </a:r>
            <a:r>
              <a:rPr lang="fi-FI" dirty="0" smtClean="0"/>
              <a:t>ohutsuoliavanne</a:t>
            </a:r>
          </a:p>
          <a:p>
            <a:pPr>
              <a:defRPr/>
            </a:pPr>
            <a:r>
              <a:rPr lang="fi-FI" dirty="0" err="1"/>
              <a:t>P</a:t>
            </a:r>
            <a:r>
              <a:rPr lang="fi-FI" dirty="0" err="1" smtClean="0"/>
              <a:t>erkutaaninen</a:t>
            </a:r>
            <a:r>
              <a:rPr lang="fi-FI" dirty="0" smtClean="0"/>
              <a:t> endoskooppinen </a:t>
            </a:r>
            <a:r>
              <a:rPr lang="fi-FI" dirty="0" err="1" smtClean="0"/>
              <a:t>gastrostooma</a:t>
            </a:r>
            <a:r>
              <a:rPr lang="fi-FI" dirty="0" smtClean="0"/>
              <a:t> = PEG</a:t>
            </a:r>
            <a:endParaRPr lang="fi-FI" dirty="0"/>
          </a:p>
          <a:p>
            <a:pPr>
              <a:defRPr/>
            </a:pPr>
            <a:r>
              <a:rPr lang="fi-FI" dirty="0" smtClean="0"/>
              <a:t>Usein </a:t>
            </a:r>
            <a:r>
              <a:rPr lang="fi-FI" dirty="0" err="1" smtClean="0"/>
              <a:t>gastroskopian</a:t>
            </a:r>
            <a:r>
              <a:rPr lang="fi-FI" dirty="0" smtClean="0"/>
              <a:t> avulla polikliinisesti paikallispuudutuksessa</a:t>
            </a:r>
          </a:p>
          <a:p>
            <a:pPr>
              <a:defRPr/>
            </a:pPr>
            <a:r>
              <a:rPr lang="fi-FI" dirty="0"/>
              <a:t>V</a:t>
            </a:r>
            <a:r>
              <a:rPr lang="fi-FI" dirty="0" smtClean="0"/>
              <a:t>atsapeitteiden </a:t>
            </a:r>
            <a:r>
              <a:rPr lang="fi-FI" dirty="0"/>
              <a:t>läpi </a:t>
            </a:r>
            <a:r>
              <a:rPr lang="fi-FI" dirty="0" smtClean="0"/>
              <a:t>(</a:t>
            </a:r>
            <a:r>
              <a:rPr lang="fi-FI" dirty="0" err="1" smtClean="0"/>
              <a:t>laparoskopia</a:t>
            </a:r>
            <a:r>
              <a:rPr lang="fi-FI" dirty="0" smtClean="0"/>
              <a:t>) tai </a:t>
            </a:r>
            <a:r>
              <a:rPr lang="fi-FI" dirty="0" err="1" smtClean="0"/>
              <a:t>laparotomia</a:t>
            </a:r>
            <a:endParaRPr lang="fi-FI" dirty="0" smtClean="0"/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r>
              <a:rPr lang="fi-FI" dirty="0" err="1" smtClean="0"/>
              <a:t>Gastrostoomaletku</a:t>
            </a:r>
            <a:endParaRPr lang="fi-FI" dirty="0"/>
          </a:p>
          <a:p>
            <a:pPr>
              <a:defRPr/>
            </a:pPr>
            <a:r>
              <a:rPr lang="fi-FI" dirty="0" smtClean="0"/>
              <a:t>PEG-nappi; mahan puolella palloventtiili, ulkopuolella korkki.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03708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Indikaatiot peg-letkuun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ruokatorven </a:t>
            </a:r>
            <a:r>
              <a:rPr lang="fi-FI" dirty="0" err="1" smtClean="0"/>
              <a:t>ca</a:t>
            </a:r>
            <a:endParaRPr lang="fi-FI" dirty="0" smtClean="0"/>
          </a:p>
          <a:p>
            <a:pPr eaLnBrk="1" hangingPunct="1"/>
            <a:r>
              <a:rPr lang="fi-FI" dirty="0" smtClean="0"/>
              <a:t>neurologiset häiriöt</a:t>
            </a:r>
          </a:p>
          <a:p>
            <a:pPr eaLnBrk="1" hangingPunct="1"/>
            <a:r>
              <a:rPr lang="fi-FI" dirty="0" smtClean="0"/>
              <a:t>nielemisongelmat</a:t>
            </a:r>
          </a:p>
          <a:p>
            <a:pPr eaLnBrk="1" hangingPunct="1"/>
            <a:r>
              <a:rPr lang="fi-FI" dirty="0" smtClean="0"/>
              <a:t>suun tai kaulan isojen operaatioiden jälkihoitona</a:t>
            </a:r>
          </a:p>
        </p:txBody>
      </p:sp>
    </p:spTree>
    <p:extLst>
      <p:ext uri="{BB962C8B-B14F-4D97-AF65-F5344CB8AC3E}">
        <p14:creationId xmlns:p14="http://schemas.microsoft.com/office/powerpoint/2010/main" val="30815317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Pegin erityshoidot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/>
              <a:t>Ihon tarkastus ja puhdistus päivittäin (kostutetut taitokset, vanupuikot)</a:t>
            </a:r>
          </a:p>
          <a:p>
            <a:pPr eaLnBrk="1" hangingPunct="1">
              <a:lnSpc>
                <a:spcPct val="80000"/>
              </a:lnSpc>
            </a:pPr>
            <a:r>
              <a:rPr lang="fi-FI"/>
              <a:t>Paikallaan pysymisen seuranta, pyöräyttämällä varmistus, ettei letku tartu avanteeseen kiinni</a:t>
            </a:r>
          </a:p>
          <a:p>
            <a:pPr eaLnBrk="1" hangingPunct="1">
              <a:lnSpc>
                <a:spcPct val="80000"/>
              </a:lnSpc>
            </a:pPr>
            <a:r>
              <a:rPr lang="fi-FI"/>
              <a:t>Nappi vaihdetaan 3 kuukauden välein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/>
              <a:t>   (ballonki tyhjäksi, nappi pois, uusi paikalle, ballonkin täyttö)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endParaRPr lang="fi-FI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fi-FI"/>
              <a:t>potilaan ulostamisen seuranta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fi-FI"/>
              <a:t>suun hoito</a:t>
            </a:r>
          </a:p>
        </p:txBody>
      </p:sp>
    </p:spTree>
    <p:extLst>
      <p:ext uri="{BB962C8B-B14F-4D97-AF65-F5344CB8AC3E}">
        <p14:creationId xmlns:p14="http://schemas.microsoft.com/office/powerpoint/2010/main" val="22540726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>
                <a:hlinkClick r:id="rId2"/>
              </a:rPr>
              <a:t>Ruokailu</a:t>
            </a:r>
            <a:endParaRPr lang="fi-FI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847528" y="2060848"/>
            <a:ext cx="8668072" cy="479715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dirty="0"/>
              <a:t>omat ravintoliuokset</a:t>
            </a:r>
          </a:p>
          <a:p>
            <a:pPr eaLnBrk="1" hangingPunct="1">
              <a:lnSpc>
                <a:spcPct val="80000"/>
              </a:lnSpc>
            </a:pPr>
            <a:r>
              <a:rPr lang="fi-FI" dirty="0"/>
              <a:t>letkujen vaihto päivittäin</a:t>
            </a:r>
          </a:p>
          <a:p>
            <a:pPr eaLnBrk="1" hangingPunct="1">
              <a:lnSpc>
                <a:spcPct val="80000"/>
              </a:lnSpc>
            </a:pPr>
            <a:r>
              <a:rPr lang="fi-FI" dirty="0"/>
              <a:t>puoli-istuva asento, lievä kohoasento</a:t>
            </a:r>
          </a:p>
          <a:p>
            <a:pPr eaLnBrk="1" hangingPunct="1">
              <a:lnSpc>
                <a:spcPct val="80000"/>
              </a:lnSpc>
            </a:pPr>
            <a:r>
              <a:rPr lang="fi-FI" dirty="0" err="1"/>
              <a:t>letkutus</a:t>
            </a:r>
            <a:endParaRPr lang="fi-FI" dirty="0"/>
          </a:p>
          <a:p>
            <a:pPr eaLnBrk="1" hangingPunct="1">
              <a:lnSpc>
                <a:spcPct val="80000"/>
              </a:lnSpc>
            </a:pPr>
            <a:r>
              <a:rPr lang="fi-FI" dirty="0" err="1"/>
              <a:t>pegin</a:t>
            </a:r>
            <a:r>
              <a:rPr lang="fi-FI" dirty="0"/>
              <a:t> veto varmistetaan pienellä määrällä vettä</a:t>
            </a:r>
          </a:p>
          <a:p>
            <a:pPr eaLnBrk="1" hangingPunct="1">
              <a:lnSpc>
                <a:spcPct val="80000"/>
              </a:lnSpc>
            </a:pPr>
            <a:r>
              <a:rPr lang="fi-FI" dirty="0"/>
              <a:t>normaalit ruokailuajat, säännöllisyys</a:t>
            </a:r>
          </a:p>
          <a:p>
            <a:pPr eaLnBrk="1" hangingPunct="1">
              <a:lnSpc>
                <a:spcPct val="80000"/>
              </a:lnSpc>
            </a:pPr>
            <a:r>
              <a:rPr lang="fi-FI" dirty="0"/>
              <a:t>huoneenlämpöinen liuos</a:t>
            </a:r>
          </a:p>
          <a:p>
            <a:pPr eaLnBrk="1" hangingPunct="1">
              <a:lnSpc>
                <a:spcPct val="80000"/>
              </a:lnSpc>
            </a:pPr>
            <a:r>
              <a:rPr lang="fi-FI" dirty="0"/>
              <a:t>säädöt sulkijalla</a:t>
            </a:r>
          </a:p>
          <a:p>
            <a:pPr eaLnBrk="1" hangingPunct="1">
              <a:lnSpc>
                <a:spcPct val="80000"/>
              </a:lnSpc>
            </a:pPr>
            <a:r>
              <a:rPr lang="fi-FI" dirty="0"/>
              <a:t>seurantalista</a:t>
            </a:r>
          </a:p>
          <a:p>
            <a:pPr eaLnBrk="1" hangingPunct="1">
              <a:lnSpc>
                <a:spcPct val="80000"/>
              </a:lnSpc>
            </a:pPr>
            <a:endParaRPr lang="fi-FI" sz="2400" dirty="0"/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53564" y="1"/>
            <a:ext cx="121443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07323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Ruokailu pegin kautta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lääkkeet jauhettuna tai nestemäisenä lääkeportin kautta</a:t>
            </a:r>
          </a:p>
          <a:p>
            <a:pPr eaLnBrk="1" hangingPunct="1"/>
            <a:r>
              <a:rPr lang="fi-FI" smtClean="0"/>
              <a:t>letkujen huuhtelu ennen ja jälkeen lääkehoidon</a:t>
            </a:r>
          </a:p>
          <a:p>
            <a:pPr eaLnBrk="1" hangingPunct="1"/>
            <a:r>
              <a:rPr lang="fi-FI" smtClean="0"/>
              <a:t>seurantalistan tarkkuus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1188" y="4509121"/>
            <a:ext cx="2500312" cy="2206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icture 8" descr="MAB00001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9" y="4071939"/>
            <a:ext cx="2814637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4" name="Picture 10" descr="MAB00000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7849" y="4509121"/>
            <a:ext cx="2291705" cy="213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7420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Peg komplikaatiot ja ehkäisy/ hoito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919536" y="1772817"/>
            <a:ext cx="8229600" cy="4525963"/>
          </a:xfrm>
        </p:spPr>
        <p:txBody>
          <a:bodyPr>
            <a:normAutofit lnSpcReduction="10000"/>
          </a:bodyPr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fi-FI" dirty="0"/>
              <a:t>L</a:t>
            </a:r>
            <a:r>
              <a:rPr lang="fi-FI" dirty="0"/>
              <a:t>etkun tukkeutuminen </a:t>
            </a:r>
            <a:r>
              <a:rPr lang="fi-FI" dirty="0">
                <a:sym typeface="Wingdings" pitchFamily="2" charset="2"/>
              </a:rPr>
              <a:t></a:t>
            </a:r>
            <a:r>
              <a:rPr lang="fi-FI" dirty="0"/>
              <a:t> huuhtelu jokaisen syöttökerran ja lääkkeenannon jälkeen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fi-FI" dirty="0"/>
              <a:t>Limakalvovauriot </a:t>
            </a:r>
            <a:r>
              <a:rPr lang="fi-FI" dirty="0">
                <a:sym typeface="Wingdings" pitchFamily="2" charset="2"/>
              </a:rPr>
              <a:t></a:t>
            </a:r>
            <a:r>
              <a:rPr lang="fi-FI" dirty="0"/>
              <a:t> pehmeä, kudoksia säästävä letku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fi-FI" dirty="0"/>
              <a:t>Aspiraatio </a:t>
            </a:r>
            <a:r>
              <a:rPr lang="fi-FI" dirty="0">
                <a:sym typeface="Wingdings" pitchFamily="2" charset="2"/>
              </a:rPr>
              <a:t></a:t>
            </a:r>
            <a:r>
              <a:rPr lang="fi-FI" dirty="0"/>
              <a:t> tasainen </a:t>
            </a:r>
            <a:r>
              <a:rPr lang="fi-FI" dirty="0" err="1"/>
              <a:t>infuusio</a:t>
            </a:r>
            <a:r>
              <a:rPr lang="fi-FI" dirty="0"/>
              <a:t> ohutsuoleen, 30 asteen kohoasento, imeminen, ruokinnan keskeyttäminen yöksi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fi-FI" dirty="0"/>
              <a:t>D</a:t>
            </a:r>
            <a:r>
              <a:rPr lang="fi-FI" dirty="0"/>
              <a:t>umping oireilu (ruokailun jälkeinen heikotus, väsymys, </a:t>
            </a:r>
            <a:r>
              <a:rPr lang="fi-FI" dirty="0" err="1"/>
              <a:t>phv</a:t>
            </a:r>
            <a:r>
              <a:rPr lang="fi-FI" dirty="0"/>
              <a:t> </a:t>
            </a:r>
            <a:r>
              <a:rPr lang="fi-FI" dirty="0">
                <a:sym typeface="Wingdings" pitchFamily="2" charset="2"/>
              </a:rPr>
              <a:t></a:t>
            </a:r>
            <a:r>
              <a:rPr lang="fi-FI" dirty="0"/>
              <a:t> pienemmät kerta-annokset, infuusionopeuden hidastaminen , siirtyminen jatkuvaa infuusioon</a:t>
            </a:r>
          </a:p>
        </p:txBody>
      </p:sp>
    </p:spTree>
    <p:extLst>
      <p:ext uri="{BB962C8B-B14F-4D97-AF65-F5344CB8AC3E}">
        <p14:creationId xmlns:p14="http://schemas.microsoft.com/office/powerpoint/2010/main" val="12718043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/>
              <a:t>Pegin komplikaatiot ja ehkäisy/ hoito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fi-FI" dirty="0" smtClean="0"/>
              <a:t>5. Suolistokouristukset </a:t>
            </a:r>
            <a:r>
              <a:rPr lang="fi-FI" dirty="0" smtClean="0">
                <a:sym typeface="Wingdings" pitchFamily="2" charset="2"/>
              </a:rPr>
              <a:t></a:t>
            </a:r>
            <a:r>
              <a:rPr lang="fi-FI" dirty="0" smtClean="0"/>
              <a:t> hitaampi syöttönopeus</a:t>
            </a:r>
          </a:p>
          <a:p>
            <a:pPr eaLnBrk="1" hangingPunct="1">
              <a:buFontTx/>
              <a:buNone/>
            </a:pPr>
            <a:r>
              <a:rPr lang="fi-FI" dirty="0" smtClean="0"/>
              <a:t>6. Ripuli, ummetus </a:t>
            </a:r>
            <a:r>
              <a:rPr lang="fi-FI" dirty="0" smtClean="0">
                <a:sym typeface="Wingdings" pitchFamily="2" charset="2"/>
              </a:rPr>
              <a:t></a:t>
            </a:r>
            <a:r>
              <a:rPr lang="fi-FI" dirty="0" smtClean="0"/>
              <a:t> hitaampi syöttönopeus, ripulilääkkeet, ummetuslääkkeet, sopiva ravintoliuos</a:t>
            </a:r>
          </a:p>
          <a:p>
            <a:pPr eaLnBrk="1" hangingPunct="1">
              <a:buFontTx/>
              <a:buNone/>
            </a:pPr>
            <a:r>
              <a:rPr lang="fi-FI" dirty="0" smtClean="0"/>
              <a:t>7. </a:t>
            </a:r>
            <a:r>
              <a:rPr lang="fi-FI" dirty="0" err="1" smtClean="0"/>
              <a:t>Hyperglykemia</a:t>
            </a:r>
            <a:r>
              <a:rPr lang="fi-FI" dirty="0" smtClean="0"/>
              <a:t> (diabeetikoilla insuliinin tarve kasvaa jopa kolminkertaiseksi)</a:t>
            </a:r>
          </a:p>
          <a:p>
            <a:pPr eaLnBrk="1" hangingPunct="1">
              <a:buFontTx/>
              <a:buNone/>
            </a:pPr>
            <a:r>
              <a:rPr lang="fi-FI" dirty="0" smtClean="0"/>
              <a:t>8. Kuivuminen </a:t>
            </a:r>
            <a:r>
              <a:rPr lang="fi-FI" dirty="0" smtClean="0">
                <a:sym typeface="Wingdings" pitchFamily="2" charset="2"/>
              </a:rPr>
              <a:t></a:t>
            </a:r>
            <a:r>
              <a:rPr lang="fi-FI" dirty="0" smtClean="0"/>
              <a:t> neste- ja VM seuraaminen</a:t>
            </a:r>
          </a:p>
          <a:p>
            <a:pPr eaLnBrk="1" hangingPunct="1">
              <a:buFontTx/>
              <a:buNone/>
            </a:pPr>
            <a:r>
              <a:rPr lang="fi-FI" dirty="0" smtClean="0"/>
              <a:t>9. </a:t>
            </a:r>
            <a:r>
              <a:rPr lang="fi-FI" dirty="0" err="1"/>
              <a:t>N</a:t>
            </a:r>
            <a:r>
              <a:rPr lang="fi-FI" dirty="0" err="1" smtClean="0"/>
              <a:t>esteretentio</a:t>
            </a:r>
            <a:r>
              <a:rPr lang="fi-FI" dirty="0" smtClean="0"/>
              <a:t> ja turvotukset</a:t>
            </a:r>
          </a:p>
        </p:txBody>
      </p:sp>
    </p:spTree>
    <p:extLst>
      <p:ext uri="{BB962C8B-B14F-4D97-AF65-F5344CB8AC3E}">
        <p14:creationId xmlns:p14="http://schemas.microsoft.com/office/powerpoint/2010/main" val="18117245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308</Words>
  <Application>Microsoft Office PowerPoint</Application>
  <PresentationFormat>Laajakuva</PresentationFormat>
  <Paragraphs>62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Wingdings 2</vt:lpstr>
      <vt:lpstr>Office-teema</vt:lpstr>
      <vt:lpstr>Enteraalinen ravitsemus</vt:lpstr>
      <vt:lpstr>Enteraalinen ravitsemus</vt:lpstr>
      <vt:lpstr>Gastrostoomapotilaan hoitotyö</vt:lpstr>
      <vt:lpstr>Indikaatiot peg-letkuun</vt:lpstr>
      <vt:lpstr>Pegin erityshoidot</vt:lpstr>
      <vt:lpstr>Ruokailu</vt:lpstr>
      <vt:lpstr>Ruokailu pegin kautta</vt:lpstr>
      <vt:lpstr>Peg komplikaatiot ja ehkäisy/ hoito</vt:lpstr>
      <vt:lpstr>Pegin komplikaatiot ja ehkäisy/ hoito</vt:lpstr>
      <vt:lpstr>TEHTÄVÄ: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Enteraalinen ravitsemus</dc:title>
  <dc:creator>Kurko Kaisa-Leea</dc:creator>
  <cp:lastModifiedBy>Kurko Kaisa-Leea</cp:lastModifiedBy>
  <cp:revision>1</cp:revision>
  <dcterms:created xsi:type="dcterms:W3CDTF">2018-10-16T06:22:43Z</dcterms:created>
  <dcterms:modified xsi:type="dcterms:W3CDTF">2018-10-16T06:29:16Z</dcterms:modified>
</cp:coreProperties>
</file>