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88FAE-8ED1-4EA4-ACD9-DEB9D0591EFA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AD1A7-E22F-444D-82DF-6E7A5D836C30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http://nutriciafi.nutricia.fi/images/uploads/Files/oppaat/Kotihoito_2011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err="1" smtClean="0"/>
              <a:t>Enteraalinen</a:t>
            </a:r>
            <a:r>
              <a:rPr lang="fi-FI" dirty="0" smtClean="0"/>
              <a:t> ravitsemus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i-FI" dirty="0" smtClean="0"/>
              <a:t>Kaisa-Leea </a:t>
            </a:r>
            <a:r>
              <a:rPr lang="fi-FI" dirty="0" err="1" smtClean="0"/>
              <a:t>Kurko</a:t>
            </a:r>
            <a:endParaRPr lang="fi-FI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i-FI" dirty="0" smtClean="0"/>
              <a:t>KSAO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Gastrostoomapotilaan hoitotyö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686800" cy="5089525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M</a:t>
            </a:r>
            <a:r>
              <a:rPr lang="fi-FI" dirty="0" smtClean="0"/>
              <a:t>ahalaukku </a:t>
            </a:r>
            <a:r>
              <a:rPr lang="fi-FI" dirty="0"/>
              <a:t>tai </a:t>
            </a:r>
            <a:r>
              <a:rPr lang="fi-FI" dirty="0" smtClean="0"/>
              <a:t>ohutsuoliavanne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err="1"/>
              <a:t>P</a:t>
            </a:r>
            <a:r>
              <a:rPr lang="fi-FI" dirty="0" err="1" smtClean="0"/>
              <a:t>erkutaaninen</a:t>
            </a:r>
            <a:r>
              <a:rPr lang="fi-FI" dirty="0" smtClean="0"/>
              <a:t> endoskooppinen </a:t>
            </a:r>
            <a:r>
              <a:rPr lang="fi-FI" dirty="0" err="1" smtClean="0"/>
              <a:t>gastrostooma</a:t>
            </a:r>
            <a:r>
              <a:rPr lang="fi-FI" dirty="0" smtClean="0"/>
              <a:t> = PEG</a:t>
            </a:r>
            <a:endParaRPr lang="fi-FI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Usein </a:t>
            </a:r>
            <a:r>
              <a:rPr lang="fi-FI" dirty="0" err="1" smtClean="0"/>
              <a:t>gastroskopian</a:t>
            </a:r>
            <a:r>
              <a:rPr lang="fi-FI" dirty="0" smtClean="0"/>
              <a:t> avulla polikliinisesti paikallispuudutuksessa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V</a:t>
            </a:r>
            <a:r>
              <a:rPr lang="fi-FI" dirty="0" smtClean="0"/>
              <a:t>atsapeitteiden </a:t>
            </a:r>
            <a:r>
              <a:rPr lang="fi-FI" dirty="0"/>
              <a:t>läpi </a:t>
            </a:r>
            <a:r>
              <a:rPr lang="fi-FI" dirty="0" smtClean="0"/>
              <a:t>(</a:t>
            </a:r>
            <a:r>
              <a:rPr lang="fi-FI" dirty="0" err="1" smtClean="0"/>
              <a:t>laparoskopia</a:t>
            </a:r>
            <a:r>
              <a:rPr lang="fi-FI" dirty="0" smtClean="0"/>
              <a:t>) tai </a:t>
            </a:r>
            <a:r>
              <a:rPr lang="fi-FI" dirty="0" err="1" smtClean="0"/>
              <a:t>laparotomia</a:t>
            </a:r>
            <a:endParaRPr lang="fi-FI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fi-FI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err="1" smtClean="0"/>
              <a:t>Gastrostoomaletku</a:t>
            </a:r>
            <a:endParaRPr lang="fi-FI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PEG-nappi; mahan puolella palloventtiili, ulkopuolella korkki.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Indikaatiot peg-letkuun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ruokatorven </a:t>
            </a:r>
            <a:r>
              <a:rPr lang="fi-FI" dirty="0" err="1" smtClean="0"/>
              <a:t>ca</a:t>
            </a:r>
            <a:endParaRPr lang="fi-FI" dirty="0" smtClean="0"/>
          </a:p>
          <a:p>
            <a:pPr eaLnBrk="1" hangingPunct="1"/>
            <a:r>
              <a:rPr lang="fi-FI" dirty="0" smtClean="0"/>
              <a:t>neurologiset häiriöt</a:t>
            </a:r>
          </a:p>
          <a:p>
            <a:pPr eaLnBrk="1" hangingPunct="1"/>
            <a:r>
              <a:rPr lang="fi-FI" dirty="0" smtClean="0"/>
              <a:t>nielemisongelmat</a:t>
            </a:r>
          </a:p>
          <a:p>
            <a:pPr eaLnBrk="1" hangingPunct="1"/>
            <a:r>
              <a:rPr lang="fi-FI" dirty="0" smtClean="0"/>
              <a:t>suun tai kaulan isojen operaatioiden jälkihoitona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Pegin erityshoidot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2800" smtClean="0"/>
              <a:t>Ihon tarkastus ja puhdistus päivittäin (kostutetut taitokset, vanupuikot)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smtClean="0"/>
              <a:t>Paikallaan pysymisen seuranta, pyöräyttämällä varmistus, ettei letku tartu avanteeseen kiinni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smtClean="0"/>
              <a:t>Nappi vaihdetaan 3 kuukauden välein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800" smtClean="0"/>
              <a:t>   (ballonki tyhjäksi, nappi pois, uusi paikalle, ballonkin täyttö)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endParaRPr lang="fi-FI" sz="2800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fi-FI" sz="2800" smtClean="0"/>
              <a:t>potilaan ulostamisen seuranta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fi-FI" sz="2800" smtClean="0"/>
              <a:t>suun hoito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hlinkClick r:id="rId2"/>
              </a:rPr>
              <a:t>Ruokailu</a:t>
            </a:r>
            <a:endParaRPr lang="fi-FI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060848"/>
            <a:ext cx="8668072" cy="479715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omat ravintoliuokset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letkujen vaihto päivittäin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puoli-istuva asento, lievä kohoasento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err="1" smtClean="0"/>
              <a:t>letkutus</a:t>
            </a:r>
            <a:endParaRPr lang="fi-FI" sz="2800" dirty="0" smtClean="0"/>
          </a:p>
          <a:p>
            <a:pPr eaLnBrk="1" hangingPunct="1">
              <a:lnSpc>
                <a:spcPct val="80000"/>
              </a:lnSpc>
            </a:pPr>
            <a:r>
              <a:rPr lang="fi-FI" sz="2800" dirty="0" err="1" smtClean="0"/>
              <a:t>pegin</a:t>
            </a:r>
            <a:r>
              <a:rPr lang="fi-FI" sz="2800" dirty="0" smtClean="0"/>
              <a:t> veto varmistetaan pienellä määrällä vettä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normaalit ruokailuajat, säännöllisyys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huoneenlämpöinen liuos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säädöt sulkijalla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seurantalista</a:t>
            </a:r>
          </a:p>
          <a:p>
            <a:pPr eaLnBrk="1" hangingPunct="1">
              <a:lnSpc>
                <a:spcPct val="80000"/>
              </a:lnSpc>
            </a:pPr>
            <a:endParaRPr lang="fi-FI" sz="2400" dirty="0" smtClean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63" y="0"/>
            <a:ext cx="121443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Ruokailu pegin kautta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lääkkeet jauhettuna tai nestemäisenä lääkeportin kautta</a:t>
            </a:r>
          </a:p>
          <a:p>
            <a:pPr eaLnBrk="1" hangingPunct="1"/>
            <a:r>
              <a:rPr lang="fi-FI" smtClean="0"/>
              <a:t>letkujen huuhtelu ennen ja jälkeen lääkehoidon</a:t>
            </a:r>
          </a:p>
          <a:p>
            <a:pPr eaLnBrk="1" hangingPunct="1"/>
            <a:r>
              <a:rPr lang="fi-FI" smtClean="0"/>
              <a:t>seurantalistan tarkkuus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509120"/>
            <a:ext cx="2500312" cy="2206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8" descr="MAB00001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88" y="4071938"/>
            <a:ext cx="2814637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10" descr="MAB00000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4509120"/>
            <a:ext cx="2291705" cy="213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Peg komplikaatiot ja ehkäisy/ hoito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800" dirty="0"/>
              <a:t>L</a:t>
            </a:r>
            <a:r>
              <a:rPr lang="fi-FI" sz="2800" dirty="0" smtClean="0"/>
              <a:t>etkun tukkeutuminen </a:t>
            </a:r>
            <a:r>
              <a:rPr lang="fi-FI" sz="2800" dirty="0" smtClean="0">
                <a:sym typeface="Wingdings" pitchFamily="2" charset="2"/>
              </a:rPr>
              <a:t></a:t>
            </a:r>
            <a:r>
              <a:rPr lang="fi-FI" sz="2800" dirty="0" smtClean="0"/>
              <a:t> huuhtelu jokaisen syöttökerran ja lääkkeenannon jälkeen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800" dirty="0" smtClean="0"/>
              <a:t>Limakalvovauriot </a:t>
            </a:r>
            <a:r>
              <a:rPr lang="fi-FI" sz="2800" dirty="0" smtClean="0">
                <a:sym typeface="Wingdings" pitchFamily="2" charset="2"/>
              </a:rPr>
              <a:t></a:t>
            </a:r>
            <a:r>
              <a:rPr lang="fi-FI" sz="2800" dirty="0" smtClean="0"/>
              <a:t> pehmeä, kudoksia säästävä letku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800" dirty="0" smtClean="0"/>
              <a:t>Aspiraatio </a:t>
            </a:r>
            <a:r>
              <a:rPr lang="fi-FI" sz="2800" dirty="0" smtClean="0">
                <a:sym typeface="Wingdings" pitchFamily="2" charset="2"/>
              </a:rPr>
              <a:t></a:t>
            </a:r>
            <a:r>
              <a:rPr lang="fi-FI" sz="2800" dirty="0" smtClean="0"/>
              <a:t> tasainen </a:t>
            </a:r>
            <a:r>
              <a:rPr lang="fi-FI" sz="2800" dirty="0" err="1" smtClean="0"/>
              <a:t>infuusio</a:t>
            </a:r>
            <a:r>
              <a:rPr lang="fi-FI" sz="2800" dirty="0" smtClean="0"/>
              <a:t> ohutsuoleen, 30 asteen kohoasento, imeminen, ruokinnan keskeyttäminen yöksi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800" dirty="0"/>
              <a:t>D</a:t>
            </a:r>
            <a:r>
              <a:rPr lang="fi-FI" sz="2800" dirty="0" smtClean="0"/>
              <a:t>umping oireilu (ruokailun jälkeinen heikotus, väsymys, </a:t>
            </a:r>
            <a:r>
              <a:rPr lang="fi-FI" sz="2800" dirty="0" err="1" smtClean="0"/>
              <a:t>phv</a:t>
            </a:r>
            <a:r>
              <a:rPr lang="fi-FI" sz="2800" dirty="0" smtClean="0"/>
              <a:t> </a:t>
            </a:r>
            <a:r>
              <a:rPr lang="fi-FI" sz="2800" dirty="0" smtClean="0">
                <a:sym typeface="Wingdings" pitchFamily="2" charset="2"/>
              </a:rPr>
              <a:t></a:t>
            </a:r>
            <a:r>
              <a:rPr lang="fi-FI" sz="2800" dirty="0" smtClean="0"/>
              <a:t> pienemmät kerta-annokset, infuusionopeuden hidastaminen , siirtyminen jatkuvaa infuusioon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Pegin komplikaatiot ja ehkäisy/ hoito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fi-FI" dirty="0" smtClean="0"/>
              <a:t>5. Suolistokouristukset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hitaampi syöttönopeus</a:t>
            </a:r>
          </a:p>
          <a:p>
            <a:pPr eaLnBrk="1" hangingPunct="1">
              <a:buFontTx/>
              <a:buNone/>
            </a:pPr>
            <a:r>
              <a:rPr lang="fi-FI" dirty="0" smtClean="0"/>
              <a:t>6. Ripuli, ummetus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hitaampi syöttönopeus, ripulilääkkeet, ummetuslääkkeet, sopiva ravintoliuos</a:t>
            </a:r>
          </a:p>
          <a:p>
            <a:pPr eaLnBrk="1" hangingPunct="1">
              <a:buFontTx/>
              <a:buNone/>
            </a:pPr>
            <a:r>
              <a:rPr lang="fi-FI" dirty="0" smtClean="0"/>
              <a:t>7. </a:t>
            </a:r>
            <a:r>
              <a:rPr lang="fi-FI" dirty="0" err="1" smtClean="0"/>
              <a:t>Hyperglykemia</a:t>
            </a:r>
            <a:r>
              <a:rPr lang="fi-FI" dirty="0" smtClean="0"/>
              <a:t> (diabeetikoilla insuliinin tarve kasvaa jopa kolminkertaiseksi)</a:t>
            </a:r>
          </a:p>
          <a:p>
            <a:pPr eaLnBrk="1" hangingPunct="1">
              <a:buFontTx/>
              <a:buNone/>
            </a:pPr>
            <a:r>
              <a:rPr lang="fi-FI" dirty="0" smtClean="0"/>
              <a:t>8. Kuivuminen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neste- ja VM seuraaminen</a:t>
            </a:r>
          </a:p>
          <a:p>
            <a:pPr eaLnBrk="1" hangingPunct="1">
              <a:buFontTx/>
              <a:buNone/>
            </a:pPr>
            <a:r>
              <a:rPr lang="fi-FI" dirty="0" smtClean="0"/>
              <a:t>9. </a:t>
            </a:r>
            <a:r>
              <a:rPr lang="fi-FI" dirty="0" err="1"/>
              <a:t>N</a:t>
            </a:r>
            <a:r>
              <a:rPr lang="fi-FI" dirty="0" err="1" smtClean="0"/>
              <a:t>esteretentio</a:t>
            </a:r>
            <a:r>
              <a:rPr lang="fi-FI" dirty="0" smtClean="0"/>
              <a:t> ja turvotukset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err="1" smtClean="0"/>
              <a:t>Enteraalinen</a:t>
            </a:r>
            <a:r>
              <a:rPr lang="fi-FI" dirty="0" smtClean="0"/>
              <a:t> ravitsemus</a:t>
            </a:r>
            <a:endParaRPr lang="fi-FI" dirty="0"/>
          </a:p>
        </p:txBody>
      </p:sp>
      <p:sp>
        <p:nvSpPr>
          <p:cNvPr id="30723" name="Sisällön paikkamerkki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5089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3000" dirty="0" err="1" smtClean="0"/>
              <a:t>Enteraalinen</a:t>
            </a:r>
            <a:r>
              <a:rPr lang="fi-FI" sz="3000" dirty="0" smtClean="0"/>
              <a:t>  = ruuansulatuskanavan kautta tapahtuva</a:t>
            </a:r>
          </a:p>
          <a:p>
            <a:pPr eaLnBrk="1" hangingPunct="1">
              <a:lnSpc>
                <a:spcPct val="80000"/>
              </a:lnSpc>
            </a:pPr>
            <a:r>
              <a:rPr lang="fi-FI" sz="3000" dirty="0" smtClean="0"/>
              <a:t>Letkuruokinta yksi muoto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sz="2400" dirty="0" smtClean="0"/>
              <a:t>	- Nenä-mahaletku, syöttöletku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sz="2400" dirty="0" smtClean="0"/>
              <a:t>	- </a:t>
            </a:r>
            <a:r>
              <a:rPr lang="fi-FI" sz="2400" dirty="0" err="1" smtClean="0"/>
              <a:t>Gastrostooma</a:t>
            </a:r>
            <a:r>
              <a:rPr lang="fi-FI" sz="2400" dirty="0" smtClean="0"/>
              <a:t> l. mahalaukkuavanne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fi-FI" sz="3000" dirty="0" smtClean="0"/>
          </a:p>
          <a:p>
            <a:pPr eaLnBrk="1" hangingPunct="1">
              <a:lnSpc>
                <a:spcPct val="80000"/>
              </a:lnSpc>
            </a:pPr>
            <a:r>
              <a:rPr lang="fi-FI" sz="3000" dirty="0" err="1" smtClean="0"/>
              <a:t>Enteraalinen</a:t>
            </a:r>
            <a:r>
              <a:rPr lang="fi-FI" sz="3000" dirty="0" smtClean="0"/>
              <a:t> aina turvallisempi, fysiologisempi, halvempi ja infektioriskiltään pienempi kuin </a:t>
            </a:r>
            <a:r>
              <a:rPr lang="fi-FI" sz="3000" b="1" dirty="0" err="1" smtClean="0"/>
              <a:t>parenteraalinen</a:t>
            </a:r>
            <a:r>
              <a:rPr lang="fi-FI" sz="3000" dirty="0" smtClean="0"/>
              <a:t> ravitsemus.</a:t>
            </a:r>
          </a:p>
          <a:p>
            <a:pPr eaLnBrk="1" hangingPunct="1">
              <a:lnSpc>
                <a:spcPct val="80000"/>
              </a:lnSpc>
            </a:pPr>
            <a:r>
              <a:rPr lang="fi-FI" sz="3000" dirty="0" smtClean="0"/>
              <a:t>Kun suolistossa kulkee ravintoa, suolen nukkaa estetään surkastumasta ja suolta lamaantumasta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Nenämahaletkupotilaan hoitotyö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/>
              <a:t>N</a:t>
            </a:r>
            <a:r>
              <a:rPr lang="fi-FI" dirty="0" smtClean="0"/>
              <a:t>este- ja ravintohukan korvaaminen, ravinnon ja lääkkeiden antaminen</a:t>
            </a:r>
          </a:p>
          <a:p>
            <a:pPr eaLnBrk="1" hangingPunct="1"/>
            <a:r>
              <a:rPr lang="fi-FI" dirty="0"/>
              <a:t>M</a:t>
            </a:r>
            <a:r>
              <a:rPr lang="fi-FI" dirty="0" smtClean="0"/>
              <a:t>ahalaukun ja suoliston tyhjentäminen </a:t>
            </a:r>
          </a:p>
          <a:p>
            <a:pPr eaLnBrk="1" hangingPunct="1"/>
            <a:endParaRPr lang="fi-FI" dirty="0" smtClean="0"/>
          </a:p>
          <a:p>
            <a:pPr eaLnBrk="1" hangingPunct="1"/>
            <a:r>
              <a:rPr lang="fi-FI" dirty="0" smtClean="0"/>
              <a:t>eri koot, 10-18 </a:t>
            </a:r>
            <a:r>
              <a:rPr lang="fi-FI" dirty="0" err="1" smtClean="0"/>
              <a:t>Ch</a:t>
            </a:r>
            <a:endParaRPr lang="fi-FI" dirty="0" smtClean="0"/>
          </a:p>
          <a:p>
            <a:pPr eaLnBrk="1" hangingPunct="1"/>
            <a:r>
              <a:rPr lang="fi-FI" dirty="0" smtClean="0"/>
              <a:t>n. 120 cm pitkä, merkkiviivat 10 cm välein </a:t>
            </a:r>
          </a:p>
          <a:p>
            <a:pPr marL="0" indent="0" eaLnBrk="1" hangingPunct="1">
              <a:buNone/>
            </a:pPr>
            <a:r>
              <a:rPr lang="fi-FI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Indikaatiot nenämahaletkun laittoon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smtClean="0"/>
              <a:t>Ruokahaluttomuus</a:t>
            </a:r>
            <a:endParaRPr lang="fi-FI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smtClean="0"/>
              <a:t>Sädehoito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smtClean="0"/>
              <a:t>Suun, nielun, ruokatorven sairaudet</a:t>
            </a:r>
            <a:endParaRPr lang="fi-FI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smtClean="0"/>
              <a:t>Operaatioiden </a:t>
            </a:r>
            <a:r>
              <a:rPr lang="fi-FI" sz="2800" dirty="0"/>
              <a:t>jälkitilat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smtClean="0"/>
              <a:t>Heikko </a:t>
            </a:r>
            <a:r>
              <a:rPr lang="fi-FI" sz="2800" dirty="0"/>
              <a:t>yleistila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smtClean="0"/>
              <a:t>Palovammapotilaat, tajuttomat, </a:t>
            </a:r>
            <a:r>
              <a:rPr lang="fi-FI" sz="2800" dirty="0" err="1" smtClean="0"/>
              <a:t>monivammat</a:t>
            </a:r>
            <a:r>
              <a:rPr lang="fi-FI" sz="2800" dirty="0" smtClean="0"/>
              <a:t>…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fi-FI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err="1"/>
              <a:t>G</a:t>
            </a:r>
            <a:r>
              <a:rPr lang="fi-FI" sz="2800" dirty="0" err="1" smtClean="0"/>
              <a:t>astriittipotilaat</a:t>
            </a:r>
            <a:endParaRPr lang="fi-FI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/>
              <a:t>M</a:t>
            </a:r>
            <a:r>
              <a:rPr lang="fi-FI" sz="2800" dirty="0" smtClean="0"/>
              <a:t>yrkytykset</a:t>
            </a:r>
            <a:endParaRPr lang="fi-FI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sz="2800" dirty="0" err="1"/>
              <a:t>I</a:t>
            </a:r>
            <a:r>
              <a:rPr lang="fi-FI" sz="2800" dirty="0" err="1" smtClean="0"/>
              <a:t>leus</a:t>
            </a:r>
            <a:endParaRPr lang="fi-FI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fi-FI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Nenämahaletkun </a:t>
            </a:r>
            <a:r>
              <a:rPr lang="fi-FI" dirty="0" smtClean="0"/>
              <a:t>laittovälineet</a:t>
            </a:r>
            <a:endParaRPr lang="fi-FI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Ruokaliina, </a:t>
            </a:r>
            <a:r>
              <a:rPr lang="fi-FI" dirty="0" err="1" smtClean="0"/>
              <a:t>kroonari</a:t>
            </a:r>
            <a:r>
              <a:rPr lang="fi-FI" dirty="0" smtClean="0"/>
              <a:t> tms. suojaksi</a:t>
            </a:r>
            <a:endParaRPr lang="fi-FI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Kaarimalja pahoinvoinnin varalta, sellua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Vesilasi</a:t>
            </a:r>
            <a:r>
              <a:rPr lang="fi-FI" dirty="0"/>
              <a:t>, </a:t>
            </a:r>
            <a:r>
              <a:rPr lang="fi-FI" dirty="0" smtClean="0"/>
              <a:t>pilli juomista varten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Tehdaspuhtaat käsineet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NML ja keräilypussi tai korkki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(Liukaste- puudute)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Teippiä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Stetoskooppi ja isokärkinen ruisku sijainnin tarkistukseen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10001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Nenämahaletkun laitto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4438"/>
            <a:ext cx="8686800" cy="5643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smtClean="0"/>
              <a:t>Käsien desinfiointi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Mittaaminen; nenänpää, korvalehti, miekkalisäke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Kohoasento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Nenäkäytävän ja sieraimen liukastus, letkun liukastus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Leuka rintalastaan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Työnnä letku varovasti nenäontelon kattoa pitkin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Kun letku nielussa, pyydetään nielemään (lasista vettä) samalla letkun työntö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Sijainnin tarkastus: aspiraatio, stetoskooppi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Teippaus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KIRJAAMINEN!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Sijainnin tarkistus päivittäin ennen ruokintaa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Syöttäminen nenämahaletkun kautta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Aseptiikka!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Normaalit ruoka-ajat  (annossyöttö)/ jatkuva </a:t>
            </a:r>
            <a:r>
              <a:rPr lang="fi-FI" dirty="0" err="1" smtClean="0"/>
              <a:t>infuusio</a:t>
            </a:r>
            <a:r>
              <a:rPr lang="fi-FI" dirty="0" smtClean="0"/>
              <a:t> (jatkuva syöttö, ei yöllä)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Tyypillisesti valmiit ravintoliuokset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Eri valmisteilla usein omat siirtoletkut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Nestemäiset lääkkeet</a:t>
            </a:r>
            <a:endParaRPr lang="fi-FI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Kohoasento</a:t>
            </a:r>
            <a:endParaRPr lang="fi-FI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Letkun </a:t>
            </a:r>
            <a:r>
              <a:rPr lang="fi-FI" dirty="0"/>
              <a:t>huuhtominen </a:t>
            </a:r>
            <a:r>
              <a:rPr lang="fi-FI" b="1" dirty="0"/>
              <a:t>ennen</a:t>
            </a:r>
            <a:r>
              <a:rPr lang="fi-FI" dirty="0"/>
              <a:t> ja jälkeen ruokailun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Nesteen </a:t>
            </a:r>
            <a:r>
              <a:rPr lang="fi-FI" dirty="0"/>
              <a:t>saannin seurantalista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err="1" smtClean="0"/>
              <a:t>NML-potilaan</a:t>
            </a:r>
            <a:r>
              <a:rPr lang="fi-FI" dirty="0" smtClean="0"/>
              <a:t> tarkkailu ja hoito</a:t>
            </a:r>
            <a:endParaRPr lang="fi-FI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/>
          <a:lstStyle/>
          <a:p>
            <a:pPr eaLnBrk="1" hangingPunct="1"/>
            <a:r>
              <a:rPr lang="fi-FI" dirty="0" smtClean="0"/>
              <a:t>Letkun sijainti</a:t>
            </a:r>
          </a:p>
          <a:p>
            <a:pPr eaLnBrk="1" hangingPunct="1"/>
            <a:r>
              <a:rPr lang="fi-FI" dirty="0" smtClean="0"/>
              <a:t>Pahoinvointi, </a:t>
            </a:r>
            <a:r>
              <a:rPr lang="fi-FI" dirty="0" err="1" smtClean="0"/>
              <a:t>ripulointi</a:t>
            </a:r>
            <a:r>
              <a:rPr lang="fi-FI" dirty="0" smtClean="0"/>
              <a:t>, ilmavaivat</a:t>
            </a:r>
          </a:p>
          <a:p>
            <a:pPr eaLnBrk="1" hangingPunct="1"/>
            <a:r>
              <a:rPr lang="fi-FI" dirty="0" smtClean="0"/>
              <a:t>Letkusta limakalvoärsytys</a:t>
            </a:r>
          </a:p>
          <a:p>
            <a:pPr eaLnBrk="1" hangingPunct="1"/>
            <a:r>
              <a:rPr lang="fi-FI" dirty="0" smtClean="0"/>
              <a:t>Ravintomäärä</a:t>
            </a:r>
          </a:p>
          <a:p>
            <a:pPr eaLnBrk="1" hangingPunct="1"/>
            <a:r>
              <a:rPr lang="fi-FI" dirty="0" smtClean="0"/>
              <a:t>Ruuansulatuselimistön tulehdukset</a:t>
            </a:r>
          </a:p>
          <a:p>
            <a:pPr eaLnBrk="1" hangingPunct="1"/>
            <a:r>
              <a:rPr lang="fi-FI" dirty="0" smtClean="0"/>
              <a:t>Yskänärsytys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err="1" smtClean="0"/>
              <a:t>NML-potilaan</a:t>
            </a:r>
            <a:r>
              <a:rPr lang="fi-FI" dirty="0" smtClean="0"/>
              <a:t> </a:t>
            </a:r>
            <a:r>
              <a:rPr lang="fi-FI" dirty="0"/>
              <a:t>hoitotyön erityishuomiot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dirty="0" smtClean="0"/>
              <a:t>lääkkeet jauhettuna, nestemäisenä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/>
              <a:t>letkun kiinnitys, ihoärsytys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/>
              <a:t>letkun huomaamattomaksi tekeminen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/>
              <a:t>aikaa kommunikaatioon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/>
              <a:t>letkun vaihto säännöllisesti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/>
              <a:t>suunhoitoon huomio (kun normaalit ärsykkeet puuttuvat)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488</Words>
  <Application>Microsoft Office PowerPoint</Application>
  <PresentationFormat>Näytössä katseltava diaesitys (4:3)</PresentationFormat>
  <Paragraphs>119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Calibri</vt:lpstr>
      <vt:lpstr>Wingdings</vt:lpstr>
      <vt:lpstr>Wingdings 2</vt:lpstr>
      <vt:lpstr>Office-teema</vt:lpstr>
      <vt:lpstr>Enteraalinen ravitsemus</vt:lpstr>
      <vt:lpstr>Enteraalinen ravitsemus</vt:lpstr>
      <vt:lpstr>Nenämahaletkupotilaan hoitotyö</vt:lpstr>
      <vt:lpstr>Indikaatiot nenämahaletkun laittoon</vt:lpstr>
      <vt:lpstr>Nenämahaletkun laittovälineet</vt:lpstr>
      <vt:lpstr>Nenämahaletkun laitto</vt:lpstr>
      <vt:lpstr>Syöttäminen nenämahaletkun kautta</vt:lpstr>
      <vt:lpstr>NML-potilaan tarkkailu ja hoito</vt:lpstr>
      <vt:lpstr>NML-potilaan hoitotyön erityishuomiot</vt:lpstr>
      <vt:lpstr>Gastrostoomapotilaan hoitotyö</vt:lpstr>
      <vt:lpstr>Indikaatiot peg-letkuun</vt:lpstr>
      <vt:lpstr>Pegin erityshoidot</vt:lpstr>
      <vt:lpstr>Ruokailu</vt:lpstr>
      <vt:lpstr>Ruokailu pegin kautta</vt:lpstr>
      <vt:lpstr>Peg komplikaatiot ja ehkäisy/ hoito</vt:lpstr>
      <vt:lpstr>Pegin komplikaatiot ja ehkäisy/ 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Enteraalinen ravitsemus</dc:title>
  <dc:creator>Kaisa</dc:creator>
  <cp:lastModifiedBy>Kurko Kaisa-Leea</cp:lastModifiedBy>
  <cp:revision>3</cp:revision>
  <dcterms:created xsi:type="dcterms:W3CDTF">2013-01-01T18:44:33Z</dcterms:created>
  <dcterms:modified xsi:type="dcterms:W3CDTF">2018-09-05T07:10:10Z</dcterms:modified>
</cp:coreProperties>
</file>