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1" r:id="rId4"/>
    <p:sldId id="258" r:id="rId5"/>
    <p:sldId id="259" r:id="rId6"/>
    <p:sldId id="257" r:id="rId7"/>
    <p:sldId id="271" r:id="rId8"/>
    <p:sldId id="270" r:id="rId9"/>
    <p:sldId id="264" r:id="rId10"/>
    <p:sldId id="269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30" autoAdjust="0"/>
  </p:normalViewPr>
  <p:slideViewPr>
    <p:cSldViewPr>
      <p:cViewPr varScale="1">
        <p:scale>
          <a:sx n="69" d="100"/>
          <a:sy n="69" d="100"/>
        </p:scale>
        <p:origin x="15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B38B5-71D5-4922-866B-05BE43DA4CF5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8185B-D4B5-490A-A939-40E332A13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55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917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AAMUNK: ilmiö johtuu kasvuhormoni </a:t>
            </a:r>
            <a:r>
              <a:rPr lang="fi-FI" dirty="0" err="1" smtClean="0"/>
              <a:t>nja</a:t>
            </a:r>
            <a:r>
              <a:rPr lang="fi-FI" dirty="0" smtClean="0"/>
              <a:t> </a:t>
            </a:r>
            <a:r>
              <a:rPr lang="fi-FI" dirty="0" err="1" smtClean="0"/>
              <a:t>kortisoli</a:t>
            </a:r>
            <a:r>
              <a:rPr lang="fi-FI" dirty="0" smtClean="0"/>
              <a:t> </a:t>
            </a:r>
            <a:r>
              <a:rPr lang="fi-FI" dirty="0" err="1" smtClean="0"/>
              <a:t>eritylksen</a:t>
            </a:r>
            <a:r>
              <a:rPr lang="fi-FI" dirty="0" smtClean="0"/>
              <a:t> vrk vaihtelusta (ovat vastavaikuttaja</a:t>
            </a:r>
            <a:r>
              <a:rPr lang="fi-FI" baseline="0" dirty="0" smtClean="0"/>
              <a:t> hormoneja)</a:t>
            </a:r>
          </a:p>
          <a:p>
            <a:r>
              <a:rPr lang="fi-FI" baseline="0" dirty="0" smtClean="0"/>
              <a:t>Lisäävät yöllä sokerin erittymistä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01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Lihavilla 8-10mm neula, pisto pystyyn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478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>
                <a:sym typeface="Wingdings" panose="05000000000000000000" pitchFamily="2" charset="2"/>
              </a:rPr>
              <a:t>Jos </a:t>
            </a:r>
            <a:r>
              <a:rPr lang="fi-FI" dirty="0" err="1" smtClean="0">
                <a:sym typeface="Wingdings" panose="05000000000000000000" pitchFamily="2" charset="2"/>
              </a:rPr>
              <a:t>B-gluc</a:t>
            </a:r>
            <a:r>
              <a:rPr lang="fi-FI" dirty="0" smtClean="0">
                <a:sym typeface="Wingdings" panose="05000000000000000000" pitchFamily="2" charset="2"/>
              </a:rPr>
              <a:t>. Korkea, </a:t>
            </a:r>
            <a:r>
              <a:rPr lang="fi-FI" dirty="0" err="1" smtClean="0">
                <a:sym typeface="Wingdings" panose="05000000000000000000" pitchFamily="2" charset="2"/>
              </a:rPr>
              <a:t>inskan</a:t>
            </a:r>
            <a:r>
              <a:rPr lang="fi-FI" dirty="0" smtClean="0">
                <a:sym typeface="Wingdings" panose="05000000000000000000" pitchFamily="2" charset="2"/>
              </a:rPr>
              <a:t> voi pitää jo 10-20min. ennen ateriaa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9746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0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14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1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5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85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98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3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674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83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96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035F1-CE7F-4EC4-97C8-F44426DB832A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337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reestyle-libre.hostnordic.me/fi/" TargetMode="External"/><Relationship Id="rId2" Type="http://schemas.openxmlformats.org/officeDocument/2006/relationships/hyperlink" Target="https://www.medtronic-diabetes.fi/minimed-jarjestelma/jatkuva-glukoosinseuranta/enlite-glukoosisensor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7ajHnpaLp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DIABETEKSEN LÄÄKEHOITO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T2DM lääkehoito</a:t>
            </a:r>
          </a:p>
          <a:p>
            <a:r>
              <a:rPr lang="fi-FI" dirty="0"/>
              <a:t>I</a:t>
            </a:r>
            <a:r>
              <a:rPr lang="fi-FI" dirty="0" smtClean="0"/>
              <a:t>nsuliinihoito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4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fi-FI" dirty="0" smtClean="0"/>
              <a:t>HIILIHYDRAATTIEN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Ateriainskan</a:t>
            </a:r>
            <a:r>
              <a:rPr lang="fi-FI" dirty="0" smtClean="0"/>
              <a:t> määrä riippuu syödystä HH määrästä</a:t>
            </a:r>
          </a:p>
          <a:p>
            <a:r>
              <a:rPr lang="fi-FI" dirty="0" smtClean="0"/>
              <a:t>YKSILÖLLISTÄ</a:t>
            </a:r>
          </a:p>
          <a:p>
            <a:r>
              <a:rPr lang="fi-FI" dirty="0" smtClean="0"/>
              <a:t>10G </a:t>
            </a:r>
            <a:r>
              <a:rPr lang="fi-FI" dirty="0" smtClean="0">
                <a:sym typeface="Wingdings" panose="05000000000000000000" pitchFamily="2" charset="2"/>
              </a:rPr>
              <a:t> 0,5-2YKS. Pikainsuliinia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Aamuisin monesti suurempi (aamunkoittoilmiö), iltaisin pienempi (etenkin, jos liikuntaa)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JOS annos ollut oikea, VS nousee vain 2-3mmol</a:t>
            </a:r>
          </a:p>
        </p:txBody>
      </p:sp>
    </p:spTree>
    <p:extLst>
      <p:ext uri="{BB962C8B-B14F-4D97-AF65-F5344CB8AC3E}">
        <p14:creationId xmlns:p14="http://schemas.microsoft.com/office/powerpoint/2010/main" val="14195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4400" dirty="0" smtClean="0"/>
              <a:t>VERENSOKERIN VIITEARVOT OSATTAVA!</a:t>
            </a:r>
          </a:p>
          <a:p>
            <a:pPr marL="0" indent="0" algn="ctr">
              <a:buNone/>
            </a:pPr>
            <a:endParaRPr lang="fi-FI" sz="4400" dirty="0"/>
          </a:p>
          <a:p>
            <a:pPr marL="0" indent="0" algn="ctr">
              <a:buNone/>
            </a:pPr>
            <a:r>
              <a:rPr lang="fi-FI" sz="4400" dirty="0" smtClean="0"/>
              <a:t>ATERIAN JÄLKEISTEN ARVOJEN MITTAAMISTA TEHOSTETTAVA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60275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INSULIINEISTA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Kokonaistarve yksilöllinen (n. 0,6-0,7 KY/ kg)</a:t>
            </a:r>
          </a:p>
          <a:p>
            <a:r>
              <a:rPr lang="fi-FI" dirty="0" smtClean="0"/>
              <a:t>Perusinsuliinin annos sopiva, kun VS kohdillaan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jos liikaa, </a:t>
            </a:r>
            <a:r>
              <a:rPr lang="fi-FI" b="1" dirty="0" err="1" smtClean="0">
                <a:sym typeface="Wingdings" panose="05000000000000000000" pitchFamily="2" charset="2"/>
              </a:rPr>
              <a:t>hypoja</a:t>
            </a:r>
            <a:r>
              <a:rPr lang="fi-FI" b="1" dirty="0" smtClean="0">
                <a:sym typeface="Wingdings" panose="05000000000000000000" pitchFamily="2" charset="2"/>
              </a:rPr>
              <a:t>.</a:t>
            </a:r>
          </a:p>
          <a:p>
            <a:r>
              <a:rPr lang="fi-FI" dirty="0">
                <a:sym typeface="Wingdings" panose="05000000000000000000" pitchFamily="2" charset="2"/>
              </a:rPr>
              <a:t>J</a:t>
            </a:r>
            <a:r>
              <a:rPr lang="fi-FI" dirty="0" smtClean="0">
                <a:sym typeface="Wingdings" panose="05000000000000000000" pitchFamily="2" charset="2"/>
              </a:rPr>
              <a:t>os liian vähän, paastoarvot nousee </a:t>
            </a:r>
          </a:p>
          <a:p>
            <a:r>
              <a:rPr lang="fi-FI" b="1" dirty="0" smtClean="0">
                <a:sym typeface="Wingdings" panose="05000000000000000000" pitchFamily="2" charset="2"/>
              </a:rPr>
              <a:t>JOS aamuisin VS koholla  voi olla liikaa tai liian vähän!!! </a:t>
            </a:r>
            <a:r>
              <a:rPr lang="fi-FI" dirty="0" smtClean="0">
                <a:sym typeface="Wingdings" panose="05000000000000000000" pitchFamily="2" charset="2"/>
              </a:rPr>
              <a:t>(mittaus yöllä 3-4t ennen heräämistä)</a:t>
            </a:r>
            <a:endParaRPr lang="fi-FI" b="1" dirty="0" smtClean="0">
              <a:sym typeface="Wingdings" panose="05000000000000000000" pitchFamily="2" charset="2"/>
            </a:endParaRPr>
          </a:p>
          <a:p>
            <a:r>
              <a:rPr lang="fi-FI" dirty="0" err="1" smtClean="0">
                <a:sym typeface="Wingdings" panose="05000000000000000000" pitchFamily="2" charset="2"/>
              </a:rPr>
              <a:t>Ateriainska</a:t>
            </a:r>
            <a:r>
              <a:rPr lang="fi-FI" dirty="0" smtClean="0">
                <a:sym typeface="Wingdings" panose="05000000000000000000" pitchFamily="2" charset="2"/>
              </a:rPr>
              <a:t> n. 40-60% kokonaistarpeesta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1KY laskee VS n. 2mmol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10 HH g nostaa VS n. 2mmol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Ks. 100-sääntö monisteesta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333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Insuliinin riittävyys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Paastoarvot kertovat pitkävaikutteisen riittävyydestä</a:t>
            </a:r>
          </a:p>
          <a:p>
            <a:r>
              <a:rPr lang="fi-FI" dirty="0" smtClean="0"/>
              <a:t>Aterian jälkeiset arvot, lyhytvaikutteisen riittävyydestä.</a:t>
            </a:r>
          </a:p>
          <a:p>
            <a:r>
              <a:rPr lang="fi-FI" dirty="0" smtClean="0"/>
              <a:t>AAMUNKOITTOILMIÖ= VS nousee jyrkästi aamuyöstä (maksa alkaa tuottaa </a:t>
            </a:r>
            <a:r>
              <a:rPr lang="fi-FI" dirty="0" err="1" smtClean="0"/>
              <a:t>glukoosia)</a:t>
            </a:r>
            <a:r>
              <a:rPr lang="fi-FI" dirty="0" err="1" smtClean="0">
                <a:sym typeface="Wingdings" panose="05000000000000000000" pitchFamily="2" charset="2"/>
              </a:rPr>
              <a:t>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smtClean="0"/>
              <a:t>Joskus em. hallitsemiseksi </a:t>
            </a:r>
            <a:r>
              <a:rPr lang="fi-FI" dirty="0" err="1" smtClean="0"/>
              <a:t>perusinska</a:t>
            </a:r>
            <a:r>
              <a:rPr lang="fi-FI" dirty="0" smtClean="0"/>
              <a:t> ajoitus niin, että huippuvaikutus aamussa</a:t>
            </a:r>
          </a:p>
          <a:p>
            <a:r>
              <a:rPr lang="fi-FI" dirty="0" smtClean="0"/>
              <a:t>Yli 40KY annokset kahteen paikkaan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46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Insuliinikynistä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AINA neulan vaihto (neulat 4-12mm)</a:t>
            </a:r>
          </a:p>
          <a:p>
            <a:r>
              <a:rPr lang="fi-FI" dirty="0" smtClean="0"/>
              <a:t>Varovaisuus neulaa asettaessa</a:t>
            </a:r>
          </a:p>
          <a:p>
            <a:r>
              <a:rPr lang="fi-FI" dirty="0" smtClean="0"/>
              <a:t>Käyttövalmiuden tarkastus 1-2 yks insuliinia!</a:t>
            </a:r>
          </a:p>
          <a:p>
            <a:r>
              <a:rPr lang="fi-FI" dirty="0" smtClean="0"/>
              <a:t>Muista säilytysohjeet! </a:t>
            </a:r>
            <a:r>
              <a:rPr lang="fi-FI" dirty="0" smtClean="0">
                <a:sym typeface="Wingdings" panose="05000000000000000000" pitchFamily="2" charset="2"/>
              </a:rPr>
              <a:t> ”LH ohjaa asiakasta lääkehoidossa” esim. kynä keittiön pöydällä </a:t>
            </a:r>
            <a:r>
              <a:rPr lang="fi-FI" dirty="0" err="1" smtClean="0">
                <a:sym typeface="Wingdings" panose="05000000000000000000" pitchFamily="2" charset="2"/>
              </a:rPr>
              <a:t>jne</a:t>
            </a:r>
            <a:r>
              <a:rPr lang="fi-FI" dirty="0" smtClean="0">
                <a:sym typeface="Wingdings" panose="05000000000000000000" pitchFamily="2" charset="2"/>
              </a:rPr>
              <a:t>…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Säilytys ilman neulaa (ilmakuplat)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30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Insuliinien pistospaikat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Pitkävaikutteiset reidet, pakarat. (</a:t>
            </a:r>
            <a:r>
              <a:rPr lang="fi-FI" dirty="0" err="1" smtClean="0"/>
              <a:t>Huom</a:t>
            </a:r>
            <a:r>
              <a:rPr lang="fi-FI" dirty="0" smtClean="0"/>
              <a:t>! </a:t>
            </a:r>
            <a:r>
              <a:rPr lang="fi-FI" dirty="0" err="1" smtClean="0"/>
              <a:t>Lantus</a:t>
            </a:r>
            <a:r>
              <a:rPr lang="fi-FI" dirty="0" smtClean="0"/>
              <a:t>, voi pistää vatsaankin)</a:t>
            </a:r>
          </a:p>
          <a:p>
            <a:r>
              <a:rPr lang="fi-FI" dirty="0" smtClean="0"/>
              <a:t>Lyhytvaikutteiset vatsan alue</a:t>
            </a:r>
          </a:p>
          <a:p>
            <a:r>
              <a:rPr lang="fi-FI" dirty="0" smtClean="0"/>
              <a:t>Olkavarressa rasvakudoksen määrä vähäinen, vaikea poimuttaa ihoa…</a:t>
            </a:r>
          </a:p>
          <a:p>
            <a:endParaRPr lang="fi-FI" dirty="0" smtClean="0"/>
          </a:p>
          <a:p>
            <a:r>
              <a:rPr lang="fi-FI" dirty="0" err="1" smtClean="0"/>
              <a:t>Lipodystrofiat</a:t>
            </a:r>
            <a:endParaRPr lang="fi-FI" dirty="0" smtClean="0"/>
          </a:p>
          <a:p>
            <a:r>
              <a:rPr lang="fi-FI" dirty="0" smtClean="0"/>
              <a:t>Neula paikallaan 6-10s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8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VS mittaus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Omaseuranta tärkeä hoidossa ja seurannassa</a:t>
            </a:r>
          </a:p>
          <a:p>
            <a:r>
              <a:rPr lang="fi-FI" dirty="0" smtClean="0"/>
              <a:t>Tekniikka hallussa ja laite toimiva</a:t>
            </a:r>
          </a:p>
          <a:p>
            <a:r>
              <a:rPr lang="fi-FI" dirty="0" smtClean="0"/>
              <a:t>Puhtaat kädet</a:t>
            </a:r>
          </a:p>
          <a:p>
            <a:r>
              <a:rPr lang="fi-FI" dirty="0" smtClean="0"/>
              <a:t>Nimetön tai keskisormi</a:t>
            </a:r>
          </a:p>
          <a:p>
            <a:r>
              <a:rPr lang="fi-FI" dirty="0" smtClean="0"/>
              <a:t>Ei ”lypsämistä”</a:t>
            </a:r>
          </a:p>
          <a:p>
            <a:r>
              <a:rPr lang="fi-FI" dirty="0" smtClean="0"/>
              <a:t>Arvojen merkitseminen, uusi teknologia.</a:t>
            </a:r>
          </a:p>
          <a:p>
            <a:r>
              <a:rPr lang="fi-FI" dirty="0" smtClean="0">
                <a:hlinkClick r:id="rId2"/>
              </a:rPr>
              <a:t>Verensokerisensorit</a:t>
            </a:r>
            <a:endParaRPr lang="fi-FI" dirty="0" smtClean="0"/>
          </a:p>
          <a:p>
            <a:r>
              <a:rPr lang="fi-FI" dirty="0" smtClean="0">
                <a:hlinkClick r:id="rId3"/>
              </a:rPr>
              <a:t>Libre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567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Insuliinipumput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Vain lyhytvaikutteista insuliinia</a:t>
            </a:r>
          </a:p>
          <a:p>
            <a:r>
              <a:rPr lang="fi-FI" dirty="0" err="1" smtClean="0"/>
              <a:t>Basaaliannos</a:t>
            </a:r>
            <a:r>
              <a:rPr lang="fi-FI" dirty="0" smtClean="0"/>
              <a:t> ja </a:t>
            </a:r>
            <a:r>
              <a:rPr lang="fi-FI" dirty="0" err="1" smtClean="0"/>
              <a:t>bolus</a:t>
            </a:r>
            <a:endParaRPr lang="fi-FI" dirty="0" smtClean="0"/>
          </a:p>
          <a:p>
            <a:r>
              <a:rPr lang="fi-FI" dirty="0" smtClean="0"/>
              <a:t>Vaivaton</a:t>
            </a:r>
          </a:p>
          <a:p>
            <a:r>
              <a:rPr lang="fi-FI" dirty="0" smtClean="0"/>
              <a:t>Säätömahdollisuus 0.1ky tarkkuudella</a:t>
            </a:r>
          </a:p>
          <a:p>
            <a:r>
              <a:rPr lang="fi-FI" dirty="0" smtClean="0"/>
              <a:t>Saattaa jopa laskea annoksen HH määrän perusteella </a:t>
            </a:r>
            <a:r>
              <a:rPr lang="fi-FI" sz="2800" dirty="0" smtClean="0"/>
              <a:t>(kun on tarkat </a:t>
            </a:r>
            <a:r>
              <a:rPr lang="fi-FI" sz="2800" dirty="0" err="1" smtClean="0"/>
              <a:t>paramertrit</a:t>
            </a:r>
            <a:r>
              <a:rPr lang="fi-FI" sz="2800" dirty="0" smtClean="0"/>
              <a:t> asennettu).</a:t>
            </a:r>
          </a:p>
          <a:p>
            <a:r>
              <a:rPr lang="fi-FI" dirty="0" smtClean="0"/>
              <a:t>Varavehkeet oltava aina mukana.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439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err="1" smtClean="0"/>
              <a:t>Hypoglykemia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VS alle 4mmol/l </a:t>
            </a:r>
            <a:r>
              <a:rPr lang="fi-FI" dirty="0" smtClean="0">
                <a:sym typeface="Wingdings" panose="05000000000000000000" pitchFamily="2" charset="2"/>
              </a:rPr>
              <a:t> monelle oireet vasta, kun VS 3,3-2,7mmol/l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ADRENALIINIOIREET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HERMOSTO-OIREET</a:t>
            </a:r>
            <a:endParaRPr lang="fi-FI" dirty="0" smtClean="0"/>
          </a:p>
          <a:p>
            <a:r>
              <a:rPr lang="fi-FI" dirty="0" smtClean="0"/>
              <a:t>Erityistilanteet (esim. liikunta, pisto </a:t>
            </a:r>
            <a:r>
              <a:rPr lang="fi-FI" dirty="0" err="1" smtClean="0"/>
              <a:t>lipoihin</a:t>
            </a:r>
            <a:r>
              <a:rPr lang="fi-FI" dirty="0" smtClean="0"/>
              <a:t>, </a:t>
            </a:r>
            <a:r>
              <a:rPr lang="fi-FI" dirty="0" err="1" smtClean="0"/>
              <a:t>pitkävaik</a:t>
            </a:r>
            <a:r>
              <a:rPr lang="fi-FI" dirty="0" smtClean="0"/>
              <a:t>. </a:t>
            </a:r>
            <a:r>
              <a:rPr lang="fi-FI" dirty="0"/>
              <a:t>v</a:t>
            </a:r>
            <a:r>
              <a:rPr lang="fi-FI" dirty="0" smtClean="0"/>
              <a:t>atsan alueelle, lämpö, lihaspisto)</a:t>
            </a:r>
          </a:p>
          <a:p>
            <a:r>
              <a:rPr lang="fi-FI" dirty="0" smtClean="0"/>
              <a:t>Reaktiivinen VS </a:t>
            </a:r>
            <a:r>
              <a:rPr lang="fi-FI" smtClean="0"/>
              <a:t>tason nousu jopa 24t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821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377</Words>
  <Application>Microsoft Office PowerPoint</Application>
  <PresentationFormat>Näytössä katseltava diaesitys (4:3)</PresentationFormat>
  <Paragraphs>69</Paragraphs>
  <Slides>10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Office-teema</vt:lpstr>
      <vt:lpstr>DIABETEKSEN LÄÄKEHOITO</vt:lpstr>
      <vt:lpstr>PowerPoint-esitys</vt:lpstr>
      <vt:lpstr>INSULIINEISTA</vt:lpstr>
      <vt:lpstr>Insuliinin riittävyys</vt:lpstr>
      <vt:lpstr>Insuliinikynistä</vt:lpstr>
      <vt:lpstr>Insuliinien pistospaikat</vt:lpstr>
      <vt:lpstr>VS mittaus</vt:lpstr>
      <vt:lpstr>Insuliinipumput</vt:lpstr>
      <vt:lpstr>Hypoglykemia</vt:lpstr>
      <vt:lpstr>HIILIHYDRAATTIEN ARVIOINTI</vt:lpstr>
    </vt:vector>
  </TitlesOfParts>
  <Company>Kaakkois-Suomen 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INSULIINIHOITO</dc:title>
  <dc:creator>Kaisa-Leea Kurko</dc:creator>
  <cp:lastModifiedBy>Kurko Kaisa-Leea</cp:lastModifiedBy>
  <cp:revision>18</cp:revision>
  <dcterms:created xsi:type="dcterms:W3CDTF">2014-09-05T05:16:59Z</dcterms:created>
  <dcterms:modified xsi:type="dcterms:W3CDTF">2017-10-16T07:32:49Z</dcterms:modified>
</cp:coreProperties>
</file>