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9C41D-E030-49EC-9C94-6865C05E80DC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5A33E-7EA9-4385-B9E8-DDCED1C383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995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f.org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8DA26CA-03E8-44AD-B27D-6528B9DF1274}" type="slidenum">
              <a:rPr lang="fi-FI" altLang="fi-FI">
                <a:latin typeface="Calibri" panose="020F0502020204030204" pitchFamily="34" charset="0"/>
              </a:rPr>
              <a:pPr eaLnBrk="1" hangingPunct="1"/>
              <a:t>2</a:t>
            </a:fld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937883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Char char="-"/>
            </a:pPr>
            <a:r>
              <a:rPr lang="fi-FI" altLang="fi-FI" smtClean="0"/>
              <a:t>USA: mies  </a:t>
            </a:r>
            <a:r>
              <a:rPr lang="fi-FI" altLang="fi-FI" u="sng" smtClean="0"/>
              <a:t>&gt;</a:t>
            </a:r>
            <a:r>
              <a:rPr lang="fi-FI" altLang="fi-FI" smtClean="0"/>
              <a:t> 102 cm ja nainen  </a:t>
            </a:r>
            <a:r>
              <a:rPr lang="fi-FI" altLang="fi-FI" u="sng" smtClean="0"/>
              <a:t>&gt;</a:t>
            </a:r>
            <a:r>
              <a:rPr lang="fi-FI" altLang="fi-FI" smtClean="0"/>
              <a:t> 88cm.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Char char="-"/>
            </a:pPr>
            <a:r>
              <a:rPr lang="fi-FI" altLang="fi-FI" smtClean="0"/>
              <a:t>Etelä-Aasia, Kiina, Japani, Etelä- ja Väli -Amerikka: mies  </a:t>
            </a:r>
            <a:r>
              <a:rPr lang="fi-FI" altLang="fi-FI" u="sng" smtClean="0"/>
              <a:t>&gt;</a:t>
            </a:r>
            <a:r>
              <a:rPr lang="fi-FI" altLang="fi-FI" smtClean="0"/>
              <a:t>  90cm ja nainen  </a:t>
            </a:r>
            <a:r>
              <a:rPr lang="fi-FI" altLang="fi-FI" u="sng" smtClean="0"/>
              <a:t>&gt;</a:t>
            </a:r>
            <a:r>
              <a:rPr lang="fi-FI" altLang="fi-FI" smtClean="0"/>
              <a:t> 80cm.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Char char="-"/>
            </a:pPr>
            <a:r>
              <a:rPr lang="fi-FI" altLang="fi-FI" smtClean="0"/>
              <a:t>Afrikka ja  Lähi-Itä: Euroopan suositukset.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Char char="-"/>
            </a:pPr>
            <a:endParaRPr lang="fi-FI" altLang="fi-FI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fi-FI" altLang="fi-FI" smtClean="0"/>
              <a:t> - Jos painoindeksi (BMI) on vähintään 30, vyötärönympärystä ei tarvitse mitata.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fi-FI" altLang="fi-FI" smtClean="0"/>
          </a:p>
          <a:p>
            <a:pPr marL="0" lvl="1" eaLnBrk="1" hangingPunct="1">
              <a:lnSpc>
                <a:spcPct val="80000"/>
              </a:lnSpc>
              <a:spcBef>
                <a:spcPct val="0"/>
              </a:spcBef>
            </a:pPr>
            <a:r>
              <a:rPr lang="fi-FI" altLang="fi-FI" sz="1600" smtClean="0"/>
              <a:t>-Jos fP-Gluk &gt; 5.6mmol/l, suositellaan kahden tunnin sokerirasituskoetta, mutta se ei ole välttämätön oireyhtymän toteamiseksi.</a:t>
            </a:r>
            <a:endParaRPr lang="en-US" altLang="fi-FI" sz="160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fi-FI" altLang="fi-FI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fi-FI" altLang="fi-FI" smtClean="0"/>
          </a:p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  <p:sp>
        <p:nvSpPr>
          <p:cNvPr id="34820" name="Dian numeron paikkamerkki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4A19DD7-3201-4D01-B20D-24FAE219747F}" type="slidenum">
              <a:rPr lang="fi-FI" altLang="fi-FI">
                <a:latin typeface="Calibri" panose="020F0502020204030204" pitchFamily="34" charset="0"/>
              </a:rPr>
              <a:pPr eaLnBrk="1" hangingPunct="1"/>
              <a:t>4</a:t>
            </a:fld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59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836AB7-6575-46BB-A292-C9C349FF264C}" type="slidenum">
              <a:rPr lang="fi-FI" altLang="fi-FI">
                <a:latin typeface="Calibri" panose="020F0502020204030204" pitchFamily="34" charset="0"/>
              </a:rPr>
              <a:pPr eaLnBrk="1" hangingPunct="1"/>
              <a:t>5</a:t>
            </a:fld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65760" indent="-28346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i-FI" dirty="0" smtClean="0">
                <a:solidFill>
                  <a:schemeClr val="tx2"/>
                </a:solidFill>
              </a:rPr>
              <a:t>IDF (International Diabetes Federation)</a:t>
            </a:r>
            <a:r>
              <a:rPr lang="fi-FI" b="1" dirty="0" smtClean="0">
                <a:hlinkClick r:id="rId3"/>
              </a:rPr>
              <a:t> </a:t>
            </a:r>
            <a:endParaRPr lang="fi-FI" b="1" dirty="0" smtClean="0"/>
          </a:p>
          <a:p>
            <a:pPr marL="365760" indent="-28346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dirty="0" smtClean="0"/>
              <a:t>   suosittelee </a:t>
            </a:r>
            <a:r>
              <a:rPr lang="fi-FI" dirty="0" err="1" smtClean="0"/>
              <a:t>primaaripreventioksi</a:t>
            </a:r>
            <a:r>
              <a:rPr lang="fi-FI" dirty="0" smtClean="0"/>
              <a:t>:</a:t>
            </a:r>
          </a:p>
          <a:p>
            <a:pPr marL="365760" indent="-28346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dirty="0" smtClean="0"/>
          </a:p>
          <a:p>
            <a:pPr marL="365760" indent="-28346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fi-FI" dirty="0" smtClean="0"/>
              <a:t>Suositukset perustuvat muun muassa Suomessa tehtyyn diabeteksen ehkäisy- tutkimukseen (DPS).</a:t>
            </a:r>
            <a:endParaRPr lang="en-US" dirty="0" smtClean="0"/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85592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MBO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2939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351088" y="404814"/>
            <a:ext cx="7499350" cy="1000125"/>
          </a:xfrm>
        </p:spPr>
        <p:txBody>
          <a:bodyPr/>
          <a:lstStyle/>
          <a:p>
            <a:pPr>
              <a:defRPr/>
            </a:pPr>
            <a:r>
              <a:rPr lang="fi-FI" sz="3600" dirty="0" err="1">
                <a:solidFill>
                  <a:schemeClr val="tx2">
                    <a:satMod val="130000"/>
                  </a:schemeClr>
                </a:solidFill>
              </a:rPr>
              <a:t>Metabolinen</a:t>
            </a:r>
            <a:r>
              <a:rPr lang="fi-FI" sz="3600" dirty="0">
                <a:solidFill>
                  <a:schemeClr val="tx2">
                    <a:satMod val="130000"/>
                  </a:schemeClr>
                </a:solidFill>
              </a:rPr>
              <a:t> oireyhtymä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1916114"/>
            <a:ext cx="7499350" cy="5786437"/>
          </a:xfrm>
        </p:spPr>
        <p:txBody>
          <a:bodyPr/>
          <a:lstStyle/>
          <a:p>
            <a:pPr eaLnBrk="1" hangingPunct="1"/>
            <a:r>
              <a:rPr lang="fi-FI" altLang="fi-FI" sz="2800"/>
              <a:t>MBO on useiden eri sairauksien, kuten aikuistyypin diabeteksen, lihavuuden, verenpainetaudin ja epäedullisten kolesteroliarvojen summa</a:t>
            </a:r>
          </a:p>
          <a:p>
            <a:pPr eaLnBrk="1" hangingPunct="1"/>
            <a:r>
              <a:rPr lang="fi-FI" altLang="fi-FI" sz="2800"/>
              <a:t>Useiden  sydän- ja verisuonisairauksien riskitekijöiden rypäs</a:t>
            </a:r>
          </a:p>
          <a:p>
            <a:pPr eaLnBrk="1" hangingPunct="1"/>
            <a:r>
              <a:rPr lang="fi-FI" altLang="fi-FI" sz="2800"/>
              <a:t>Tunnistaminen tärkeää </a:t>
            </a:r>
            <a:r>
              <a:rPr lang="fi-FI" altLang="fi-FI" sz="2800">
                <a:sym typeface="Wingdings" panose="05000000000000000000" pitchFamily="2" charset="2"/>
              </a:rPr>
              <a:t> riski sairastua sydäninfarktiin ja aivohalvauksiin on selvästi kohonnut</a:t>
            </a:r>
          </a:p>
        </p:txBody>
      </p:sp>
      <p:sp>
        <p:nvSpPr>
          <p:cNvPr id="4100" name="Päivämäärän paikkamerkki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1AD445-57A0-4E7E-8B62-7980632E0E79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16.10.2017</a:t>
            </a:fld>
            <a:endParaRPr lang="fi-FI" smtClean="0"/>
          </a:p>
        </p:txBody>
      </p:sp>
      <p:sp>
        <p:nvSpPr>
          <p:cNvPr id="4101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A8F9144-E7B6-4DA6-B20B-77BCA48C1C75}" type="slidenum">
              <a:rPr lang="fi-FI" altLang="fi-FI"/>
              <a:pPr eaLnBrk="1" hangingPunct="1"/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8460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MBO</a:t>
            </a:r>
          </a:p>
        </p:txBody>
      </p:sp>
      <p:sp>
        <p:nvSpPr>
          <p:cNvPr id="5123" name="Sisällön paikkamerkki 2"/>
          <p:cNvSpPr>
            <a:spLocks noGrp="1"/>
          </p:cNvSpPr>
          <p:nvPr>
            <p:ph idx="1"/>
          </p:nvPr>
        </p:nvSpPr>
        <p:spPr>
          <a:xfrm>
            <a:off x="2195061" y="2545080"/>
            <a:ext cx="7696200" cy="4038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fi-FI" altLang="fi-FI" sz="2800" dirty="0">
                <a:sym typeface="Wingdings" panose="05000000000000000000" pitchFamily="2" charset="2"/>
              </a:rPr>
              <a:t>Ongelman taustalla on insuliiniresistenssi (elimistön vähentynyt herkkyys insuliinille)</a:t>
            </a:r>
          </a:p>
          <a:p>
            <a:pPr eaLnBrk="1" hangingPunct="1"/>
            <a:r>
              <a:rPr lang="fi-FI" altLang="fi-FI" sz="2800" dirty="0">
                <a:sym typeface="Wingdings" panose="05000000000000000000" pitchFamily="2" charset="2"/>
              </a:rPr>
              <a:t>Insuliinin teho ei ole riittävä  </a:t>
            </a:r>
            <a:r>
              <a:rPr lang="fi-FI" altLang="fi-FI" sz="2800" dirty="0" err="1">
                <a:sym typeface="Wingdings" panose="05000000000000000000" pitchFamily="2" charset="2"/>
              </a:rPr>
              <a:t>vs</a:t>
            </a:r>
            <a:r>
              <a:rPr lang="fi-FI" altLang="fi-FI" sz="2800" dirty="0">
                <a:sym typeface="Wingdings" panose="05000000000000000000" pitchFamily="2" charset="2"/>
              </a:rPr>
              <a:t> pysyvästi koholla  elimistö tuottaa lisää insuliinia  heikentynyt sokerin sieto  </a:t>
            </a:r>
            <a:r>
              <a:rPr lang="fi-FI" altLang="fi-FI" sz="2800" b="1" dirty="0">
                <a:sym typeface="Wingdings" panose="05000000000000000000" pitchFamily="2" charset="2"/>
              </a:rPr>
              <a:t>aikuistyypin diabetes</a:t>
            </a:r>
          </a:p>
          <a:p>
            <a:pPr eaLnBrk="1" hangingPunct="1"/>
            <a:r>
              <a:rPr lang="fi-FI" altLang="fi-FI" sz="2800" dirty="0"/>
              <a:t>Metabolinen oireyhtymä on yli kolmasosalla aikuisista suomalaisista miehistä ja naisista yli neljäsosalla!!</a:t>
            </a:r>
          </a:p>
          <a:p>
            <a:pPr eaLnBrk="1" hangingPunct="1"/>
            <a:endParaRPr lang="fi-FI" altLang="fi-FI" dirty="0" smtClean="0"/>
          </a:p>
        </p:txBody>
      </p:sp>
      <p:sp>
        <p:nvSpPr>
          <p:cNvPr id="512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25A17C-46B1-4451-AD64-417758756A66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16.10.2017</a:t>
            </a:fld>
            <a:endParaRPr lang="fi-FI" smtClean="0"/>
          </a:p>
        </p:txBody>
      </p:sp>
      <p:sp>
        <p:nvSpPr>
          <p:cNvPr id="512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D60E14D-C68C-4F14-B220-99F11A817D23}" type="slidenum">
              <a:rPr lang="fi-FI" altLang="fi-FI"/>
              <a:pPr eaLnBrk="1" hangingPunct="1"/>
              <a:t>3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11802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17777" y="396299"/>
            <a:ext cx="7729728" cy="1188720"/>
          </a:xfrm>
        </p:spPr>
        <p:txBody>
          <a:bodyPr/>
          <a:lstStyle/>
          <a:p>
            <a:pPr>
              <a:defRPr/>
            </a:pPr>
            <a:r>
              <a:rPr lang="fi-FI" sz="3000">
                <a:solidFill>
                  <a:schemeClr val="tx2">
                    <a:satMod val="130000"/>
                  </a:schemeClr>
                </a:solidFill>
              </a:rPr>
              <a:t>Metabolisen oireyhtymän kriteerit (IDF 2006)</a:t>
            </a:r>
            <a:endParaRPr lang="en-US" sz="300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927350" y="1700214"/>
            <a:ext cx="7499350" cy="5572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i-FI" altLang="fi-FI" sz="1400" b="1"/>
          </a:p>
          <a:p>
            <a:pPr eaLnBrk="1" hangingPunct="1">
              <a:lnSpc>
                <a:spcPct val="80000"/>
              </a:lnSpc>
            </a:pPr>
            <a:r>
              <a:rPr lang="fi-FI" altLang="fi-FI" sz="2000" b="1"/>
              <a:t>Keskivartalolihavuus</a:t>
            </a:r>
            <a:r>
              <a:rPr lang="fi-FI" altLang="fi-FI" sz="2000"/>
              <a:t>: </a:t>
            </a:r>
            <a:r>
              <a:rPr lang="fi-FI" altLang="fi-FI" sz="2000" b="1"/>
              <a:t>vyötärön</a:t>
            </a:r>
            <a:r>
              <a:rPr lang="fi-FI" altLang="fi-FI" sz="2000"/>
              <a:t> </a:t>
            </a:r>
            <a:r>
              <a:rPr lang="fi-FI" altLang="fi-FI" sz="2000" b="1"/>
              <a:t>ympärysmitta</a:t>
            </a:r>
            <a:r>
              <a:rPr lang="fi-FI" altLang="fi-FI" sz="2000"/>
              <a:t> </a:t>
            </a:r>
            <a:r>
              <a:rPr lang="fi-FI" altLang="fi-FI" sz="2000" b="1"/>
              <a:t>eurooppalaisella</a:t>
            </a:r>
            <a:r>
              <a:rPr lang="fi-FI" altLang="fi-FI" sz="2000"/>
              <a:t> 1</a:t>
            </a:r>
            <a:r>
              <a:rPr lang="fi-FI" altLang="fi-FI" sz="2000" b="1"/>
              <a:t/>
            </a:r>
            <a:br>
              <a:rPr lang="fi-FI" altLang="fi-FI" sz="2000" b="1"/>
            </a:br>
            <a:r>
              <a:rPr lang="fi-FI" altLang="fi-FI" sz="2000" b="1"/>
              <a:t>                      miehellä  </a:t>
            </a:r>
            <a:r>
              <a:rPr lang="fi-FI" altLang="fi-FI" sz="2000" u="sng"/>
              <a:t>&gt;</a:t>
            </a:r>
            <a:r>
              <a:rPr lang="fi-FI" altLang="fi-FI" sz="2000"/>
              <a:t>  </a:t>
            </a:r>
            <a:r>
              <a:rPr lang="fi-FI" altLang="fi-FI" sz="2000" b="1"/>
              <a:t>94</a:t>
            </a:r>
            <a:r>
              <a:rPr lang="fi-FI" altLang="fi-FI" sz="2000"/>
              <a:t> </a:t>
            </a:r>
            <a:r>
              <a:rPr lang="fi-FI" altLang="fi-FI" sz="2000" b="1"/>
              <a:t>cm</a:t>
            </a:r>
            <a:r>
              <a:rPr lang="fi-FI" altLang="fi-FI" sz="2000"/>
              <a:t/>
            </a:r>
            <a:br>
              <a:rPr lang="fi-FI" altLang="fi-FI" sz="2000"/>
            </a:br>
            <a:r>
              <a:rPr lang="fi-FI" altLang="fi-FI" sz="2000"/>
              <a:t>                      </a:t>
            </a:r>
            <a:r>
              <a:rPr lang="fi-FI" altLang="fi-FI" sz="2000" b="1"/>
              <a:t>naisella  </a:t>
            </a:r>
            <a:r>
              <a:rPr lang="fi-FI" altLang="fi-FI" sz="2000"/>
              <a:t> </a:t>
            </a:r>
            <a:r>
              <a:rPr lang="fi-FI" altLang="fi-FI" sz="2000" u="sng"/>
              <a:t>&gt;</a:t>
            </a:r>
            <a:r>
              <a:rPr lang="fi-FI" altLang="fi-FI" sz="2000"/>
              <a:t>   </a:t>
            </a:r>
            <a:r>
              <a:rPr lang="fi-FI" altLang="fi-FI" sz="2000" b="1"/>
              <a:t>80</a:t>
            </a:r>
            <a:r>
              <a:rPr lang="fi-FI" altLang="fi-FI" sz="2000"/>
              <a:t> </a:t>
            </a:r>
            <a:r>
              <a:rPr lang="fi-FI" altLang="fi-FI" sz="2000" b="1"/>
              <a:t>cm  </a:t>
            </a:r>
          </a:p>
          <a:p>
            <a:pPr eaLnBrk="1" hangingPunct="1">
              <a:lnSpc>
                <a:spcPct val="80000"/>
              </a:lnSpc>
            </a:pPr>
            <a:endParaRPr lang="fi-FI" altLang="fi-FI" sz="2000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i-FI" altLang="fi-FI" sz="2000" b="1"/>
              <a:t>	 sekä vähintään kaksi seuraavista tekijöistä: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fi-FI" altLang="fi-FI" sz="2000" b="1"/>
          </a:p>
          <a:p>
            <a:pPr eaLnBrk="1" hangingPunct="1">
              <a:lnSpc>
                <a:spcPct val="80000"/>
              </a:lnSpc>
            </a:pPr>
            <a:r>
              <a:rPr lang="fi-FI" altLang="fi-FI" sz="2000" b="1"/>
              <a:t>fS-Trigly   </a:t>
            </a:r>
            <a:r>
              <a:rPr lang="fi-FI" altLang="fi-FI" sz="2000" u="sng"/>
              <a:t>&gt;</a:t>
            </a:r>
            <a:r>
              <a:rPr lang="fi-FI" altLang="fi-FI" sz="2000" b="1"/>
              <a:t> 1.7 mmol/l </a:t>
            </a:r>
            <a:br>
              <a:rPr lang="fi-FI" altLang="fi-FI" sz="2000" b="1"/>
            </a:br>
            <a:endParaRPr lang="fi-FI" altLang="fi-FI" sz="2000" b="1"/>
          </a:p>
          <a:p>
            <a:pPr eaLnBrk="1" hangingPunct="1">
              <a:lnSpc>
                <a:spcPct val="80000"/>
              </a:lnSpc>
            </a:pPr>
            <a:r>
              <a:rPr lang="fi-FI" altLang="fi-FI" sz="2000" b="1"/>
              <a:t>fS-HDL-KOL  </a:t>
            </a:r>
            <a:r>
              <a:rPr lang="fi-FI" altLang="fi-FI" sz="2000" u="sng"/>
              <a:t>&lt;</a:t>
            </a:r>
            <a:r>
              <a:rPr lang="fi-FI" altLang="fi-FI" sz="2000" b="1"/>
              <a:t>   1.03 mmol/l miehellä  </a:t>
            </a:r>
            <a:br>
              <a:rPr lang="fi-FI" altLang="fi-FI" sz="2000" b="1"/>
            </a:br>
            <a:r>
              <a:rPr lang="fi-FI" altLang="fi-FI" sz="2000" b="1"/>
              <a:t>                      </a:t>
            </a:r>
            <a:r>
              <a:rPr lang="fi-FI" altLang="fi-FI" sz="2000"/>
              <a:t> </a:t>
            </a:r>
            <a:r>
              <a:rPr lang="fi-FI" altLang="fi-FI" sz="2000" u="sng"/>
              <a:t>&lt;</a:t>
            </a:r>
            <a:r>
              <a:rPr lang="fi-FI" altLang="fi-FI" sz="2000" b="1"/>
              <a:t>  1.29 mmol/l naisella </a:t>
            </a:r>
            <a:br>
              <a:rPr lang="fi-FI" altLang="fi-FI" sz="2000" b="1"/>
            </a:br>
            <a:endParaRPr lang="fi-FI" altLang="fi-FI" sz="2000" b="1"/>
          </a:p>
          <a:p>
            <a:pPr eaLnBrk="1" hangingPunct="1">
              <a:lnSpc>
                <a:spcPct val="80000"/>
              </a:lnSpc>
            </a:pPr>
            <a:r>
              <a:rPr lang="fi-FI" altLang="fi-FI" sz="2000" b="1"/>
              <a:t>Verenpaine: systolinen  </a:t>
            </a:r>
            <a:r>
              <a:rPr lang="fi-FI" altLang="fi-FI" sz="2000" u="sng"/>
              <a:t>&gt;</a:t>
            </a:r>
            <a:r>
              <a:rPr lang="fi-FI" altLang="fi-FI" sz="2000" b="1"/>
              <a:t>  130mmHg   tai</a:t>
            </a:r>
            <a:r>
              <a:rPr lang="fi-FI" altLang="fi-FI" sz="2000"/>
              <a:t/>
            </a:r>
            <a:br>
              <a:rPr lang="fi-FI" altLang="fi-FI" sz="2000"/>
            </a:br>
            <a:r>
              <a:rPr lang="fi-FI" altLang="fi-FI" sz="2000"/>
              <a:t>                                             </a:t>
            </a:r>
            <a:r>
              <a:rPr lang="fi-FI" altLang="fi-FI" sz="2000" b="1"/>
              <a:t>diastolinen  </a:t>
            </a:r>
            <a:r>
              <a:rPr lang="fi-FI" altLang="fi-FI" sz="2000" u="sng"/>
              <a:t>&gt;</a:t>
            </a:r>
            <a:r>
              <a:rPr lang="fi-FI" altLang="fi-FI" sz="2000"/>
              <a:t> </a:t>
            </a:r>
            <a:r>
              <a:rPr lang="fi-FI" altLang="fi-FI" sz="2000" b="1"/>
              <a:t> 85 mmHg                      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000" b="1"/>
              <a:t>fP-Gluk  </a:t>
            </a:r>
            <a:r>
              <a:rPr lang="fi-FI" altLang="fi-FI" sz="2000" u="sng"/>
              <a:t>&gt;</a:t>
            </a:r>
            <a:r>
              <a:rPr lang="fi-FI" altLang="fi-FI" sz="2000" b="1"/>
              <a:t>  5.6 mmol/l   </a:t>
            </a:r>
          </a:p>
        </p:txBody>
      </p:sp>
      <p:sp>
        <p:nvSpPr>
          <p:cNvPr id="7172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56FFFE-FED6-4EA8-A7A4-B29D1ED09133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16.10.2017</a:t>
            </a:fld>
            <a:endParaRPr lang="fi-FI" smtClean="0"/>
          </a:p>
        </p:txBody>
      </p:sp>
      <p:sp>
        <p:nvSpPr>
          <p:cNvPr id="7173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840FF3E-72D5-4CC1-B8AF-1B7D468477D0}" type="slidenum">
              <a:rPr lang="fi-FI" altLang="fi-FI"/>
              <a:pPr eaLnBrk="1" hangingPunct="1"/>
              <a:t>4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237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sz="3600">
                <a:solidFill>
                  <a:schemeClr val="tx2">
                    <a:satMod val="130000"/>
                  </a:schemeClr>
                </a:solidFill>
              </a:rPr>
              <a:t>MBO:n hoito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fi-FI" altLang="fi-FI" sz="2800"/>
              <a:t>Elintapojen muutokset auttavat korjaamaan kaikkia metabolisen oireyhtymän perushäiriöitä:</a:t>
            </a:r>
          </a:p>
          <a:p>
            <a:pPr eaLnBrk="1" hangingPunct="1"/>
            <a:r>
              <a:rPr lang="fi-FI" altLang="fi-FI" sz="2400"/>
              <a:t>painon pudotus 5- 10 % ensimmäisen vuoden aikana vähentämällä energian saantia</a:t>
            </a:r>
          </a:p>
          <a:p>
            <a:pPr eaLnBrk="1" hangingPunct="1"/>
            <a:r>
              <a:rPr lang="fi-FI" altLang="fi-FI" sz="2400"/>
              <a:t>liikunnan lisääminen vähintään puoleen tuntiin päivässä</a:t>
            </a:r>
          </a:p>
          <a:p>
            <a:pPr eaLnBrk="1" hangingPunct="1"/>
            <a:r>
              <a:rPr lang="fi-FI" altLang="fi-FI" sz="2400"/>
              <a:t>rasvojen, varsinkin tyydyttyneiden, vähentäminen</a:t>
            </a:r>
          </a:p>
          <a:p>
            <a:pPr eaLnBrk="1" hangingPunct="1"/>
            <a:r>
              <a:rPr lang="fi-FI" altLang="fi-FI" sz="2400"/>
              <a:t>suolan vähentäminen</a:t>
            </a:r>
          </a:p>
          <a:p>
            <a:pPr eaLnBrk="1" hangingPunct="1"/>
            <a:r>
              <a:rPr lang="fi-FI" altLang="fi-FI" sz="2400"/>
              <a:t>kuitujen lisääminen</a:t>
            </a:r>
          </a:p>
        </p:txBody>
      </p:sp>
      <p:sp>
        <p:nvSpPr>
          <p:cNvPr id="8196" name="Päivämäärän paikkamerkki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218DD7-463B-4A28-989F-D3CEBD2C33FD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16.10.2017</a:t>
            </a:fld>
            <a:endParaRPr lang="fi-FI" smtClean="0"/>
          </a:p>
        </p:txBody>
      </p:sp>
      <p:sp>
        <p:nvSpPr>
          <p:cNvPr id="8197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3AF3C1-7717-47E6-8C8B-9AEA0C9989A5}" type="slidenum">
              <a:rPr lang="fi-FI" altLang="fi-FI"/>
              <a:pPr eaLnBrk="1" hangingPunct="1"/>
              <a:t>5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6695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i-FI" sz="340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fi-FI" sz="3400">
                <a:solidFill>
                  <a:schemeClr val="tx2">
                    <a:satMod val="130000"/>
                  </a:schemeClr>
                </a:solidFill>
              </a:rPr>
            </a:br>
            <a:r>
              <a:rPr lang="fi-FI" sz="3400">
                <a:solidFill>
                  <a:schemeClr val="tx2">
                    <a:satMod val="130000"/>
                  </a:schemeClr>
                </a:solidFill>
              </a:rPr>
              <a:t>Keskivartalolihavuus</a:t>
            </a:r>
            <a:br>
              <a:rPr lang="fi-FI" sz="3400">
                <a:solidFill>
                  <a:schemeClr val="tx2">
                    <a:satMod val="130000"/>
                  </a:schemeClr>
                </a:solidFill>
              </a:rPr>
            </a:br>
            <a:endParaRPr lang="en-US" sz="340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264664" y="2545080"/>
            <a:ext cx="7696200" cy="4038600"/>
          </a:xfrm>
        </p:spPr>
        <p:txBody>
          <a:bodyPr/>
          <a:lstStyle/>
          <a:p>
            <a:pPr eaLnBrk="1" hangingPunct="1"/>
            <a:r>
              <a:rPr lang="fi-FI" altLang="fi-FI" sz="2800" dirty="0"/>
              <a:t>Vyötärönympärys mitataan alimman kylkiluun ja suoliluun yläreunan puolivälistä normaalin uloshengityksen lopussa. </a:t>
            </a:r>
          </a:p>
          <a:p>
            <a:pPr eaLnBrk="1" hangingPunct="1"/>
            <a:r>
              <a:rPr lang="fi-FI" altLang="fi-FI" sz="2800" dirty="0"/>
              <a:t>Mittanauhan tulee olla horisontaalisesti asetettuna sekä edessä, takana että sivuilla.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fi-FI" dirty="0" smtClean="0"/>
              <a:t> </a:t>
            </a:r>
            <a:endParaRPr lang="en-US" altLang="fi-FI" dirty="0" smtClean="0"/>
          </a:p>
        </p:txBody>
      </p:sp>
      <p:sp>
        <p:nvSpPr>
          <p:cNvPr id="9220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FC2FC2-781D-411D-93A8-71FA3F3AE332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16.10.2017</a:t>
            </a:fld>
            <a:endParaRPr lang="fi-FI" smtClean="0"/>
          </a:p>
        </p:txBody>
      </p:sp>
      <p:sp>
        <p:nvSpPr>
          <p:cNvPr id="9221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D97F8B-5D59-4189-9319-4318F586A120}" type="slidenum">
              <a:rPr lang="fi-FI" altLang="fi-FI"/>
              <a:pPr eaLnBrk="1" hangingPunct="1"/>
              <a:t>6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1090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0625" y="112734"/>
            <a:ext cx="7894069" cy="174005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i-FI" sz="3400" b="1" dirty="0">
                <a:solidFill>
                  <a:schemeClr val="tx2">
                    <a:satMod val="130000"/>
                  </a:schemeClr>
                </a:solidFill>
                <a:latin typeface="+mn-lt"/>
              </a:rPr>
              <a:t>Vyötärönympäryksen mittaaminen (</a:t>
            </a:r>
            <a:r>
              <a:rPr lang="fi-FI" sz="3400" b="1" dirty="0" err="1">
                <a:solidFill>
                  <a:schemeClr val="tx2">
                    <a:satMod val="130000"/>
                  </a:schemeClr>
                </a:solidFill>
                <a:latin typeface="+mn-lt"/>
              </a:rPr>
              <a:t>www.terveysportti.fi</a:t>
            </a:r>
            <a:r>
              <a:rPr lang="fi-FI" sz="3400" b="1" dirty="0">
                <a:solidFill>
                  <a:schemeClr val="tx2">
                    <a:satMod val="130000"/>
                  </a:schemeClr>
                </a:solidFill>
                <a:latin typeface="+mn-lt"/>
              </a:rPr>
              <a:t>)</a:t>
            </a:r>
            <a:endParaRPr lang="en-US" sz="3400" b="1" dirty="0">
              <a:solidFill>
                <a:schemeClr val="tx2">
                  <a:satMod val="130000"/>
                </a:schemeClr>
              </a:solidFill>
              <a:latin typeface="+mn-lt"/>
            </a:endParaRPr>
          </a:p>
        </p:txBody>
      </p:sp>
      <p:pic>
        <p:nvPicPr>
          <p:cNvPr id="1024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44495" y="2048193"/>
            <a:ext cx="4492625" cy="4535487"/>
          </a:xfrm>
          <a:noFill/>
        </p:spPr>
      </p:pic>
      <p:sp>
        <p:nvSpPr>
          <p:cNvPr id="1024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50CD81-EA8A-4D56-ABA3-81E10E7CB0D3}" type="datetime1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16.10.2017</a:t>
            </a:fld>
            <a:endParaRPr lang="fi-FI" smtClean="0"/>
          </a:p>
        </p:txBody>
      </p:sp>
      <p:sp>
        <p:nvSpPr>
          <p:cNvPr id="1024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8579ED-E60A-4BD8-8B94-BBF5789FC32B}" type="slidenum">
              <a:rPr lang="fi-FI" altLang="fi-FI"/>
              <a:pPr eaLnBrk="1" hangingPunct="1"/>
              <a:t>7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667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1</TotalTime>
  <Words>273</Words>
  <Application>Microsoft Office PowerPoint</Application>
  <PresentationFormat>Laajakuva</PresentationFormat>
  <Paragraphs>58</Paragraphs>
  <Slides>7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Wingdings</vt:lpstr>
      <vt:lpstr>Wingdings 2</vt:lpstr>
      <vt:lpstr>Parcel</vt:lpstr>
      <vt:lpstr>MBO</vt:lpstr>
      <vt:lpstr>Metabolinen oireyhtymä</vt:lpstr>
      <vt:lpstr>MBO</vt:lpstr>
      <vt:lpstr>Metabolisen oireyhtymän kriteerit (IDF 2006)</vt:lpstr>
      <vt:lpstr>MBO:n hoito</vt:lpstr>
      <vt:lpstr> Keskivartalolihavuus </vt:lpstr>
      <vt:lpstr>Vyötärönympäryksen mittaaminen (www.terveysportti.fi)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MBO</dc:title>
  <dc:creator>Kurko Kaisa-Leea</dc:creator>
  <cp:lastModifiedBy>Kurko Kaisa-Leea</cp:lastModifiedBy>
  <cp:revision>1</cp:revision>
  <dcterms:created xsi:type="dcterms:W3CDTF">2017-10-16T07:11:11Z</dcterms:created>
  <dcterms:modified xsi:type="dcterms:W3CDTF">2017-10-16T07:12:33Z</dcterms:modified>
</cp:coreProperties>
</file>