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326" autoAdjust="0"/>
  </p:normalViewPr>
  <p:slideViewPr>
    <p:cSldViewPr>
      <p:cViewPr varScale="1">
        <p:scale>
          <a:sx n="87" d="100"/>
          <a:sy n="87" d="100"/>
        </p:scale>
        <p:origin x="222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A2EDD0-BE14-4E23-B8E0-C0B1FB34D160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FB1E28-0D05-456A-8AF0-2DB290255B04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Punasolut</a:t>
            </a:r>
            <a:r>
              <a:rPr lang="fi-FI" baseline="0" dirty="0" smtClean="0"/>
              <a:t> kuljettavat happea ja hiilidioksidia, valkosolujen vastuulla puolustusjärjestelmä ja verihiutaleilla keskeinen asema veren hyytymisjärjestelmässä</a:t>
            </a:r>
          </a:p>
          <a:p>
            <a:r>
              <a:rPr lang="fi-FI" baseline="0" dirty="0" smtClean="0"/>
              <a:t>Punasolujen tuotantoa säätelee maksassa munuaisissa syntyvä </a:t>
            </a:r>
            <a:r>
              <a:rPr lang="fi-FI" baseline="0" dirty="0" err="1" smtClean="0"/>
              <a:t>erytropoietiini</a:t>
            </a:r>
            <a:r>
              <a:rPr lang="fi-FI" baseline="0" dirty="0" smtClean="0"/>
              <a:t> l. EPO</a:t>
            </a:r>
          </a:p>
          <a:p>
            <a:endParaRPr lang="fi-FI" baseline="0" dirty="0" smtClean="0"/>
          </a:p>
          <a:p>
            <a:r>
              <a:rPr lang="fi-FI" baseline="0" dirty="0" smtClean="0"/>
              <a:t>EPO lisääntyy, kun hapensaanti vähenee vrt. korkean paikan leirit</a:t>
            </a:r>
          </a:p>
          <a:p>
            <a:endParaRPr lang="fi-FI" baseline="0" dirty="0" smtClean="0"/>
          </a:p>
          <a:p>
            <a:r>
              <a:rPr lang="fi-FI" baseline="0" dirty="0" smtClean="0"/>
              <a:t>Punasolujen pinnalla olevat ainekset, veriryhmätekijät.. 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FB1E28-0D05-456A-8AF0-2DB290255B04}" type="slidenum">
              <a:rPr lang="fi-FI" smtClean="0"/>
              <a:pPr/>
              <a:t>2</a:t>
            </a:fld>
            <a:endParaRPr 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Hematokriitti</a:t>
            </a:r>
            <a:r>
              <a:rPr lang="fi-FI" baseline="0" dirty="0" smtClean="0"/>
              <a:t> nousee mm. kuivumistilassa ja elimistön liikapunasoluisuudessa</a:t>
            </a:r>
          </a:p>
          <a:p>
            <a:endParaRPr lang="fi-FI" baseline="0" dirty="0" smtClean="0"/>
          </a:p>
          <a:p>
            <a:r>
              <a:rPr lang="fi-FI" baseline="0" dirty="0" smtClean="0"/>
              <a:t>Matala anemioissa ja ylinesteytyksessä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FB1E28-0D05-456A-8AF0-2DB290255B04}" type="slidenum">
              <a:rPr lang="fi-FI" smtClean="0"/>
              <a:pPr/>
              <a:t>3</a:t>
            </a:fld>
            <a:endParaRPr 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1) Punasolujen kypsymishäiriö </a:t>
            </a:r>
            <a:r>
              <a:rPr lang="fi-FI" dirty="0" smtClean="0">
                <a:sym typeface="Wingdings" pitchFamily="2" charset="2"/>
              </a:rPr>
              <a:t> </a:t>
            </a:r>
            <a:r>
              <a:rPr lang="fi-FI" dirty="0" err="1" smtClean="0">
                <a:sym typeface="Wingdings" pitchFamily="2" charset="2"/>
              </a:rPr>
              <a:t>megaloblasteja</a:t>
            </a:r>
            <a:r>
              <a:rPr lang="fi-FI" dirty="0" smtClean="0">
                <a:sym typeface="Wingdings" pitchFamily="2" charset="2"/>
              </a:rPr>
              <a:t> enemmän  </a:t>
            </a:r>
            <a:r>
              <a:rPr lang="fi-FI" dirty="0" smtClean="0"/>
              <a:t>Esim. Pernisiöösi anemia: B12-vitamiinin imeytyminen on häiriintynyt </a:t>
            </a:r>
          </a:p>
          <a:p>
            <a:endParaRPr lang="fi-FI" dirty="0" smtClean="0"/>
          </a:p>
          <a:p>
            <a:r>
              <a:rPr lang="fi-FI" dirty="0" smtClean="0">
                <a:sym typeface="Wingdings" pitchFamily="2" charset="2"/>
              </a:rPr>
              <a:t> Injektiot ylläpitoannoksilla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FB1E28-0D05-456A-8AF0-2DB290255B04}" type="slidenum">
              <a:rPr lang="fi-FI" smtClean="0"/>
              <a:pPr/>
              <a:t>4</a:t>
            </a:fld>
            <a:endParaRPr lang="fi-F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MCV = punasolujen keskitilavuus, MCHC = keskihemoglobiinipitoisuus, MCH = hemoglobiinin keskimäärä</a:t>
            </a:r>
          </a:p>
          <a:p>
            <a:endParaRPr lang="fi-FI" dirty="0" smtClean="0"/>
          </a:p>
          <a:p>
            <a:r>
              <a:rPr lang="fi-FI" dirty="0" err="1" smtClean="0"/>
              <a:t>Ferritiini</a:t>
            </a:r>
            <a:r>
              <a:rPr lang="fi-FI" dirty="0" smtClean="0"/>
              <a:t> =</a:t>
            </a:r>
            <a:r>
              <a:rPr lang="fi-FI" baseline="0" dirty="0" smtClean="0"/>
              <a:t> rautavarastojen määrä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FB1E28-0D05-456A-8AF0-2DB290255B04}" type="slidenum">
              <a:rPr lang="fi-FI" smtClean="0"/>
              <a:pPr/>
              <a:t>5</a:t>
            </a:fld>
            <a:endParaRPr lang="fi-F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vähäoireisuus tai oireettomuus jopa 60-80 g/l hemoglobiinitasolla</a:t>
            </a:r>
          </a:p>
          <a:p>
            <a:endParaRPr lang="fi-FI" dirty="0" smtClean="0"/>
          </a:p>
          <a:p>
            <a:r>
              <a:rPr lang="fi-FI" dirty="0" smtClean="0"/>
              <a:t>päänsärky, hengästyminen, hengenahdistus, sydämentykytys (</a:t>
            </a:r>
            <a:r>
              <a:rPr lang="fi-FI" dirty="0" err="1" smtClean="0"/>
              <a:t>takykardia</a:t>
            </a:r>
            <a:r>
              <a:rPr lang="fi-FI" dirty="0" smtClean="0"/>
              <a:t>), kalpeus, korvien humina, huimaus</a:t>
            </a:r>
          </a:p>
          <a:p>
            <a:endParaRPr lang="fi-FI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 err="1" smtClean="0"/>
              <a:t>anemisoituminen</a:t>
            </a:r>
            <a:r>
              <a:rPr lang="fi-FI" dirty="0" smtClean="0"/>
              <a:t> nopeasti verenvuodon seurauksena johtaa </a:t>
            </a:r>
            <a:r>
              <a:rPr lang="fi-FI" dirty="0" err="1" smtClean="0"/>
              <a:t>hypovoleemiseen</a:t>
            </a:r>
            <a:r>
              <a:rPr lang="fi-FI" dirty="0" smtClean="0"/>
              <a:t> sokkiin 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FB1E28-0D05-456A-8AF0-2DB290255B04}" type="slidenum">
              <a:rPr lang="fi-FI" smtClean="0"/>
              <a:pPr/>
              <a:t>6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86A3-0208-404F-9525-8991F802C4DC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BB79-16A3-4B4F-91AE-36CCFB8434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86A3-0208-404F-9525-8991F802C4DC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BB79-16A3-4B4F-91AE-36CCFB8434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86A3-0208-404F-9525-8991F802C4DC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BB79-16A3-4B4F-91AE-36CCFB8434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86A3-0208-404F-9525-8991F802C4DC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BB79-16A3-4B4F-91AE-36CCFB8434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86A3-0208-404F-9525-8991F802C4DC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BB79-16A3-4B4F-91AE-36CCFB8434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86A3-0208-404F-9525-8991F802C4DC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BB79-16A3-4B4F-91AE-36CCFB8434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86A3-0208-404F-9525-8991F802C4DC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BB79-16A3-4B4F-91AE-36CCFB8434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86A3-0208-404F-9525-8991F802C4DC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BB79-16A3-4B4F-91AE-36CCFB8434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86A3-0208-404F-9525-8991F802C4DC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BB79-16A3-4B4F-91AE-36CCFB8434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86A3-0208-404F-9525-8991F802C4DC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BB79-16A3-4B4F-91AE-36CCFB8434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86A3-0208-404F-9525-8991F802C4DC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BB79-16A3-4B4F-91AE-36CCFB84349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886A3-0208-404F-9525-8991F802C4DC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8BB79-16A3-4B4F-91AE-36CCFB84349F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eli.fi/component.php?compid=2160&amp;lang=fi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ANEMIA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KSAO</a:t>
            </a:r>
          </a:p>
          <a:p>
            <a:r>
              <a:rPr lang="fi-FI" dirty="0" smtClean="0"/>
              <a:t>Kaisa-Leea </a:t>
            </a:r>
            <a:r>
              <a:rPr lang="fi-FI" dirty="0" err="1" smtClean="0"/>
              <a:t>Kurko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fi-FI" dirty="0" smtClean="0"/>
              <a:t>VERI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fi-FI" dirty="0" smtClean="0">
                <a:solidFill>
                  <a:srgbClr val="0070C0"/>
                </a:solidFill>
              </a:rPr>
              <a:t>Naisella n. 4l, miehellä 5l (7-8% </a:t>
            </a:r>
            <a:r>
              <a:rPr lang="fi-FI" smtClean="0">
                <a:solidFill>
                  <a:srgbClr val="0070C0"/>
                </a:solidFill>
              </a:rPr>
              <a:t>ruumiinpainosta)</a:t>
            </a:r>
          </a:p>
          <a:p>
            <a:pPr algn="ctr">
              <a:buNone/>
            </a:pPr>
            <a:endParaRPr lang="fi-FI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fi-FI" dirty="0" smtClean="0">
                <a:solidFill>
                  <a:srgbClr val="00B050"/>
                </a:solidFill>
              </a:rPr>
              <a:t>Koostuu plasmasta ja verisoluista; punasoluista (yli 99%), valkosoluista ja verihiutaleista</a:t>
            </a:r>
          </a:p>
          <a:p>
            <a:pPr algn="ctr">
              <a:buNone/>
            </a:pPr>
            <a:endParaRPr lang="fi-FI" dirty="0" smtClean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fi-FI" dirty="0" smtClean="0"/>
              <a:t>Syntyvät punaisessa luuytimessä olevista veren kantasoluista </a:t>
            </a:r>
            <a:endParaRPr lang="fi-FI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fi-FI" dirty="0" smtClean="0"/>
              <a:t>ANEMIA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i-FI" dirty="0" smtClean="0"/>
              <a:t>= </a:t>
            </a:r>
            <a:r>
              <a:rPr lang="fi-FI" i="1" dirty="0" smtClean="0"/>
              <a:t>PUNASOLUJEN PUUTE</a:t>
            </a:r>
            <a:r>
              <a:rPr lang="fi-FI" dirty="0" smtClean="0"/>
              <a:t> </a:t>
            </a:r>
            <a:r>
              <a:rPr lang="fi-FI" dirty="0" smtClean="0">
                <a:sym typeface="Wingdings" pitchFamily="2" charset="2"/>
              </a:rPr>
              <a:t> </a:t>
            </a:r>
          </a:p>
          <a:p>
            <a:pPr>
              <a:buNone/>
            </a:pPr>
            <a:r>
              <a:rPr lang="fi-FI" dirty="0" smtClean="0">
                <a:sym typeface="Wingdings" pitchFamily="2" charset="2"/>
              </a:rPr>
              <a:t>Veren hemoglobiinipitoisuus alenee</a:t>
            </a:r>
          </a:p>
          <a:p>
            <a:pPr algn="ctr">
              <a:buNone/>
            </a:pPr>
            <a:r>
              <a:rPr lang="fi-FI" dirty="0" smtClean="0">
                <a:sym typeface="Wingdings" pitchFamily="2" charset="2"/>
              </a:rPr>
              <a:t>	</a:t>
            </a:r>
          </a:p>
          <a:p>
            <a:pPr>
              <a:buNone/>
            </a:pPr>
            <a:r>
              <a:rPr lang="fi-FI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HEMOGLOBIINI=</a:t>
            </a:r>
            <a:r>
              <a:rPr lang="fi-FI" dirty="0" smtClean="0">
                <a:sym typeface="Wingdings" pitchFamily="2" charset="2"/>
              </a:rPr>
              <a:t>  Molekyyli, joka sijaitsee</a:t>
            </a:r>
          </a:p>
          <a:p>
            <a:pPr>
              <a:buNone/>
            </a:pPr>
            <a:r>
              <a:rPr lang="fi-FI" dirty="0" smtClean="0">
                <a:sym typeface="Wingdings" pitchFamily="2" charset="2"/>
              </a:rPr>
              <a:t>punasolussa. Sitoo runsaasti happea.</a:t>
            </a:r>
            <a:endParaRPr lang="fi-FI" dirty="0">
              <a:sym typeface="Wingdings" pitchFamily="2" charset="2"/>
            </a:endParaRPr>
          </a:p>
          <a:p>
            <a:pPr>
              <a:buNone/>
            </a:pPr>
            <a:r>
              <a:rPr lang="fi-FI" dirty="0" smtClean="0">
                <a:sym typeface="Wingdings" pitchFamily="2" charset="2"/>
              </a:rPr>
              <a:t>Viitearvot: 	naiset 117-155 g/l</a:t>
            </a:r>
          </a:p>
          <a:p>
            <a:pPr>
              <a:buNone/>
            </a:pPr>
            <a:r>
              <a:rPr lang="fi-FI" dirty="0" smtClean="0">
                <a:sym typeface="Wingdings" pitchFamily="2" charset="2"/>
              </a:rPr>
              <a:t>			miehet 134-167 g/l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>
                <a:solidFill>
                  <a:schemeClr val="accent5">
                    <a:lumMod val="75000"/>
                  </a:schemeClr>
                </a:solidFill>
              </a:rPr>
              <a:t>HEMATOKRIITTI</a:t>
            </a:r>
            <a:r>
              <a:rPr lang="fi-FI" dirty="0" smtClean="0"/>
              <a:t>= Punasolujen tilavuusosuus</a:t>
            </a:r>
          </a:p>
          <a:p>
            <a:pPr>
              <a:buNone/>
            </a:pPr>
            <a:r>
              <a:rPr lang="fi-FI" dirty="0" smtClean="0"/>
              <a:t>Viitearvot: 	naiset 35-46%</a:t>
            </a:r>
          </a:p>
          <a:p>
            <a:pPr>
              <a:buNone/>
            </a:pPr>
            <a:r>
              <a:rPr lang="fi-FI" dirty="0" smtClean="0"/>
              <a:t>			miehet 39%-50%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dirty="0" smtClean="0"/>
              <a:t>ANEMIAT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dirty="0" smtClean="0"/>
              <a:t>Anemia on oire, joka liittyy moniin sairauksiin</a:t>
            </a:r>
          </a:p>
          <a:p>
            <a:r>
              <a:rPr lang="fi-FI" dirty="0" smtClean="0"/>
              <a:t>Syyt (perusluokittelu):</a:t>
            </a:r>
          </a:p>
          <a:p>
            <a:pPr>
              <a:buNone/>
            </a:pPr>
            <a:endParaRPr lang="fi-FI" dirty="0" smtClean="0"/>
          </a:p>
          <a:p>
            <a:pPr marL="514350" indent="-514350" algn="ctr">
              <a:buAutoNum type="arabicParenR"/>
            </a:pPr>
            <a:r>
              <a:rPr lang="fi-FI" sz="3000" dirty="0" smtClean="0">
                <a:solidFill>
                  <a:srgbClr val="FF0000"/>
                </a:solidFill>
              </a:rPr>
              <a:t>Punasolujen tuotanto häiriintynyt</a:t>
            </a:r>
          </a:p>
          <a:p>
            <a:pPr marL="514350" indent="-514350" algn="ctr">
              <a:buAutoNum type="arabicParenR"/>
            </a:pPr>
            <a:r>
              <a:rPr lang="fi-FI" sz="3000" dirty="0" smtClean="0">
                <a:solidFill>
                  <a:srgbClr val="FF0000"/>
                </a:solidFill>
              </a:rPr>
              <a:t>Punasolujen tuhoutuminen on lisääntynyt</a:t>
            </a:r>
          </a:p>
          <a:p>
            <a:pPr marL="514350" indent="-514350" algn="ctr">
              <a:buAutoNum type="arabicParenR"/>
            </a:pPr>
            <a:r>
              <a:rPr lang="fi-FI" sz="3000" dirty="0" smtClean="0">
                <a:solidFill>
                  <a:srgbClr val="FF0000"/>
                </a:solidFill>
              </a:rPr>
              <a:t>Potilaalla on verenvuotoa</a:t>
            </a:r>
          </a:p>
          <a:p>
            <a:pPr marL="514350" indent="-514350"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dirty="0" smtClean="0"/>
              <a:t>TUTKIMUKSET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fi-FI" dirty="0" err="1" smtClean="0"/>
              <a:t>Hb</a:t>
            </a:r>
            <a:r>
              <a:rPr lang="fi-FI" dirty="0" smtClean="0"/>
              <a:t>, </a:t>
            </a:r>
            <a:r>
              <a:rPr lang="fi-FI" dirty="0" err="1" smtClean="0"/>
              <a:t>Hkr</a:t>
            </a:r>
            <a:r>
              <a:rPr lang="fi-FI" dirty="0" smtClean="0"/>
              <a:t>, </a:t>
            </a:r>
            <a:r>
              <a:rPr lang="fi-FI" dirty="0" err="1" smtClean="0"/>
              <a:t>Eryt</a:t>
            </a:r>
            <a:r>
              <a:rPr lang="fi-FI" dirty="0" smtClean="0"/>
              <a:t>, MCV, MCH, MCHC, La, </a:t>
            </a:r>
            <a:r>
              <a:rPr lang="fi-FI" dirty="0" err="1" smtClean="0"/>
              <a:t>Fe</a:t>
            </a:r>
            <a:r>
              <a:rPr lang="fi-FI" dirty="0" smtClean="0"/>
              <a:t>, </a:t>
            </a:r>
            <a:r>
              <a:rPr lang="fi-FI" dirty="0" err="1" smtClean="0"/>
              <a:t>Krea</a:t>
            </a:r>
            <a:r>
              <a:rPr lang="fi-FI" dirty="0" smtClean="0"/>
              <a:t>, TSH/T4, </a:t>
            </a:r>
            <a:r>
              <a:rPr lang="fi-FI" dirty="0" err="1" smtClean="0"/>
              <a:t>U-stic</a:t>
            </a:r>
            <a:r>
              <a:rPr lang="fi-FI" dirty="0"/>
              <a:t> </a:t>
            </a:r>
            <a:r>
              <a:rPr lang="fi-FI" dirty="0" smtClean="0"/>
              <a:t>, </a:t>
            </a:r>
            <a:r>
              <a:rPr lang="fi-FI" dirty="0" err="1" smtClean="0"/>
              <a:t>F-hHb-O</a:t>
            </a:r>
            <a:endParaRPr lang="fi-FI" dirty="0" smtClean="0"/>
          </a:p>
          <a:p>
            <a:r>
              <a:rPr lang="fi-FI" dirty="0" smtClean="0"/>
              <a:t>Punasoluindeksit / punasolujen morfologia sivelyvalmisteella (jaottelu koon mukaan anemioihin)</a:t>
            </a:r>
          </a:p>
          <a:p>
            <a:r>
              <a:rPr lang="fi-FI" dirty="0" err="1" smtClean="0"/>
              <a:t>Retikulosyyttien</a:t>
            </a:r>
            <a:r>
              <a:rPr lang="fi-FI" dirty="0" smtClean="0"/>
              <a:t> laskenta</a:t>
            </a:r>
          </a:p>
          <a:p>
            <a:r>
              <a:rPr lang="fi-FI" dirty="0" smtClean="0"/>
              <a:t>Leukosyyttien &amp; trombosyyttien määrä</a:t>
            </a:r>
            <a:endParaRPr lang="fi-FI" dirty="0"/>
          </a:p>
          <a:p>
            <a:r>
              <a:rPr lang="fi-FI" dirty="0" smtClean="0"/>
              <a:t>Jos syy ei selviä </a:t>
            </a:r>
            <a:r>
              <a:rPr lang="fi-FI" dirty="0" smtClean="0">
                <a:sym typeface="Wingdings" pitchFamily="2" charset="2"/>
              </a:rPr>
              <a:t> luuydinnäyte (</a:t>
            </a:r>
            <a:r>
              <a:rPr lang="fi-FI" dirty="0" err="1" smtClean="0">
                <a:sym typeface="Wingdings" pitchFamily="2" charset="2"/>
              </a:rPr>
              <a:t>sternaali</a:t>
            </a:r>
            <a:r>
              <a:rPr lang="fi-FI" dirty="0" smtClean="0">
                <a:sym typeface="Wingdings" pitchFamily="2" charset="2"/>
              </a:rPr>
              <a:t> tai </a:t>
            </a:r>
            <a:r>
              <a:rPr lang="fi-FI" dirty="0" err="1" smtClean="0">
                <a:sym typeface="Wingdings" pitchFamily="2" charset="2"/>
              </a:rPr>
              <a:t>kristapuntio</a:t>
            </a:r>
            <a:r>
              <a:rPr lang="fi-FI" dirty="0" smtClean="0">
                <a:sym typeface="Wingdings" pitchFamily="2" charset="2"/>
              </a:rPr>
              <a:t>)</a:t>
            </a:r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OIREET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fi-FI" dirty="0" smtClean="0"/>
              <a:t>Yleisoireita: väsymys ja fyysisen suorituskyvyn lasku</a:t>
            </a:r>
          </a:p>
          <a:p>
            <a:r>
              <a:rPr lang="fi-FI" dirty="0" smtClean="0"/>
              <a:t>Kalpeus (suu &amp; huulet, silmien sidekalvot, kynnen alustat)</a:t>
            </a:r>
          </a:p>
          <a:p>
            <a:r>
              <a:rPr lang="fi-FI" dirty="0" smtClean="0"/>
              <a:t>Kroonisessa anemiassa lievät oireet </a:t>
            </a:r>
            <a:r>
              <a:rPr lang="fi-FI" dirty="0" smtClean="0">
                <a:sym typeface="Wingdings" pitchFamily="2" charset="2"/>
              </a:rPr>
              <a:t> rasitusta voi seurata sydämen vajaatoiminta</a:t>
            </a:r>
          </a:p>
          <a:p>
            <a:r>
              <a:rPr lang="fi-FI" dirty="0" smtClean="0">
                <a:cs typeface="Times New Roman"/>
                <a:sym typeface="Wingdings" pitchFamily="2" charset="2"/>
              </a:rPr>
              <a:t>♥ VT, rasitusrintakipu, sekavuus, uneliaisuus oireita, jotka vaativat anemian pikaista korjaamista</a:t>
            </a:r>
            <a:endParaRPr lang="fi-FI" dirty="0" smtClean="0">
              <a:sym typeface="Wingdings" pitchFamily="2" charset="2"/>
            </a:endParaRPr>
          </a:p>
          <a:p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RAUDANPUUTEANEMIA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Yleisin anemian aiheuttaja</a:t>
            </a:r>
          </a:p>
          <a:p>
            <a:r>
              <a:rPr lang="fi-FI" dirty="0" smtClean="0"/>
              <a:t>Raudan tarpeen ja tarjonnan välinen epäsuhta</a:t>
            </a:r>
          </a:p>
          <a:p>
            <a:r>
              <a:rPr lang="fi-FI" dirty="0" smtClean="0"/>
              <a:t>Riskiryhmiä menstruaatioikäiset naiset ja runsaasti NSAID käyttävät naiset</a:t>
            </a:r>
          </a:p>
          <a:p>
            <a:r>
              <a:rPr lang="fi-FI" dirty="0" smtClean="0"/>
              <a:t>Suurentunut tarve, vähentynyt imeytyminen, erilaiset vuodot</a:t>
            </a:r>
          </a:p>
          <a:p>
            <a:r>
              <a:rPr lang="fi-FI" dirty="0" smtClean="0"/>
              <a:t>Hoito: ferrosulfaatti 200mg jaettuna kahteen antokertaan </a:t>
            </a:r>
            <a:r>
              <a:rPr lang="fi-FI" dirty="0" smtClean="0">
                <a:sym typeface="Wingdings" pitchFamily="2" charset="2"/>
              </a:rPr>
              <a:t> </a:t>
            </a:r>
            <a:r>
              <a:rPr lang="fi-FI" dirty="0" err="1" smtClean="0">
                <a:sym typeface="Wingdings" pitchFamily="2" charset="2"/>
              </a:rPr>
              <a:t>RS-kanavan</a:t>
            </a:r>
            <a:r>
              <a:rPr lang="fi-FI" dirty="0" smtClean="0">
                <a:sym typeface="Wingdings" pitchFamily="2" charset="2"/>
              </a:rPr>
              <a:t> oireita  aterian yhteydessä</a:t>
            </a:r>
          </a:p>
          <a:p>
            <a:r>
              <a:rPr lang="fi-FI" dirty="0" smtClean="0">
                <a:sym typeface="Wingdings" pitchFamily="2" charset="2"/>
                <a:hlinkClick r:id="rId2"/>
              </a:rPr>
              <a:t>Monipuolinen ravitsemus</a:t>
            </a: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50000"/>
            </a:schemeClr>
          </a:solidFill>
        </p:spPr>
        <p:txBody>
          <a:bodyPr/>
          <a:lstStyle/>
          <a:p>
            <a:r>
              <a:rPr lang="fi-FI" dirty="0" smtClean="0"/>
              <a:t>Muita anemioita..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  <a:solidFill>
            <a:schemeClr val="bg1">
              <a:lumMod val="85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fi-FI" dirty="0" err="1" smtClean="0">
                <a:solidFill>
                  <a:srgbClr val="0070C0"/>
                </a:solidFill>
              </a:rPr>
              <a:t>Megaloplastinen</a:t>
            </a:r>
            <a:r>
              <a:rPr lang="fi-FI" dirty="0" smtClean="0">
                <a:solidFill>
                  <a:srgbClr val="0070C0"/>
                </a:solidFill>
              </a:rPr>
              <a:t> anemia</a:t>
            </a:r>
            <a:r>
              <a:rPr lang="fi-FI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: tavallista suurempia punasolujen esiasteita luuytimessä, johtuu kypsymishäiriöstä, tavallisin syy B12 vitamiinin tai </a:t>
            </a:r>
            <a:r>
              <a:rPr lang="fi-FI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foolihapon</a:t>
            </a:r>
            <a:r>
              <a:rPr lang="fi-FI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puute </a:t>
            </a:r>
            <a:r>
              <a:rPr lang="fi-FI" dirty="0" smtClean="0">
                <a:solidFill>
                  <a:srgbClr val="000000"/>
                </a:solidFill>
                <a:latin typeface="Arial" charset="0"/>
                <a:cs typeface="Arial" charset="0"/>
                <a:sym typeface="Wingdings" pitchFamily="2" charset="2"/>
              </a:rPr>
              <a:t></a:t>
            </a:r>
            <a:endParaRPr lang="fi-FI" dirty="0" smtClean="0"/>
          </a:p>
          <a:p>
            <a:r>
              <a:rPr lang="fi-FI" dirty="0" smtClean="0">
                <a:solidFill>
                  <a:srgbClr val="0070C0"/>
                </a:solidFill>
              </a:rPr>
              <a:t>Pernisiöösi anemia</a:t>
            </a:r>
            <a:r>
              <a:rPr lang="fi-FI" dirty="0" smtClean="0"/>
              <a:t>  (B12 </a:t>
            </a:r>
            <a:r>
              <a:rPr lang="fi-FI" dirty="0" err="1" smtClean="0"/>
              <a:t>vit</a:t>
            </a:r>
            <a:r>
              <a:rPr lang="fi-FI" dirty="0" smtClean="0"/>
              <a:t>. Imeytyminen häiriintynyt)</a:t>
            </a:r>
          </a:p>
          <a:p>
            <a:r>
              <a:rPr lang="fi-FI" dirty="0" err="1" smtClean="0">
                <a:solidFill>
                  <a:srgbClr val="0070C0"/>
                </a:solidFill>
              </a:rPr>
              <a:t>Hemolyyttinen</a:t>
            </a:r>
            <a:r>
              <a:rPr lang="fi-FI" dirty="0" smtClean="0">
                <a:solidFill>
                  <a:srgbClr val="0070C0"/>
                </a:solidFill>
              </a:rPr>
              <a:t> anemi</a:t>
            </a:r>
            <a:r>
              <a:rPr lang="fi-FI" dirty="0" smtClean="0"/>
              <a:t>a: punasolujen hajoaminen (</a:t>
            </a:r>
            <a:r>
              <a:rPr lang="fi-FI" dirty="0" err="1" smtClean="0"/>
              <a:t>hemolyysi</a:t>
            </a:r>
            <a:r>
              <a:rPr lang="fi-FI" dirty="0" smtClean="0"/>
              <a:t>) kiihtynyt</a:t>
            </a:r>
          </a:p>
          <a:p>
            <a:r>
              <a:rPr lang="fi-FI" dirty="0" err="1" smtClean="0">
                <a:solidFill>
                  <a:srgbClr val="0070C0"/>
                </a:solidFill>
              </a:rPr>
              <a:t>Aplastinen</a:t>
            </a:r>
            <a:r>
              <a:rPr lang="fi-FI" dirty="0" smtClean="0">
                <a:solidFill>
                  <a:srgbClr val="0070C0"/>
                </a:solidFill>
              </a:rPr>
              <a:t> anemia</a:t>
            </a:r>
            <a:r>
              <a:rPr lang="fi-FI" dirty="0" smtClean="0"/>
              <a:t>: verisolujen tuotanto vähentynyt, harvinainen</a:t>
            </a:r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381</Words>
  <Application>Microsoft Office PowerPoint</Application>
  <PresentationFormat>Näytössä katseltava diaesitys (4:3)</PresentationFormat>
  <Paragraphs>76</Paragraphs>
  <Slides>8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</vt:lpstr>
      <vt:lpstr>Office-teema</vt:lpstr>
      <vt:lpstr>ANEMIA</vt:lpstr>
      <vt:lpstr>VERI</vt:lpstr>
      <vt:lpstr>ANEMIA</vt:lpstr>
      <vt:lpstr>ANEMIAT</vt:lpstr>
      <vt:lpstr>TUTKIMUKSET</vt:lpstr>
      <vt:lpstr>OIREET</vt:lpstr>
      <vt:lpstr>RAUDANPUUTEANEMIA</vt:lpstr>
      <vt:lpstr>Muita anemioita..</vt:lpstr>
    </vt:vector>
  </TitlesOfParts>
  <Company>Pohjois-Kymen Tieto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VERI- JA VERISAIRAUDET</dc:title>
  <dc:creator>Your User Name</dc:creator>
  <cp:lastModifiedBy>Kurko Kaisa-Leea</cp:lastModifiedBy>
  <cp:revision>14</cp:revision>
  <dcterms:created xsi:type="dcterms:W3CDTF">2012-11-27T10:51:58Z</dcterms:created>
  <dcterms:modified xsi:type="dcterms:W3CDTF">2019-08-15T10:57:00Z</dcterms:modified>
</cp:coreProperties>
</file>