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 id="2147483696" r:id="rId3"/>
  </p:sldMasterIdLst>
  <p:notesMasterIdLst>
    <p:notesMasterId r:id="rId13"/>
  </p:notesMasterIdLst>
  <p:sldIdLst>
    <p:sldId id="257" r:id="rId4"/>
    <p:sldId id="259" r:id="rId5"/>
    <p:sldId id="264" r:id="rId6"/>
    <p:sldId id="258" r:id="rId7"/>
    <p:sldId id="265" r:id="rId8"/>
    <p:sldId id="262" r:id="rId9"/>
    <p:sldId id="263" r:id="rId10"/>
    <p:sldId id="267" r:id="rId11"/>
    <p:sldId id="268" r:id="rId1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56912" autoAdjust="0"/>
  </p:normalViewPr>
  <p:slideViewPr>
    <p:cSldViewPr snapToGrid="0">
      <p:cViewPr varScale="1">
        <p:scale>
          <a:sx n="42" d="100"/>
          <a:sy n="42" d="100"/>
        </p:scale>
        <p:origin x="181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919306-985B-4F98-A48C-8851E64CE1B6}" type="datetimeFigureOut">
              <a:rPr lang="fi-FI" smtClean="0"/>
              <a:t>18.8.2019</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85FA09-698F-47C3-BBC0-CB23981AB3A1}" type="slidenum">
              <a:rPr lang="fi-FI" smtClean="0"/>
              <a:t>‹#›</a:t>
            </a:fld>
            <a:endParaRPr lang="fi-FI"/>
          </a:p>
        </p:txBody>
      </p:sp>
    </p:spTree>
    <p:extLst>
      <p:ext uri="{BB962C8B-B14F-4D97-AF65-F5344CB8AC3E}">
        <p14:creationId xmlns:p14="http://schemas.microsoft.com/office/powerpoint/2010/main" val="2089091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17F770C-815D-4090-93BF-377B5B7D31C2}" type="slidenum">
              <a:rPr lang="fi-FI" altLang="fi-FI">
                <a:solidFill>
                  <a:srgbClr val="000000"/>
                </a:solidFill>
              </a:rPr>
              <a:pPr eaLnBrk="1" hangingPunct="1"/>
              <a:t>2</a:t>
            </a:fld>
            <a:endParaRPr lang="fi-FI" altLang="fi-FI">
              <a:solidFill>
                <a:srgbClr val="000000"/>
              </a:solidFill>
            </a:endParaRPr>
          </a:p>
        </p:txBody>
      </p:sp>
      <p:sp>
        <p:nvSpPr>
          <p:cNvPr id="26627" name="Dian kuvan paikkamerkki 1"/>
          <p:cNvSpPr>
            <a:spLocks noGrp="1" noRot="1" noChangeAspect="1" noTextEdit="1"/>
          </p:cNvSpPr>
          <p:nvPr>
            <p:ph type="sldImg"/>
          </p:nvPr>
        </p:nvSpPr>
        <p:spPr>
          <a:ln/>
        </p:spPr>
      </p:sp>
      <p:sp>
        <p:nvSpPr>
          <p:cNvPr id="26628"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buFontTx/>
              <a:buAutoNum type="arabicParenR"/>
            </a:pPr>
            <a:r>
              <a:rPr lang="fi-FI" altLang="fi-FI" dirty="0" smtClean="0">
                <a:latin typeface="Arial" panose="020B0604020202020204" pitchFamily="34" charset="0"/>
              </a:rPr>
              <a:t>Nestehoidon toteutumista seurataan ensisijaisesti laskemalla nestetasapaino eli mitä potilaaseen menee ja mitä hänestä tulee ulos. Laboratorioarvoista tulee seurata elektrolyyttejä ja perusverenkuvaa. Verenpaineen, syketaajuuden ja virtsanerityksen seuraaminen auttaa oikean tilannearvion tekemisessä. Janon tunne on merkki riittämättömästä nesteytyksestä. Janon tunne ja kuiva suu yhdistettynä niukkaan virtsaneritykseen tarkoittaa ainakin 6 %:n suuruista nesteen menetystä.</a:t>
            </a:r>
          </a:p>
          <a:p>
            <a:pPr marL="228600" indent="-228600" eaLnBrk="1" hangingPunct="1">
              <a:buFontTx/>
              <a:buAutoNum type="arabicParenR"/>
            </a:pPr>
            <a:r>
              <a:rPr lang="fi-FI" altLang="fi-FI" dirty="0" smtClean="0">
                <a:latin typeface="Arial" panose="020B0604020202020204" pitchFamily="34" charset="0"/>
              </a:rPr>
              <a:t>Elektrolyytti eli suolapitoisuus</a:t>
            </a:r>
          </a:p>
          <a:p>
            <a:pPr marL="228600" indent="-228600" eaLnBrk="1" hangingPunct="1">
              <a:buFontTx/>
              <a:buAutoNum type="arabicParenR"/>
            </a:pPr>
            <a:r>
              <a:rPr lang="fi-FI" altLang="fi-FI" dirty="0" smtClean="0">
                <a:latin typeface="Arial" panose="020B0604020202020204" pitchFamily="34" charset="0"/>
              </a:rPr>
              <a:t>Millaisia kompensaatiomekanismeja teille tulee mieleen?</a:t>
            </a:r>
          </a:p>
          <a:p>
            <a:pPr marL="228600" indent="-228600" eaLnBrk="1" hangingPunct="1">
              <a:buFontTx/>
              <a:buAutoNum type="arabicParenR"/>
            </a:pPr>
            <a:r>
              <a:rPr lang="fi-FI" altLang="fi-FI" dirty="0" smtClean="0">
                <a:latin typeface="Arial" panose="020B0604020202020204" pitchFamily="34" charset="0"/>
              </a:rPr>
              <a:t>	*nesteenottoa valvoo janokeskus</a:t>
            </a:r>
          </a:p>
          <a:p>
            <a:pPr marL="228600" indent="-228600" eaLnBrk="1" hangingPunct="1">
              <a:buFontTx/>
              <a:buAutoNum type="arabicParenR"/>
            </a:pPr>
            <a:r>
              <a:rPr lang="fi-FI" altLang="fi-FI" dirty="0" smtClean="0">
                <a:latin typeface="Arial" panose="020B0604020202020204" pitchFamily="34" charset="0"/>
              </a:rPr>
              <a:t>	*nesteenmenetystä säädellään virtsanerityksellä</a:t>
            </a:r>
          </a:p>
          <a:p>
            <a:pPr marL="228600" indent="-228600" eaLnBrk="1" hangingPunct="1">
              <a:buFontTx/>
              <a:buAutoNum type="arabicParenR"/>
            </a:pPr>
            <a:r>
              <a:rPr lang="fi-FI" altLang="fi-FI" dirty="0" smtClean="0">
                <a:latin typeface="Arial" panose="020B0604020202020204" pitchFamily="34" charset="0"/>
              </a:rPr>
              <a:t>	*suolatasapaino ja happo-emästasapaino</a:t>
            </a:r>
          </a:p>
          <a:p>
            <a:pPr marL="0" indent="0" eaLnBrk="1" hangingPunct="1">
              <a:buFontTx/>
              <a:buNone/>
            </a:pPr>
            <a:endParaRPr lang="fi-FI" altLang="fi-FI" dirty="0" smtClean="0">
              <a:latin typeface="Arial" panose="020B0604020202020204" pitchFamily="34" charset="0"/>
            </a:endParaRPr>
          </a:p>
          <a:p>
            <a:pPr marL="228600" indent="-228600" eaLnBrk="1" hangingPunct="1"/>
            <a:endParaRPr lang="fi-FI" altLang="fi-FI" dirty="0" smtClean="0">
              <a:latin typeface="Arial" panose="020B0604020202020204" pitchFamily="34" charset="0"/>
            </a:endParaRPr>
          </a:p>
        </p:txBody>
      </p:sp>
      <p:sp>
        <p:nvSpPr>
          <p:cNvPr id="4" name="Dian numeron paikkamerkki 3"/>
          <p:cNvSpPr txBox="1">
            <a:spLocks noGrp="1"/>
          </p:cNvSpPr>
          <p:nvPr/>
        </p:nvSpPr>
        <p:spPr>
          <a:xfrm>
            <a:off x="3778250" y="9428163"/>
            <a:ext cx="2889250" cy="496887"/>
          </a:xfrm>
          <a:prstGeom prst="rect">
            <a:avLst/>
          </a:prstGeom>
          <a:noFill/>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fontAlgn="base" hangingPunct="1">
              <a:spcBef>
                <a:spcPct val="0"/>
              </a:spcBef>
              <a:spcAft>
                <a:spcPct val="0"/>
              </a:spcAft>
            </a:pPr>
            <a:fld id="{E0488AAE-2604-4AEA-B11F-80B91337C74B}" type="slidenum">
              <a:rPr lang="fi-FI" altLang="fi-FI" sz="1200">
                <a:solidFill>
                  <a:srgbClr val="000000"/>
                </a:solidFill>
                <a:latin typeface="Calibri" panose="020F0502020204030204" pitchFamily="34" charset="0"/>
              </a:rPr>
              <a:pPr algn="r" eaLnBrk="1" fontAlgn="base" hangingPunct="1">
                <a:spcBef>
                  <a:spcPct val="0"/>
                </a:spcBef>
                <a:spcAft>
                  <a:spcPct val="0"/>
                </a:spcAft>
              </a:pPr>
              <a:t>2</a:t>
            </a:fld>
            <a:endParaRPr lang="fi-FI" altLang="fi-FI" sz="1200">
              <a:solidFill>
                <a:srgbClr val="000000"/>
              </a:solidFill>
              <a:latin typeface="Calibri" panose="020F0502020204030204" pitchFamily="34" charset="0"/>
            </a:endParaRPr>
          </a:p>
        </p:txBody>
      </p:sp>
    </p:spTree>
    <p:extLst>
      <p:ext uri="{BB962C8B-B14F-4D97-AF65-F5344CB8AC3E}">
        <p14:creationId xmlns:p14="http://schemas.microsoft.com/office/powerpoint/2010/main" val="4146549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BFC363F-EB23-466C-87DF-A443DA04032C}" type="slidenum">
              <a:rPr lang="fi-FI" altLang="fi-FI">
                <a:solidFill>
                  <a:srgbClr val="000000"/>
                </a:solidFill>
              </a:rPr>
              <a:pPr eaLnBrk="1" hangingPunct="1"/>
              <a:t>3</a:t>
            </a:fld>
            <a:endParaRPr lang="fi-FI" altLang="fi-FI">
              <a:solidFill>
                <a:srgbClr val="000000"/>
              </a:solidFill>
            </a:endParaRPr>
          </a:p>
        </p:txBody>
      </p:sp>
      <p:sp>
        <p:nvSpPr>
          <p:cNvPr id="30723" name="Dian kuvan paikkamerkki 1"/>
          <p:cNvSpPr>
            <a:spLocks noGrp="1" noRot="1" noChangeAspect="1" noTextEdit="1"/>
          </p:cNvSpPr>
          <p:nvPr>
            <p:ph type="sldImg"/>
          </p:nvPr>
        </p:nvSpPr>
        <p:spPr>
          <a:ln/>
        </p:spPr>
      </p:sp>
      <p:sp>
        <p:nvSpPr>
          <p:cNvPr id="30724"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buFontTx/>
              <a:buAutoNum type="arabicParenR"/>
            </a:pPr>
            <a:endParaRPr lang="fi-FI" altLang="fi-FI" smtClean="0">
              <a:latin typeface="Arial" panose="020B0604020202020204" pitchFamily="34" charset="0"/>
            </a:endParaRPr>
          </a:p>
          <a:p>
            <a:pPr marL="228600" indent="-228600" eaLnBrk="1" hangingPunct="1">
              <a:buFontTx/>
              <a:buAutoNum type="arabicParenR"/>
            </a:pPr>
            <a:endParaRPr lang="fi-FI" altLang="fi-FI" smtClean="0">
              <a:latin typeface="Arial" panose="020B0604020202020204" pitchFamily="34" charset="0"/>
            </a:endParaRPr>
          </a:p>
        </p:txBody>
      </p:sp>
      <p:sp>
        <p:nvSpPr>
          <p:cNvPr id="4" name="Dian numeron paikkamerkki 3"/>
          <p:cNvSpPr txBox="1">
            <a:spLocks noGrp="1"/>
          </p:cNvSpPr>
          <p:nvPr/>
        </p:nvSpPr>
        <p:spPr>
          <a:xfrm>
            <a:off x="3778250" y="9428163"/>
            <a:ext cx="2889250" cy="496887"/>
          </a:xfrm>
          <a:prstGeom prst="rect">
            <a:avLst/>
          </a:prstGeom>
          <a:noFill/>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fontAlgn="base" hangingPunct="1">
              <a:spcBef>
                <a:spcPct val="0"/>
              </a:spcBef>
              <a:spcAft>
                <a:spcPct val="0"/>
              </a:spcAft>
            </a:pPr>
            <a:fld id="{DE9A6D44-59FF-4531-B122-73D728FCE4D4}" type="slidenum">
              <a:rPr lang="fi-FI" altLang="fi-FI" sz="1200">
                <a:solidFill>
                  <a:srgbClr val="000000"/>
                </a:solidFill>
                <a:latin typeface="Calibri" panose="020F0502020204030204" pitchFamily="34" charset="0"/>
              </a:rPr>
              <a:pPr algn="r" eaLnBrk="1" fontAlgn="base" hangingPunct="1">
                <a:spcBef>
                  <a:spcPct val="0"/>
                </a:spcBef>
                <a:spcAft>
                  <a:spcPct val="0"/>
                </a:spcAft>
              </a:pPr>
              <a:t>3</a:t>
            </a:fld>
            <a:endParaRPr lang="fi-FI" altLang="fi-FI" sz="1200">
              <a:solidFill>
                <a:srgbClr val="000000"/>
              </a:solidFill>
              <a:latin typeface="Calibri" panose="020F0502020204030204" pitchFamily="34" charset="0"/>
            </a:endParaRPr>
          </a:p>
        </p:txBody>
      </p:sp>
    </p:spTree>
    <p:extLst>
      <p:ext uri="{BB962C8B-B14F-4D97-AF65-F5344CB8AC3E}">
        <p14:creationId xmlns:p14="http://schemas.microsoft.com/office/powerpoint/2010/main" val="1410177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C17DDF8-BCE8-4AC6-8F7B-D21E0423E019}" type="slidenum">
              <a:rPr lang="fi-FI" altLang="fi-FI">
                <a:solidFill>
                  <a:srgbClr val="000000"/>
                </a:solidFill>
              </a:rPr>
              <a:pPr eaLnBrk="1" hangingPunct="1"/>
              <a:t>4</a:t>
            </a:fld>
            <a:endParaRPr lang="fi-FI" altLang="fi-FI">
              <a:solidFill>
                <a:srgbClr val="000000"/>
              </a:solidFill>
            </a:endParaRPr>
          </a:p>
        </p:txBody>
      </p:sp>
      <p:sp>
        <p:nvSpPr>
          <p:cNvPr id="25603" name="Dian kuvan paikkamerkki 1"/>
          <p:cNvSpPr>
            <a:spLocks noGrp="1" noRot="1" noChangeAspect="1" noTextEdit="1"/>
          </p:cNvSpPr>
          <p:nvPr>
            <p:ph type="sldImg"/>
          </p:nvPr>
        </p:nvSpPr>
        <p:spPr>
          <a:ln/>
        </p:spPr>
      </p:sp>
      <p:sp>
        <p:nvSpPr>
          <p:cNvPr id="25604"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fi-FI" altLang="fi-FI" sz="1000" dirty="0" err="1" smtClean="0">
                <a:latin typeface="Arial" panose="020B0604020202020204" pitchFamily="34" charset="0"/>
              </a:rPr>
              <a:t>Laposi</a:t>
            </a:r>
            <a:r>
              <a:rPr lang="fi-FI" altLang="fi-FI" sz="1000" dirty="0" smtClean="0">
                <a:latin typeface="Arial" panose="020B0604020202020204" pitchFamily="34" charset="0"/>
              </a:rPr>
              <a:t> 70-85, mies 50-70, nainen 40-60</a:t>
            </a:r>
          </a:p>
          <a:p>
            <a:pPr eaLnBrk="1" hangingPunct="1">
              <a:lnSpc>
                <a:spcPct val="90000"/>
              </a:lnSpc>
            </a:pPr>
            <a:endParaRPr lang="fi-FI" altLang="fi-FI" sz="1000" dirty="0" smtClean="0">
              <a:latin typeface="Arial" panose="020B0604020202020204" pitchFamily="34" charset="0"/>
            </a:endParaRPr>
          </a:p>
          <a:p>
            <a:pPr eaLnBrk="1" hangingPunct="1">
              <a:lnSpc>
                <a:spcPct val="90000"/>
              </a:lnSpc>
            </a:pPr>
            <a:r>
              <a:rPr lang="fi-FI" altLang="fi-FI" sz="1000" dirty="0" smtClean="0">
                <a:latin typeface="Arial" panose="020B0604020202020204" pitchFamily="34" charset="0"/>
              </a:rPr>
              <a:t>Kaksi suurta nestetilaa:</a:t>
            </a:r>
          </a:p>
          <a:p>
            <a:pPr eaLnBrk="1" hangingPunct="1">
              <a:lnSpc>
                <a:spcPct val="90000"/>
              </a:lnSpc>
            </a:pPr>
            <a:endParaRPr lang="fi-FI" altLang="fi-FI" sz="1000" dirty="0" smtClean="0">
              <a:latin typeface="Arial" panose="020B0604020202020204" pitchFamily="34" charset="0"/>
            </a:endParaRPr>
          </a:p>
          <a:p>
            <a:pPr eaLnBrk="1" hangingPunct="1">
              <a:lnSpc>
                <a:spcPct val="90000"/>
              </a:lnSpc>
            </a:pPr>
            <a:r>
              <a:rPr lang="fi-FI" altLang="fi-FI" sz="1000" dirty="0" smtClean="0">
                <a:latin typeface="Arial" panose="020B0604020202020204" pitchFamily="34" charset="0"/>
              </a:rPr>
              <a:t>Suurin osa vedestä solujen sisällä, solukalvo säätelee (</a:t>
            </a:r>
            <a:r>
              <a:rPr lang="fi-FI" altLang="fi-FI" sz="1000" dirty="0" err="1" smtClean="0">
                <a:latin typeface="Arial" panose="020B0604020202020204" pitchFamily="34" charset="0"/>
              </a:rPr>
              <a:t>soluiissa</a:t>
            </a:r>
            <a:r>
              <a:rPr lang="fi-FI" altLang="fi-FI" sz="1000" dirty="0" smtClean="0">
                <a:latin typeface="Arial" panose="020B0604020202020204" pitchFamily="34" charset="0"/>
              </a:rPr>
              <a:t> tapahtuu suurin osa elimistön perusreaktioista)</a:t>
            </a:r>
          </a:p>
          <a:p>
            <a:pPr eaLnBrk="1" hangingPunct="1">
              <a:lnSpc>
                <a:spcPct val="90000"/>
              </a:lnSpc>
            </a:pPr>
            <a:r>
              <a:rPr lang="fi-FI" altLang="fi-FI" sz="1000" dirty="0" smtClean="0">
                <a:latin typeface="Arial" panose="020B0604020202020204" pitchFamily="34" charset="0"/>
              </a:rPr>
              <a:t>Solunulkoinen neste on soluja ympäröivässä soluvälitilassa (</a:t>
            </a:r>
            <a:r>
              <a:rPr lang="fi-FI" altLang="fi-FI" sz="1000" b="1" dirty="0" smtClean="0">
                <a:latin typeface="Arial" panose="020B0604020202020204" pitchFamily="34" charset="0"/>
              </a:rPr>
              <a:t>kudosneste eli soluvälineste eli </a:t>
            </a:r>
            <a:r>
              <a:rPr lang="fi-FI" altLang="fi-FI" sz="1000" b="1" dirty="0" err="1" smtClean="0">
                <a:latin typeface="Arial" panose="020B0604020202020204" pitchFamily="34" charset="0"/>
              </a:rPr>
              <a:t>interstitiaalineste</a:t>
            </a:r>
            <a:r>
              <a:rPr lang="fi-FI" altLang="fi-FI" sz="1000" dirty="0" smtClean="0">
                <a:latin typeface="Arial" panose="020B0604020202020204" pitchFamily="34" charset="0"/>
              </a:rPr>
              <a:t>) sekä </a:t>
            </a:r>
          </a:p>
          <a:p>
            <a:pPr eaLnBrk="1" hangingPunct="1">
              <a:lnSpc>
                <a:spcPct val="90000"/>
              </a:lnSpc>
            </a:pPr>
            <a:r>
              <a:rPr lang="fi-FI" altLang="fi-FI" sz="1000" dirty="0" smtClean="0">
                <a:latin typeface="Arial" panose="020B0604020202020204" pitchFamily="34" charset="0"/>
              </a:rPr>
              <a:t>verisuonissa (</a:t>
            </a:r>
            <a:r>
              <a:rPr lang="fi-FI" altLang="fi-FI" sz="1000" b="1" dirty="0" smtClean="0">
                <a:latin typeface="Arial" panose="020B0604020202020204" pitchFamily="34" charset="0"/>
              </a:rPr>
              <a:t>veriplasma)</a:t>
            </a:r>
          </a:p>
          <a:p>
            <a:pPr eaLnBrk="1" hangingPunct="1">
              <a:lnSpc>
                <a:spcPct val="90000"/>
              </a:lnSpc>
            </a:pPr>
            <a:endParaRPr lang="fi-FI" altLang="fi-FI" sz="1000" dirty="0" smtClean="0">
              <a:latin typeface="Arial" panose="020B0604020202020204" pitchFamily="34" charset="0"/>
            </a:endParaRPr>
          </a:p>
        </p:txBody>
      </p:sp>
      <p:sp>
        <p:nvSpPr>
          <p:cNvPr id="4" name="Dian numeron paikkamerkki 3"/>
          <p:cNvSpPr txBox="1">
            <a:spLocks noGrp="1"/>
          </p:cNvSpPr>
          <p:nvPr/>
        </p:nvSpPr>
        <p:spPr>
          <a:xfrm>
            <a:off x="3778250" y="9428163"/>
            <a:ext cx="2889250" cy="496887"/>
          </a:xfrm>
          <a:prstGeom prst="rect">
            <a:avLst/>
          </a:prstGeom>
          <a:noFill/>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fontAlgn="base" hangingPunct="1">
              <a:spcBef>
                <a:spcPct val="0"/>
              </a:spcBef>
              <a:spcAft>
                <a:spcPct val="0"/>
              </a:spcAft>
            </a:pPr>
            <a:fld id="{7592092C-6B3B-49EB-A051-8D5D4A5A5141}" type="slidenum">
              <a:rPr lang="fi-FI" altLang="fi-FI" sz="1200">
                <a:solidFill>
                  <a:srgbClr val="000000"/>
                </a:solidFill>
                <a:latin typeface="Calibri" panose="020F0502020204030204" pitchFamily="34" charset="0"/>
              </a:rPr>
              <a:pPr algn="r" eaLnBrk="1" fontAlgn="base" hangingPunct="1">
                <a:spcBef>
                  <a:spcPct val="0"/>
                </a:spcBef>
                <a:spcAft>
                  <a:spcPct val="0"/>
                </a:spcAft>
              </a:pPr>
              <a:t>4</a:t>
            </a:fld>
            <a:endParaRPr lang="fi-FI" altLang="fi-FI" sz="1200">
              <a:solidFill>
                <a:srgbClr val="000000"/>
              </a:solidFill>
              <a:latin typeface="Calibri" panose="020F0502020204030204" pitchFamily="34" charset="0"/>
            </a:endParaRPr>
          </a:p>
        </p:txBody>
      </p:sp>
    </p:spTree>
    <p:extLst>
      <p:ext uri="{BB962C8B-B14F-4D97-AF65-F5344CB8AC3E}">
        <p14:creationId xmlns:p14="http://schemas.microsoft.com/office/powerpoint/2010/main" val="1219037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A5DD5A4-DBF6-4CEE-8E75-9EF5B91CE87A}" type="slidenum">
              <a:rPr lang="fi-FI" altLang="fi-FI">
                <a:solidFill>
                  <a:srgbClr val="000000"/>
                </a:solidFill>
              </a:rPr>
              <a:pPr eaLnBrk="1" hangingPunct="1"/>
              <a:t>5</a:t>
            </a:fld>
            <a:endParaRPr lang="fi-FI" altLang="fi-FI">
              <a:solidFill>
                <a:srgbClr val="000000"/>
              </a:solidFill>
            </a:endParaRPr>
          </a:p>
        </p:txBody>
      </p:sp>
      <p:sp>
        <p:nvSpPr>
          <p:cNvPr id="31747" name="Dian kuvan paikkamerkki 1"/>
          <p:cNvSpPr>
            <a:spLocks noGrp="1" noRot="1" noChangeAspect="1" noTextEdit="1"/>
          </p:cNvSpPr>
          <p:nvPr>
            <p:ph type="sldImg"/>
          </p:nvPr>
        </p:nvSpPr>
        <p:spPr>
          <a:ln/>
        </p:spPr>
      </p:sp>
      <p:sp>
        <p:nvSpPr>
          <p:cNvPr id="31748"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spcBef>
                <a:spcPct val="0"/>
              </a:spcBef>
            </a:pPr>
            <a:endParaRPr lang="fi-FI" altLang="fi-FI" smtClean="0">
              <a:latin typeface="Arial" panose="020B0604020202020204" pitchFamily="34" charset="0"/>
            </a:endParaRPr>
          </a:p>
          <a:p>
            <a:pPr marL="228600" indent="-228600" eaLnBrk="1" hangingPunct="1">
              <a:spcBef>
                <a:spcPct val="0"/>
              </a:spcBef>
              <a:buFontTx/>
              <a:buAutoNum type="arabicParenR"/>
            </a:pPr>
            <a:endParaRPr lang="fi-FI" altLang="fi-FI" smtClean="0">
              <a:latin typeface="Arial" panose="020B0604020202020204" pitchFamily="34" charset="0"/>
            </a:endParaRPr>
          </a:p>
          <a:p>
            <a:pPr marL="228600" indent="-228600" eaLnBrk="1" hangingPunct="1">
              <a:spcBef>
                <a:spcPct val="0"/>
              </a:spcBef>
              <a:buFontTx/>
              <a:buAutoNum type="arabicParenR"/>
            </a:pPr>
            <a:endParaRPr lang="fi-FI" altLang="fi-FI" smtClean="0">
              <a:latin typeface="Arial" panose="020B0604020202020204" pitchFamily="34" charset="0"/>
            </a:endParaRPr>
          </a:p>
        </p:txBody>
      </p:sp>
      <p:sp>
        <p:nvSpPr>
          <p:cNvPr id="31749" name="Dian numeron paikkamerkki 3"/>
          <p:cNvSpPr txBox="1">
            <a:spLocks noGrp="1"/>
          </p:cNvSpPr>
          <p:nvPr/>
        </p:nvSpPr>
        <p:spPr bwMode="auto">
          <a:xfrm>
            <a:off x="3778250" y="9428163"/>
            <a:ext cx="288925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fontAlgn="base" hangingPunct="1">
              <a:spcBef>
                <a:spcPct val="0"/>
              </a:spcBef>
              <a:spcAft>
                <a:spcPct val="0"/>
              </a:spcAft>
            </a:pPr>
            <a:fld id="{5159A6FF-BC85-4CED-A0DF-8582E8766A58}" type="slidenum">
              <a:rPr lang="fi-FI" altLang="fi-FI" sz="1200">
                <a:solidFill>
                  <a:srgbClr val="000000"/>
                </a:solidFill>
                <a:latin typeface="Calibri" panose="020F0502020204030204" pitchFamily="34" charset="0"/>
              </a:rPr>
              <a:pPr algn="r" eaLnBrk="1" fontAlgn="base" hangingPunct="1">
                <a:spcBef>
                  <a:spcPct val="0"/>
                </a:spcBef>
                <a:spcAft>
                  <a:spcPct val="0"/>
                </a:spcAft>
              </a:pPr>
              <a:t>5</a:t>
            </a:fld>
            <a:endParaRPr lang="fi-FI" altLang="fi-FI" sz="1200">
              <a:solidFill>
                <a:srgbClr val="000000"/>
              </a:solidFill>
              <a:latin typeface="Calibri" panose="020F0502020204030204" pitchFamily="34" charset="0"/>
            </a:endParaRPr>
          </a:p>
        </p:txBody>
      </p:sp>
    </p:spTree>
    <p:extLst>
      <p:ext uri="{BB962C8B-B14F-4D97-AF65-F5344CB8AC3E}">
        <p14:creationId xmlns:p14="http://schemas.microsoft.com/office/powerpoint/2010/main" val="35706298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788159B-4A9B-4811-A26F-E8B610041BDE}" type="slidenum">
              <a:rPr lang="fi-FI" altLang="fi-FI">
                <a:solidFill>
                  <a:srgbClr val="000000"/>
                </a:solidFill>
              </a:rPr>
              <a:pPr eaLnBrk="1" hangingPunct="1"/>
              <a:t>6</a:t>
            </a:fld>
            <a:endParaRPr lang="fi-FI" altLang="fi-FI">
              <a:solidFill>
                <a:srgbClr val="000000"/>
              </a:solidFill>
            </a:endParaRPr>
          </a:p>
        </p:txBody>
      </p:sp>
      <p:sp>
        <p:nvSpPr>
          <p:cNvPr id="28675" name="Dian kuvan paikkamerkki 1"/>
          <p:cNvSpPr>
            <a:spLocks noGrp="1" noRot="1" noChangeAspect="1" noTextEdit="1"/>
          </p:cNvSpPr>
          <p:nvPr>
            <p:ph type="sldImg"/>
          </p:nvPr>
        </p:nvSpPr>
        <p:spPr>
          <a:ln/>
        </p:spPr>
      </p:sp>
      <p:sp>
        <p:nvSpPr>
          <p:cNvPr id="28676"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buFontTx/>
              <a:buAutoNum type="arabicParenR"/>
            </a:pPr>
            <a:r>
              <a:rPr lang="fi-FI" altLang="fi-FI" smtClean="0">
                <a:latin typeface="Arial" panose="020B0604020202020204" pitchFamily="34" charset="0"/>
              </a:rPr>
              <a:t>Kuivumistila, kuivuminen l. hypovolemia</a:t>
            </a:r>
          </a:p>
          <a:p>
            <a:pPr marL="228600" indent="-228600" eaLnBrk="1" hangingPunct="1">
              <a:buFontTx/>
              <a:buAutoNum type="arabicParenR"/>
            </a:pPr>
            <a:r>
              <a:rPr lang="fi-FI" altLang="fi-FI" smtClean="0">
                <a:latin typeface="Arial" panose="020B0604020202020204" pitchFamily="34" charset="0"/>
              </a:rPr>
              <a:t>Koko  aineenvaihdunta kärsii</a:t>
            </a:r>
          </a:p>
          <a:p>
            <a:pPr marL="228600" indent="-228600" eaLnBrk="1" hangingPunct="1">
              <a:buFontTx/>
              <a:buAutoNum type="arabicParenR"/>
            </a:pPr>
            <a:r>
              <a:rPr lang="fi-FI" altLang="fi-FI" smtClean="0">
                <a:latin typeface="Arial" panose="020B0604020202020204" pitchFamily="34" charset="0"/>
              </a:rPr>
              <a:t>Hematokriitti eli erytrosyyttien volyymifraktio (evf) tarkoittaa punasolujen määrää suhteessa koko verimäärään.</a:t>
            </a:r>
          </a:p>
          <a:p>
            <a:pPr marL="228600" indent="-228600" eaLnBrk="1" hangingPunct="1">
              <a:buFontTx/>
              <a:buAutoNum type="arabicParenR"/>
            </a:pPr>
            <a:endParaRPr lang="fi-FI" altLang="fi-FI" smtClean="0">
              <a:latin typeface="Arial" panose="020B0604020202020204" pitchFamily="34" charset="0"/>
            </a:endParaRPr>
          </a:p>
          <a:p>
            <a:pPr marL="228600" indent="-228600" eaLnBrk="1" hangingPunct="1">
              <a:buFontTx/>
              <a:buAutoNum type="arabicParenR"/>
            </a:pPr>
            <a:r>
              <a:rPr lang="fi-FI" altLang="fi-FI" smtClean="0">
                <a:solidFill>
                  <a:srgbClr val="FFFF00"/>
                </a:solidFill>
                <a:latin typeface="Arial" panose="020B0604020202020204" pitchFamily="34" charset="0"/>
              </a:rPr>
              <a:t>Janoon </a:t>
            </a:r>
            <a:r>
              <a:rPr lang="fi-FI" altLang="fi-FI" smtClean="0">
                <a:latin typeface="Arial" panose="020B0604020202020204" pitchFamily="34" charset="0"/>
              </a:rPr>
              <a:t>liittyvää tietoa s. 85 (</a:t>
            </a:r>
            <a:r>
              <a:rPr lang="fi-FI" altLang="fi-FI" smtClean="0">
                <a:solidFill>
                  <a:srgbClr val="FFFF00"/>
                </a:solidFill>
                <a:latin typeface="Arial" panose="020B0604020202020204" pitchFamily="34" charset="0"/>
              </a:rPr>
              <a:t>L&amp;Y</a:t>
            </a:r>
            <a:r>
              <a:rPr lang="fi-FI" altLang="fi-FI" smtClean="0">
                <a:latin typeface="Arial" panose="020B0604020202020204" pitchFamily="34" charset="0"/>
              </a:rPr>
              <a:t>)</a:t>
            </a:r>
          </a:p>
        </p:txBody>
      </p:sp>
      <p:sp>
        <p:nvSpPr>
          <p:cNvPr id="4" name="Dian numeron paikkamerkki 3"/>
          <p:cNvSpPr txBox="1">
            <a:spLocks noGrp="1"/>
          </p:cNvSpPr>
          <p:nvPr/>
        </p:nvSpPr>
        <p:spPr>
          <a:xfrm>
            <a:off x="3778250" y="9428163"/>
            <a:ext cx="2889250" cy="496887"/>
          </a:xfrm>
          <a:prstGeom prst="rect">
            <a:avLst/>
          </a:prstGeom>
          <a:noFill/>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fontAlgn="base" hangingPunct="1">
              <a:spcBef>
                <a:spcPct val="0"/>
              </a:spcBef>
              <a:spcAft>
                <a:spcPct val="0"/>
              </a:spcAft>
            </a:pPr>
            <a:fld id="{ACCCA7D9-80A7-4DD9-9976-0401EAD7DAC0}" type="slidenum">
              <a:rPr lang="fi-FI" altLang="fi-FI" sz="1200">
                <a:solidFill>
                  <a:srgbClr val="000000"/>
                </a:solidFill>
                <a:latin typeface="Calibri" panose="020F0502020204030204" pitchFamily="34" charset="0"/>
              </a:rPr>
              <a:pPr algn="r" eaLnBrk="1" fontAlgn="base" hangingPunct="1">
                <a:spcBef>
                  <a:spcPct val="0"/>
                </a:spcBef>
                <a:spcAft>
                  <a:spcPct val="0"/>
                </a:spcAft>
              </a:pPr>
              <a:t>6</a:t>
            </a:fld>
            <a:endParaRPr lang="fi-FI" altLang="fi-FI" sz="1200">
              <a:solidFill>
                <a:srgbClr val="000000"/>
              </a:solidFill>
              <a:latin typeface="Calibri" panose="020F0502020204030204" pitchFamily="34" charset="0"/>
            </a:endParaRPr>
          </a:p>
        </p:txBody>
      </p:sp>
    </p:spTree>
    <p:extLst>
      <p:ext uri="{BB962C8B-B14F-4D97-AF65-F5344CB8AC3E}">
        <p14:creationId xmlns:p14="http://schemas.microsoft.com/office/powerpoint/2010/main" val="10608282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ian kuvan paikkamerkki 1"/>
          <p:cNvSpPr>
            <a:spLocks noGrp="1" noRot="1" noChangeAspect="1" noTextEdit="1"/>
          </p:cNvSpPr>
          <p:nvPr>
            <p:ph type="sldImg"/>
          </p:nvPr>
        </p:nvSpPr>
        <p:spPr>
          <a:ln/>
        </p:spPr>
      </p:sp>
      <p:sp>
        <p:nvSpPr>
          <p:cNvPr id="29699" name="Huomautusten paikkamerkki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i-FI" altLang="fi-FI" dirty="0" smtClean="0">
                <a:latin typeface="Arial" panose="020B0604020202020204" pitchFamily="34" charset="0"/>
              </a:rPr>
              <a:t>ÖDEEMA:</a:t>
            </a:r>
          </a:p>
          <a:p>
            <a:endParaRPr lang="fi-FI" altLang="fi-FI" dirty="0" smtClean="0">
              <a:latin typeface="Arial" panose="020B0604020202020204" pitchFamily="34" charset="0"/>
            </a:endParaRPr>
          </a:p>
          <a:p>
            <a:r>
              <a:rPr lang="fi-FI" altLang="fi-FI" dirty="0" smtClean="0">
                <a:latin typeface="Arial" panose="020B0604020202020204" pitchFamily="34" charset="0"/>
              </a:rPr>
              <a:t>KERRO L&amp;Y s. 85 </a:t>
            </a:r>
            <a:r>
              <a:rPr lang="fi-FI" altLang="fi-FI" dirty="0" smtClean="0">
                <a:latin typeface="Arial" panose="020B0604020202020204" pitchFamily="34" charset="0"/>
                <a:sym typeface="Wingdings" panose="05000000000000000000" pitchFamily="2" charset="2"/>
              </a:rPr>
              <a:t> vesi voi jakautua väärin eri nestetiloihin</a:t>
            </a:r>
          </a:p>
          <a:p>
            <a:endParaRPr lang="fi-FI" altLang="fi-FI" dirty="0" smtClean="0">
              <a:latin typeface="Arial" panose="020B0604020202020204" pitchFamily="34" charset="0"/>
              <a:sym typeface="Wingdings" panose="05000000000000000000" pitchFamily="2" charset="2"/>
            </a:endParaRPr>
          </a:p>
          <a:p>
            <a:pPr>
              <a:buFont typeface="Wingdings" panose="05000000000000000000" pitchFamily="2" charset="2"/>
              <a:buChar char="à"/>
            </a:pPr>
            <a:r>
              <a:rPr lang="fi-FI" altLang="fi-FI" dirty="0" smtClean="0">
                <a:latin typeface="Arial" panose="020B0604020202020204" pitchFamily="34" charset="0"/>
                <a:sym typeface="Wingdings" panose="05000000000000000000" pitchFamily="2" charset="2"/>
              </a:rPr>
              <a:t>Joskus jopa itse ihminen voi olla ”kuivunut” vaikka nestettä on työnnetty elimistöön </a:t>
            </a:r>
          </a:p>
          <a:p>
            <a:pPr>
              <a:buFont typeface="Wingdings" panose="05000000000000000000" pitchFamily="2" charset="2"/>
              <a:buChar char="à"/>
            </a:pPr>
            <a:endParaRPr lang="fi-FI" altLang="fi-FI" dirty="0" smtClean="0">
              <a:latin typeface="Arial" panose="020B0604020202020204" pitchFamily="34" charset="0"/>
              <a:sym typeface="Wingdings" panose="05000000000000000000" pitchFamily="2" charset="2"/>
            </a:endParaRPr>
          </a:p>
          <a:p>
            <a:pPr>
              <a:buFont typeface="Wingdings" panose="05000000000000000000" pitchFamily="2" charset="2"/>
              <a:buChar char="à"/>
            </a:pPr>
            <a:r>
              <a:rPr lang="fi-FI" altLang="fi-FI" dirty="0" smtClean="0">
                <a:latin typeface="Arial" panose="020B0604020202020204" pitchFamily="34" charset="0"/>
                <a:sym typeface="Wingdings" panose="05000000000000000000" pitchFamily="2" charset="2"/>
              </a:rPr>
              <a:t>Tämän vuoksi nestekorvaushoidossa käytetään erilaisia nesteitä riippuen siitä, mitä menetykset, mikä vaiva…</a:t>
            </a:r>
          </a:p>
        </p:txBody>
      </p:sp>
      <p:sp>
        <p:nvSpPr>
          <p:cNvPr id="29700" name="Dian numeron paikkamerkki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616F8E3-FD18-4A5F-8851-689F44592839}" type="slidenum">
              <a:rPr lang="fi-FI" altLang="fi-FI">
                <a:solidFill>
                  <a:srgbClr val="000000"/>
                </a:solidFill>
              </a:rPr>
              <a:pPr eaLnBrk="1" hangingPunct="1"/>
              <a:t>7</a:t>
            </a:fld>
            <a:endParaRPr lang="fi-FI" altLang="fi-FI">
              <a:solidFill>
                <a:srgbClr val="000000"/>
              </a:solidFill>
            </a:endParaRPr>
          </a:p>
        </p:txBody>
      </p:sp>
    </p:spTree>
    <p:extLst>
      <p:ext uri="{BB962C8B-B14F-4D97-AF65-F5344CB8AC3E}">
        <p14:creationId xmlns:p14="http://schemas.microsoft.com/office/powerpoint/2010/main" val="20257646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t>Nestetasapainon arvioinnissa SINUN tulee tietää MITÄ potilaassa tarkkailet? Kuinka usein? Miten hoito on vaikuttanut?</a:t>
            </a:r>
          </a:p>
          <a:p>
            <a:r>
              <a:rPr lang="fi-FI" dirty="0" smtClean="0"/>
              <a:t>Vakavasti kuivuneelle riutunut ilme, silmät kuopalla.</a:t>
            </a:r>
          </a:p>
          <a:p>
            <a:r>
              <a:rPr lang="fi-FI" dirty="0" smtClean="0"/>
              <a:t>Nestevajauksessa ja </a:t>
            </a:r>
            <a:r>
              <a:rPr lang="fi-FI" dirty="0" err="1" smtClean="0"/>
              <a:t>hypernatremiassa</a:t>
            </a:r>
            <a:r>
              <a:rPr lang="fi-FI" dirty="0" smtClean="0"/>
              <a:t> kuiva suu, nesteiden eritys vähenee erityisesti lapsilla huomaa helpommin, alaluomi vaalea, lapsilla myös kantapäistä huomaa nestevajeen ja vauvoilla lakiaukile kuopalle.</a:t>
            </a:r>
          </a:p>
          <a:p>
            <a:r>
              <a:rPr lang="fi-FI" dirty="0" smtClean="0"/>
              <a:t>Kieli pienenee ja uurteet näkyy selvemmin. </a:t>
            </a:r>
            <a:r>
              <a:rPr lang="fi-FI" dirty="0" err="1" smtClean="0"/>
              <a:t>Hypernatremiassa</a:t>
            </a:r>
            <a:r>
              <a:rPr lang="fi-FI" dirty="0" smtClean="0"/>
              <a:t> kieli turpoaa ja punoittaa.</a:t>
            </a:r>
          </a:p>
          <a:p>
            <a:r>
              <a:rPr lang="fi-FI" dirty="0" smtClean="0"/>
              <a:t>Kun nestevajaus pienentää laskimotäyttöä, niin makuuasennossa kaulasuonet eivät täyty selvästi. Ylinesteytyksessä kaulasuonet pullottavat puoli-istuvassakin asennossa.</a:t>
            </a:r>
          </a:p>
          <a:p>
            <a:r>
              <a:rPr lang="fi-FI" dirty="0" smtClean="0"/>
              <a:t>Periferia kehon ääreisosat viileät ja kalpeat, sillä elimistö kompensoi nestevajauksesta supistamalla ääreisverisuonia. Nestevajauksessa ihon elastisuus heikentynyt, palautumisen venytyksestä kestää sekunteja.</a:t>
            </a:r>
          </a:p>
          <a:p>
            <a:r>
              <a:rPr lang="fi-FI" dirty="0" smtClean="0"/>
              <a:t>Turvotuksia syntyy vasta, kun kudosnesteen määrä on lisääntynyt 2,5-3litraa. Paikallista (alaraajat, vatsa eli </a:t>
            </a:r>
            <a:r>
              <a:rPr lang="fi-FI" dirty="0" err="1" smtClean="0"/>
              <a:t>pittin</a:t>
            </a:r>
            <a:r>
              <a:rPr lang="fi-FI" dirty="0" smtClean="0"/>
              <a:t>-turvotus) tai yleistä jolloin myös esim. luomet ja kiveksenseutu turpoaa.</a:t>
            </a:r>
          </a:p>
          <a:p>
            <a:endParaRPr lang="fi-FI" dirty="0" smtClean="0"/>
          </a:p>
          <a:p>
            <a:endParaRPr lang="fi-FI" dirty="0"/>
          </a:p>
        </p:txBody>
      </p:sp>
      <p:sp>
        <p:nvSpPr>
          <p:cNvPr id="4" name="Dian numeron paikkamerkki 3"/>
          <p:cNvSpPr>
            <a:spLocks noGrp="1"/>
          </p:cNvSpPr>
          <p:nvPr>
            <p:ph type="sldNum" sz="quarter" idx="10"/>
          </p:nvPr>
        </p:nvSpPr>
        <p:spPr/>
        <p:txBody>
          <a:bodyPr/>
          <a:lstStyle/>
          <a:p>
            <a:fld id="{8F85FA09-698F-47C3-BBC0-CB23981AB3A1}" type="slidenum">
              <a:rPr lang="fi-FI" smtClean="0"/>
              <a:t>8</a:t>
            </a:fld>
            <a:endParaRPr lang="fi-FI"/>
          </a:p>
        </p:txBody>
      </p:sp>
    </p:spTree>
    <p:extLst>
      <p:ext uri="{BB962C8B-B14F-4D97-AF65-F5344CB8AC3E}">
        <p14:creationId xmlns:p14="http://schemas.microsoft.com/office/powerpoint/2010/main" val="12973475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t> ADH lisää veden takaisinottoa munuaisten kokoojaputkissa ja </a:t>
            </a:r>
            <a:r>
              <a:rPr lang="fi-FI" dirty="0" err="1" smtClean="0"/>
              <a:t>distaalisen</a:t>
            </a:r>
            <a:r>
              <a:rPr lang="fi-FI" dirty="0" smtClean="0"/>
              <a:t> </a:t>
            </a:r>
            <a:r>
              <a:rPr lang="fi-FI" dirty="0" err="1" smtClean="0"/>
              <a:t>tubuluksen</a:t>
            </a:r>
            <a:r>
              <a:rPr lang="fi-FI" dirty="0" smtClean="0"/>
              <a:t> loppuosasta muuttamalla niiden seinämien solujen läpäisevyyttä</a:t>
            </a:r>
          </a:p>
          <a:p>
            <a:r>
              <a:rPr lang="fi-FI" dirty="0" smtClean="0"/>
              <a:t>Kipu, stressi ja rasitus lisäävät eritystä ja vähentävät VM</a:t>
            </a:r>
          </a:p>
          <a:p>
            <a:r>
              <a:rPr lang="fi-FI" dirty="0" smtClean="0"/>
              <a:t>Alkoholi vähentää ADH määrää  VM lisääntyy</a:t>
            </a:r>
          </a:p>
          <a:p>
            <a:r>
              <a:rPr lang="fi-FI" dirty="0" smtClean="0"/>
              <a:t>Hypotalamus valmistaa</a:t>
            </a:r>
          </a:p>
          <a:p>
            <a:endParaRPr lang="fi-FI" dirty="0" smtClean="0"/>
          </a:p>
          <a:p>
            <a:endParaRPr lang="fi-FI" dirty="0" smtClean="0"/>
          </a:p>
          <a:p>
            <a:r>
              <a:rPr lang="fi-FI" dirty="0" smtClean="0"/>
              <a:t>nestetasapainon arvioinnissa käytetään:</a:t>
            </a:r>
          </a:p>
          <a:p>
            <a:r>
              <a:rPr lang="fi-FI" dirty="0" smtClean="0"/>
              <a:t>o esitietoja ( oireet, painon muutos, saatu nestemäärä ( nestelista ), poistuneet</a:t>
            </a:r>
          </a:p>
          <a:p>
            <a:r>
              <a:rPr lang="fi-FI" dirty="0" smtClean="0"/>
              <a:t>nesteet ja niiden laatu ( virtsamäärät, oksentelu, ripuli ym. ) janon tunne )</a:t>
            </a:r>
          </a:p>
          <a:p>
            <a:r>
              <a:rPr lang="fi-FI" dirty="0" smtClean="0"/>
              <a:t>o statusta ( ihon kimmoisuus, limakalvojen kuivuus, pulssi, verenpaine, laskimoidentäyttöaste,</a:t>
            </a:r>
          </a:p>
          <a:p>
            <a:r>
              <a:rPr lang="fi-FI" dirty="0" smtClean="0"/>
              <a:t>periferian viileys, hengitys, kuume )</a:t>
            </a:r>
          </a:p>
          <a:p>
            <a:r>
              <a:rPr lang="fi-FI" dirty="0" smtClean="0"/>
              <a:t>o laboratorioarvoja ( Hb, </a:t>
            </a:r>
            <a:r>
              <a:rPr lang="fi-FI" dirty="0" err="1" smtClean="0"/>
              <a:t>Hkr</a:t>
            </a:r>
            <a:r>
              <a:rPr lang="fi-FI" dirty="0" smtClean="0"/>
              <a:t>, </a:t>
            </a:r>
            <a:r>
              <a:rPr lang="fi-FI" dirty="0" err="1" smtClean="0"/>
              <a:t>Krea</a:t>
            </a:r>
            <a:r>
              <a:rPr lang="fi-FI" dirty="0" smtClean="0"/>
              <a:t>, elektrolyytit, Happo-emäs-tase, </a:t>
            </a:r>
            <a:r>
              <a:rPr lang="fi-FI" dirty="0" err="1" smtClean="0"/>
              <a:t>Gluk</a:t>
            </a:r>
            <a:r>
              <a:rPr lang="fi-FI" dirty="0" smtClean="0"/>
              <a:t>, virtsan</a:t>
            </a:r>
          </a:p>
          <a:p>
            <a:r>
              <a:rPr lang="fi-FI" dirty="0" smtClean="0"/>
              <a:t>ja seerumin </a:t>
            </a:r>
            <a:r>
              <a:rPr lang="fi-FI" dirty="0" err="1" smtClean="0"/>
              <a:t>asmolaliteetti</a:t>
            </a:r>
            <a:r>
              <a:rPr lang="fi-FI" dirty="0" smtClean="0"/>
              <a:t> ym. )</a:t>
            </a:r>
          </a:p>
          <a:p>
            <a:r>
              <a:rPr lang="fi-FI" dirty="0" smtClean="0"/>
              <a:t>o </a:t>
            </a:r>
            <a:r>
              <a:rPr lang="fi-FI" dirty="0" err="1" smtClean="0"/>
              <a:t>invasiivista</a:t>
            </a:r>
            <a:r>
              <a:rPr lang="fi-FI" dirty="0" smtClean="0"/>
              <a:t> monitorointia ( verinen paineenmittaus, keskuslaskimopaineen mittaus,</a:t>
            </a:r>
          </a:p>
          <a:p>
            <a:r>
              <a:rPr lang="fi-FI" dirty="0" err="1" smtClean="0"/>
              <a:t>tuntidiureesi</a:t>
            </a:r>
            <a:r>
              <a:rPr lang="fi-FI" dirty="0" smtClean="0"/>
              <a:t>, </a:t>
            </a:r>
            <a:r>
              <a:rPr lang="fi-FI" dirty="0" err="1" smtClean="0"/>
              <a:t>tarv</a:t>
            </a:r>
            <a:r>
              <a:rPr lang="fi-FI" dirty="0" smtClean="0"/>
              <a:t>. </a:t>
            </a:r>
            <a:r>
              <a:rPr lang="fi-FI" smtClean="0"/>
              <a:t>sydämen minuuttivirtaus ja kiilapaine )</a:t>
            </a:r>
          </a:p>
          <a:p>
            <a:endParaRPr lang="fi-FI" dirty="0"/>
          </a:p>
        </p:txBody>
      </p:sp>
      <p:sp>
        <p:nvSpPr>
          <p:cNvPr id="4" name="Dian numeron paikkamerkki 3"/>
          <p:cNvSpPr>
            <a:spLocks noGrp="1"/>
          </p:cNvSpPr>
          <p:nvPr>
            <p:ph type="sldNum" sz="quarter" idx="10"/>
          </p:nvPr>
        </p:nvSpPr>
        <p:spPr/>
        <p:txBody>
          <a:bodyPr/>
          <a:lstStyle/>
          <a:p>
            <a:fld id="{8F85FA09-698F-47C3-BBC0-CB23981AB3A1}" type="slidenum">
              <a:rPr lang="fi-FI" smtClean="0"/>
              <a:t>9</a:t>
            </a:fld>
            <a:endParaRPr lang="fi-FI"/>
          </a:p>
        </p:txBody>
      </p:sp>
    </p:spTree>
    <p:extLst>
      <p:ext uri="{BB962C8B-B14F-4D97-AF65-F5344CB8AC3E}">
        <p14:creationId xmlns:p14="http://schemas.microsoft.com/office/powerpoint/2010/main" val="386138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fi-FI" smtClean="0"/>
              <a:t>Muokkaa perustyyl. napsautt.</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F2BAA0FE-312A-4FB5-B658-D7A6DB662C90}" type="datetimeFigureOut">
              <a:rPr lang="fi-FI" smtClean="0"/>
              <a:t>18.8.2019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4124793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F2BAA0FE-312A-4FB5-B658-D7A6DB662C90}" type="datetimeFigureOut">
              <a:rPr lang="fi-FI" smtClean="0"/>
              <a:t>18.8.2019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699090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fi-FI" smtClean="0"/>
              <a:t>Muokkaa perustyyl. napsautt.</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F2BAA0FE-312A-4FB5-B658-D7A6DB662C90}" type="datetimeFigureOut">
              <a:rPr lang="fi-FI" smtClean="0"/>
              <a:t>18.8.2019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32691927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fi-FI" smtClean="0"/>
              <a:t>Muokkaa perustyyl. napsautt.</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F2BAA0FE-312A-4FB5-B658-D7A6DB662C90}" type="datetimeFigureOut">
              <a:rPr lang="fi-FI" smtClean="0"/>
              <a:t>18.8.2019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9513768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F2BAA0FE-312A-4FB5-B658-D7A6DB662C90}" type="datetimeFigureOut">
              <a:rPr lang="fi-FI" smtClean="0"/>
              <a:t>18.8.2019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25714142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fi-FI" smtClean="0"/>
              <a:t>Muokkaa perustyyl. napsautt.</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F2BAA0FE-312A-4FB5-B658-D7A6DB662C90}" type="datetimeFigureOut">
              <a:rPr lang="fi-FI" smtClean="0"/>
              <a:t>18.8.2019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20611256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F2BAA0FE-312A-4FB5-B658-D7A6DB662C90}" type="datetimeFigureOut">
              <a:rPr lang="fi-FI" smtClean="0"/>
              <a:t>18.8.2019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28035857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Vertailu">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845127" y="2507550"/>
            <a:ext cx="5156200" cy="3680525"/>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6172200" y="2507550"/>
            <a:ext cx="5181601" cy="3680525"/>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7" name="Date Placeholder 6"/>
          <p:cNvSpPr>
            <a:spLocks noGrp="1"/>
          </p:cNvSpPr>
          <p:nvPr>
            <p:ph type="dt" sz="half" idx="10"/>
          </p:nvPr>
        </p:nvSpPr>
        <p:spPr/>
        <p:txBody>
          <a:bodyPr/>
          <a:lstStyle/>
          <a:p>
            <a:fld id="{F2BAA0FE-312A-4FB5-B658-D7A6DB662C90}" type="datetimeFigureOut">
              <a:rPr lang="fi-FI" smtClean="0"/>
              <a:t>18.8.2019</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76BC9634-D79D-4FE6-B874-6975B86B2932}" type="slidenum">
              <a:rPr lang="fi-FI" smtClean="0"/>
              <a:t>‹#›</a:t>
            </a:fld>
            <a:endParaRPr lang="fi-FI"/>
          </a:p>
        </p:txBody>
      </p:sp>
      <p:sp>
        <p:nvSpPr>
          <p:cNvPr id="10" name="Title 9"/>
          <p:cNvSpPr>
            <a:spLocks noGrp="1"/>
          </p:cNvSpPr>
          <p:nvPr>
            <p:ph type="title"/>
          </p:nvPr>
        </p:nvSpPr>
        <p:spPr/>
        <p:txBody>
          <a:bodyPr/>
          <a:lstStyle/>
          <a:p>
            <a:r>
              <a:rPr lang="fi-FI" smtClean="0"/>
              <a:t>Muokkaa perustyyl. napsautt.</a:t>
            </a:r>
            <a:endParaRPr lang="en-US" dirty="0"/>
          </a:p>
        </p:txBody>
      </p:sp>
    </p:spTree>
    <p:extLst>
      <p:ext uri="{BB962C8B-B14F-4D97-AF65-F5344CB8AC3E}">
        <p14:creationId xmlns:p14="http://schemas.microsoft.com/office/powerpoint/2010/main" val="1549182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Vain otsikk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2BAA0FE-312A-4FB5-B658-D7A6DB662C90}" type="datetimeFigureOut">
              <a:rPr lang="fi-FI" smtClean="0"/>
              <a:t>18.8.2019</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76BC9634-D79D-4FE6-B874-6975B86B2932}" type="slidenum">
              <a:rPr lang="fi-FI" smtClean="0"/>
              <a:t>‹#›</a:t>
            </a:fld>
            <a:endParaRPr lang="fi-FI"/>
          </a:p>
        </p:txBody>
      </p:sp>
      <p:sp>
        <p:nvSpPr>
          <p:cNvPr id="6" name="Title 5"/>
          <p:cNvSpPr>
            <a:spLocks noGrp="1"/>
          </p:cNvSpPr>
          <p:nvPr>
            <p:ph type="title"/>
          </p:nvPr>
        </p:nvSpPr>
        <p:spPr/>
        <p:txBody>
          <a:bodyPr/>
          <a:lstStyle/>
          <a:p>
            <a:r>
              <a:rPr lang="fi-FI" smtClean="0"/>
              <a:t>Muokkaa perustyyl. napsautt.</a:t>
            </a:r>
            <a:endParaRPr lang="en-US"/>
          </a:p>
        </p:txBody>
      </p:sp>
    </p:spTree>
    <p:extLst>
      <p:ext uri="{BB962C8B-B14F-4D97-AF65-F5344CB8AC3E}">
        <p14:creationId xmlns:p14="http://schemas.microsoft.com/office/powerpoint/2010/main" val="30826636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BAA0FE-312A-4FB5-B658-D7A6DB662C90}" type="datetimeFigureOut">
              <a:rPr lang="fi-FI" smtClean="0"/>
              <a:t>18.8.2019</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19051490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fi-FI" smtClean="0"/>
              <a:t>Muokkaa perustyyl. napsautt.</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F2BAA0FE-312A-4FB5-B658-D7A6DB662C90}" type="datetimeFigureOut">
              <a:rPr lang="fi-FI" smtClean="0"/>
              <a:t>18.8.2019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1998271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F2BAA0FE-312A-4FB5-B658-D7A6DB662C90}" type="datetimeFigureOut">
              <a:rPr lang="fi-FI" smtClean="0"/>
              <a:t>18.8.2019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22750785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fi-FI" smtClean="0"/>
              <a:t>Muokkaa perustyyl. napsautt.</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F2BAA0FE-312A-4FB5-B658-D7A6DB662C90}" type="datetimeFigureOut">
              <a:rPr lang="fi-FI" smtClean="0"/>
              <a:t>18.8.2019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19882502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F2BAA0FE-312A-4FB5-B658-D7A6DB662C90}" type="datetimeFigureOut">
              <a:rPr lang="fi-FI" smtClean="0"/>
              <a:t>18.8.2019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39443473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fi-FI" smtClean="0"/>
              <a:t>Muokkaa perustyyl. napsautt.</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F2BAA0FE-312A-4FB5-B658-D7A6DB662C90}" type="datetimeFigureOut">
              <a:rPr lang="fi-FI" smtClean="0"/>
              <a:t>18.8.2019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2834318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Otsikkodia">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fi-FI" smtClean="0"/>
              <a:t>Muokkaa perustyyl. napsautt.</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i-FI" smtClean="0"/>
              <a:t>Muokkaa alaotsikon perustyyliä napsautt.</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F2BAA0FE-312A-4FB5-B658-D7A6DB662C90}" type="datetimeFigureOut">
              <a:rPr lang="fi-FI" smtClean="0"/>
              <a:t>18.8.2019</a:t>
            </a:fld>
            <a:endParaRPr lang="fi-FI"/>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fi-FI"/>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76BC9634-D79D-4FE6-B874-6975B86B2932}" type="slidenum">
              <a:rPr lang="fi-FI" smtClean="0"/>
              <a:t>‹#›</a:t>
            </a:fld>
            <a:endParaRPr lang="fi-FI"/>
          </a:p>
        </p:txBody>
      </p:sp>
    </p:spTree>
    <p:extLst>
      <p:ext uri="{BB962C8B-B14F-4D97-AF65-F5344CB8AC3E}">
        <p14:creationId xmlns:p14="http://schemas.microsoft.com/office/powerpoint/2010/main" val="177454063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F2BAA0FE-312A-4FB5-B658-D7A6DB662C90}" type="datetimeFigureOut">
              <a:rPr lang="fi-FI" smtClean="0"/>
              <a:t>18.8.2019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3758862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F2BAA0FE-312A-4FB5-B658-D7A6DB662C90}" type="datetimeFigureOut">
              <a:rPr lang="fi-FI" smtClean="0"/>
              <a:t>18.8.2019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12196302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F2BAA0FE-312A-4FB5-B658-D7A6DB662C90}" type="datetimeFigureOut">
              <a:rPr lang="fi-FI" smtClean="0"/>
              <a:t>18.8.2019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18933245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i-FI" smtClean="0"/>
              <a:t>Muokkaa perustyyl. napsautt.</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F2BAA0FE-312A-4FB5-B658-D7A6DB662C90}" type="datetimeFigureOut">
              <a:rPr lang="fi-FI" smtClean="0"/>
              <a:t>18.8.2019</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8213531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F2BAA0FE-312A-4FB5-B658-D7A6DB662C90}" type="datetimeFigureOut">
              <a:rPr lang="fi-FI" smtClean="0"/>
              <a:t>18.8.2019</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2996632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BAA0FE-312A-4FB5-B658-D7A6DB662C90}" type="datetimeFigureOut">
              <a:rPr lang="fi-FI" smtClean="0"/>
              <a:t>18.8.2019</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2454880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fi-FI" smtClean="0"/>
              <a:t>Muokkaa perustyyl. napsautt.</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F2BAA0FE-312A-4FB5-B658-D7A6DB662C90}" type="datetimeFigureOut">
              <a:rPr lang="fi-FI" smtClean="0"/>
              <a:t>18.8.2019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226991676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fi-FI" smtClean="0"/>
              <a:t>Muokkaa perustyyl. napsautt.</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fi-FI" smtClean="0"/>
              <a:t>Muokkaa tekstin perustyylejä napsauttamalla</a:t>
            </a:r>
          </a:p>
        </p:txBody>
      </p:sp>
      <p:sp>
        <p:nvSpPr>
          <p:cNvPr id="5" name="Date Placeholder 4"/>
          <p:cNvSpPr>
            <a:spLocks noGrp="1"/>
          </p:cNvSpPr>
          <p:nvPr>
            <p:ph type="dt" sz="half" idx="10"/>
          </p:nvPr>
        </p:nvSpPr>
        <p:spPr/>
        <p:txBody>
          <a:bodyPr/>
          <a:lstStyle/>
          <a:p>
            <a:fld id="{F2BAA0FE-312A-4FB5-B658-D7A6DB662C90}" type="datetimeFigureOut">
              <a:rPr lang="fi-FI" smtClean="0"/>
              <a:t>18.8.2019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76BC9634-D79D-4FE6-B874-6975B86B2932}" type="slidenum">
              <a:rPr lang="fi-FI" smtClean="0"/>
              <a:t>‹#›</a:t>
            </a:fld>
            <a:endParaRPr lang="fi-FI"/>
          </a:p>
        </p:txBody>
      </p:sp>
    </p:spTree>
    <p:extLst>
      <p:ext uri="{BB962C8B-B14F-4D97-AF65-F5344CB8AC3E}">
        <p14:creationId xmlns:p14="http://schemas.microsoft.com/office/powerpoint/2010/main" val="6432987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Otsikollinen kuva">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0" y="0"/>
            <a:ext cx="12192000" cy="5330952"/>
          </a:xfrm>
          <a:blipFill>
            <a:blip r:embed="rId2"/>
            <a:stretch>
              <a:fillRect/>
            </a:stretch>
          </a:blip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F2BAA0FE-312A-4FB5-B658-D7A6DB662C90}" type="datetimeFigureOut">
              <a:rPr lang="fi-FI" smtClean="0"/>
              <a:t>18.8.2019</a:t>
            </a:fld>
            <a:endParaRPr lang="fi-FI"/>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fi-FI"/>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76BC9634-D79D-4FE6-B874-6975B86B2932}" type="slidenum">
              <a:rPr lang="fi-FI" smtClean="0"/>
              <a:t>‹#›</a:t>
            </a:fld>
            <a:endParaRPr lang="fi-FI"/>
          </a:p>
        </p:txBody>
      </p:sp>
    </p:spTree>
    <p:extLst>
      <p:ext uri="{BB962C8B-B14F-4D97-AF65-F5344CB8AC3E}">
        <p14:creationId xmlns:p14="http://schemas.microsoft.com/office/powerpoint/2010/main" val="3274581176"/>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F2BAA0FE-312A-4FB5-B658-D7A6DB662C90}" type="datetimeFigureOut">
              <a:rPr lang="fi-FI" smtClean="0"/>
              <a:t>18.8.2019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317449998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F2BAA0FE-312A-4FB5-B658-D7A6DB662C90}" type="datetimeFigureOut">
              <a:rPr lang="fi-FI" smtClean="0"/>
              <a:t>18.8.2019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2114008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F2BAA0FE-312A-4FB5-B658-D7A6DB662C90}" type="datetimeFigureOut">
              <a:rPr lang="fi-FI" smtClean="0"/>
              <a:t>18.8.2019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697981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Vertailu">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845127" y="2507550"/>
            <a:ext cx="5156200" cy="3680525"/>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6172200" y="2507550"/>
            <a:ext cx="5181601" cy="3680525"/>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7" name="Date Placeholder 6"/>
          <p:cNvSpPr>
            <a:spLocks noGrp="1"/>
          </p:cNvSpPr>
          <p:nvPr>
            <p:ph type="dt" sz="half" idx="10"/>
          </p:nvPr>
        </p:nvSpPr>
        <p:spPr/>
        <p:txBody>
          <a:bodyPr/>
          <a:lstStyle/>
          <a:p>
            <a:fld id="{F2BAA0FE-312A-4FB5-B658-D7A6DB662C90}" type="datetimeFigureOut">
              <a:rPr lang="fi-FI" smtClean="0"/>
              <a:t>18.8.2019</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76BC9634-D79D-4FE6-B874-6975B86B2932}" type="slidenum">
              <a:rPr lang="fi-FI" smtClean="0"/>
              <a:t>‹#›</a:t>
            </a:fld>
            <a:endParaRPr lang="fi-FI"/>
          </a:p>
        </p:txBody>
      </p:sp>
      <p:sp>
        <p:nvSpPr>
          <p:cNvPr id="10" name="Title 9"/>
          <p:cNvSpPr>
            <a:spLocks noGrp="1"/>
          </p:cNvSpPr>
          <p:nvPr>
            <p:ph type="title"/>
          </p:nvPr>
        </p:nvSpPr>
        <p:spPr/>
        <p:txBody>
          <a:bodyPr/>
          <a:lstStyle/>
          <a:p>
            <a:r>
              <a:rPr lang="fi-FI" smtClean="0"/>
              <a:t>Muokkaa perustyyl. napsautt.</a:t>
            </a:r>
            <a:endParaRPr lang="en-US" dirty="0"/>
          </a:p>
        </p:txBody>
      </p:sp>
    </p:spTree>
    <p:extLst>
      <p:ext uri="{BB962C8B-B14F-4D97-AF65-F5344CB8AC3E}">
        <p14:creationId xmlns:p14="http://schemas.microsoft.com/office/powerpoint/2010/main" val="2208472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Vain otsikk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2BAA0FE-312A-4FB5-B658-D7A6DB662C90}" type="datetimeFigureOut">
              <a:rPr lang="fi-FI" smtClean="0"/>
              <a:t>18.8.2019</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76BC9634-D79D-4FE6-B874-6975B86B2932}" type="slidenum">
              <a:rPr lang="fi-FI" smtClean="0"/>
              <a:t>‹#›</a:t>
            </a:fld>
            <a:endParaRPr lang="fi-FI"/>
          </a:p>
        </p:txBody>
      </p:sp>
      <p:sp>
        <p:nvSpPr>
          <p:cNvPr id="6" name="Title 5"/>
          <p:cNvSpPr>
            <a:spLocks noGrp="1"/>
          </p:cNvSpPr>
          <p:nvPr>
            <p:ph type="title"/>
          </p:nvPr>
        </p:nvSpPr>
        <p:spPr/>
        <p:txBody>
          <a:bodyPr/>
          <a:lstStyle/>
          <a:p>
            <a:r>
              <a:rPr lang="fi-FI" smtClean="0"/>
              <a:t>Muokkaa perustyyl. napsautt.</a:t>
            </a:r>
            <a:endParaRPr lang="en-US"/>
          </a:p>
        </p:txBody>
      </p:sp>
    </p:spTree>
    <p:extLst>
      <p:ext uri="{BB962C8B-B14F-4D97-AF65-F5344CB8AC3E}">
        <p14:creationId xmlns:p14="http://schemas.microsoft.com/office/powerpoint/2010/main" val="77233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BAA0FE-312A-4FB5-B658-D7A6DB662C90}" type="datetimeFigureOut">
              <a:rPr lang="fi-FI" smtClean="0"/>
              <a:t>18.8.2019</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1632292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fi-FI" smtClean="0"/>
              <a:t>Muokkaa perustyyl. napsautt.</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F2BAA0FE-312A-4FB5-B658-D7A6DB662C90}" type="datetimeFigureOut">
              <a:rPr lang="fi-FI" smtClean="0"/>
              <a:t>18.8.2019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1359567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fi-FI" smtClean="0"/>
              <a:t>Muokkaa perustyyl. napsautt.</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F2BAA0FE-312A-4FB5-B658-D7A6DB662C90}" type="datetimeFigureOut">
              <a:rPr lang="fi-FI" smtClean="0"/>
              <a:t>18.8.2019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6BC9634-D79D-4FE6-B874-6975B86B2932}" type="slidenum">
              <a:rPr lang="fi-FI" smtClean="0"/>
              <a:t>‹#›</a:t>
            </a:fld>
            <a:endParaRPr lang="fi-FI"/>
          </a:p>
        </p:txBody>
      </p:sp>
    </p:spTree>
    <p:extLst>
      <p:ext uri="{BB962C8B-B14F-4D97-AF65-F5344CB8AC3E}">
        <p14:creationId xmlns:p14="http://schemas.microsoft.com/office/powerpoint/2010/main" val="2817440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F2BAA0FE-312A-4FB5-B658-D7A6DB662C90}" type="datetimeFigureOut">
              <a:rPr lang="fi-FI" smtClean="0"/>
              <a:t>18.8.2019</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fi-FI"/>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76BC9634-D79D-4FE6-B874-6975B86B2932}" type="slidenum">
              <a:rPr lang="fi-FI" smtClean="0"/>
              <a:t>‹#›</a:t>
            </a:fld>
            <a:endParaRPr lang="fi-FI"/>
          </a:p>
        </p:txBody>
      </p:sp>
    </p:spTree>
    <p:extLst>
      <p:ext uri="{BB962C8B-B14F-4D97-AF65-F5344CB8AC3E}">
        <p14:creationId xmlns:p14="http://schemas.microsoft.com/office/powerpoint/2010/main" val="7372267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F2BAA0FE-312A-4FB5-B658-D7A6DB662C90}" type="datetimeFigureOut">
              <a:rPr lang="fi-FI" smtClean="0"/>
              <a:t>18.8.2019</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fi-FI"/>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76BC9634-D79D-4FE6-B874-6975B86B2932}" type="slidenum">
              <a:rPr lang="fi-FI" smtClean="0"/>
              <a:t>‹#›</a:t>
            </a:fld>
            <a:endParaRPr lang="fi-FI"/>
          </a:p>
        </p:txBody>
      </p:sp>
    </p:spTree>
    <p:extLst>
      <p:ext uri="{BB962C8B-B14F-4D97-AF65-F5344CB8AC3E}">
        <p14:creationId xmlns:p14="http://schemas.microsoft.com/office/powerpoint/2010/main" val="64711233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F2BAA0FE-312A-4FB5-B658-D7A6DB662C90}" type="datetimeFigureOut">
              <a:rPr lang="fi-FI" smtClean="0"/>
              <a:t>18.8.2019</a:t>
            </a:fld>
            <a:endParaRPr lang="fi-FI"/>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fi-FI"/>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76BC9634-D79D-4FE6-B874-6975B86B2932}" type="slidenum">
              <a:rPr lang="fi-FI" smtClean="0"/>
              <a:t>‹#›</a:t>
            </a:fld>
            <a:endParaRPr lang="fi-FI"/>
          </a:p>
        </p:txBody>
      </p:sp>
    </p:spTree>
    <p:extLst>
      <p:ext uri="{BB962C8B-B14F-4D97-AF65-F5344CB8AC3E}">
        <p14:creationId xmlns:p14="http://schemas.microsoft.com/office/powerpoint/2010/main" val="197653919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ln>
            <a:miter lim="800000"/>
            <a:headEnd/>
            <a:tailEnd/>
          </a:ln>
        </p:spPr>
        <p:txBody>
          <a:bodyPr/>
          <a:lstStyle/>
          <a:p>
            <a:pPr eaLnBrk="1" fontAlgn="auto" hangingPunct="1">
              <a:spcAft>
                <a:spcPts val="0"/>
              </a:spcAft>
              <a:defRPr/>
            </a:pPr>
            <a:r>
              <a:rPr lang="fi-FI" sz="4000" dirty="0"/>
              <a:t>ELIMISTÖN NESTE- JA </a:t>
            </a:r>
            <a:r>
              <a:rPr lang="fi-FI" sz="4000" dirty="0" smtClean="0"/>
              <a:t>ELEKTROLYYTTITASAPAINO</a:t>
            </a:r>
            <a:br>
              <a:rPr lang="fi-FI" sz="4000" dirty="0" smtClean="0"/>
            </a:br>
            <a:r>
              <a:rPr lang="fi-FI" sz="4000" dirty="0"/>
              <a:t/>
            </a:r>
            <a:br>
              <a:rPr lang="fi-FI" sz="4000" dirty="0"/>
            </a:br>
            <a:endParaRPr lang="fi-FI" sz="4000" dirty="0"/>
          </a:p>
        </p:txBody>
      </p:sp>
      <p:sp>
        <p:nvSpPr>
          <p:cNvPr id="5123" name="Rectangle 3"/>
          <p:cNvSpPr>
            <a:spLocks noGrp="1" noChangeArrowheads="1"/>
          </p:cNvSpPr>
          <p:nvPr>
            <p:ph type="subTitle" idx="1"/>
          </p:nvPr>
        </p:nvSpPr>
        <p:spPr>
          <a:xfrm>
            <a:off x="2186189" y="4323679"/>
            <a:ext cx="7854950" cy="2218788"/>
          </a:xfrm>
        </p:spPr>
        <p:txBody>
          <a:bodyPr/>
          <a:lstStyle/>
          <a:p>
            <a:pPr marR="0" eaLnBrk="1" hangingPunct="1"/>
            <a:r>
              <a:rPr lang="fi-FI" altLang="fi-FI" dirty="0" smtClean="0"/>
              <a:t>KSAO</a:t>
            </a:r>
          </a:p>
          <a:p>
            <a:pPr marR="0" eaLnBrk="1" hangingPunct="1"/>
            <a:r>
              <a:rPr lang="fi-FI" altLang="fi-FI" dirty="0" smtClean="0"/>
              <a:t>Kaisa-Leea Kurko</a:t>
            </a:r>
          </a:p>
        </p:txBody>
      </p:sp>
    </p:spTree>
    <p:extLst>
      <p:ext uri="{BB962C8B-B14F-4D97-AF65-F5344CB8AC3E}">
        <p14:creationId xmlns:p14="http://schemas.microsoft.com/office/powerpoint/2010/main" val="690489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Otsikko 1"/>
          <p:cNvSpPr>
            <a:spLocks noGrp="1"/>
          </p:cNvSpPr>
          <p:nvPr>
            <p:ph type="title" idx="4294967295"/>
          </p:nvPr>
        </p:nvSpPr>
        <p:spPr>
          <a:xfrm>
            <a:off x="503617" y="377669"/>
            <a:ext cx="7258050" cy="1143000"/>
          </a:xfrm>
        </p:spPr>
        <p:txBody>
          <a:bodyPr/>
          <a:lstStyle/>
          <a:p>
            <a:pPr eaLnBrk="1" hangingPunct="1"/>
            <a:r>
              <a:rPr lang="fi-FI" altLang="fi-FI" dirty="0" smtClean="0"/>
              <a:t>Nestetasapaino</a:t>
            </a:r>
          </a:p>
        </p:txBody>
      </p:sp>
      <p:sp>
        <p:nvSpPr>
          <p:cNvPr id="7171" name="Sisällön paikkamerkki 2"/>
          <p:cNvSpPr>
            <a:spLocks noGrp="1"/>
          </p:cNvSpPr>
          <p:nvPr>
            <p:ph idx="4294967295"/>
          </p:nvPr>
        </p:nvSpPr>
        <p:spPr>
          <a:xfrm>
            <a:off x="503617" y="1683086"/>
            <a:ext cx="7545387" cy="4679950"/>
          </a:xfrm>
        </p:spPr>
        <p:txBody>
          <a:bodyPr/>
          <a:lstStyle/>
          <a:p>
            <a:pPr eaLnBrk="1" hangingPunct="1">
              <a:lnSpc>
                <a:spcPct val="90000"/>
              </a:lnSpc>
            </a:pPr>
            <a:r>
              <a:rPr lang="fi-FI" altLang="fi-FI" sz="2800" dirty="0"/>
              <a:t>Verimäärä, soluvälineste ja solunsisäinen nestetila  jatkuvassa </a:t>
            </a:r>
            <a:r>
              <a:rPr lang="fi-FI" altLang="fi-FI" sz="2800" b="1" dirty="0"/>
              <a:t>tasapainotilassa</a:t>
            </a:r>
          </a:p>
          <a:p>
            <a:pPr eaLnBrk="1" hangingPunct="1">
              <a:lnSpc>
                <a:spcPct val="90000"/>
              </a:lnSpc>
              <a:buFont typeface="Wingdings 2" panose="05020102010507070707" pitchFamily="18" charset="2"/>
              <a:buNone/>
            </a:pPr>
            <a:endParaRPr lang="fi-FI" altLang="fi-FI" sz="2800" b="1" dirty="0"/>
          </a:p>
          <a:p>
            <a:pPr eaLnBrk="1" hangingPunct="1">
              <a:lnSpc>
                <a:spcPct val="90000"/>
              </a:lnSpc>
            </a:pPr>
            <a:r>
              <a:rPr lang="fi-FI" altLang="fi-FI" sz="2800" dirty="0"/>
              <a:t>Lisäksi fyysinen aktiivisuus, sairaudet, ruumiin lämpötila, ympäristön lämpötila ja kosteus vaikuttavat tilapäisesti elimistön </a:t>
            </a:r>
            <a:r>
              <a:rPr lang="fi-FI" altLang="fi-FI" sz="2800" dirty="0" smtClean="0"/>
              <a:t>nestetasapainoon </a:t>
            </a:r>
            <a:r>
              <a:rPr lang="fi-FI" altLang="fi-FI" sz="2800" dirty="0" smtClean="0">
                <a:sym typeface="Wingdings" panose="05000000000000000000" pitchFamily="2" charset="2"/>
              </a:rPr>
              <a:t> kompensaatiomekanismit</a:t>
            </a:r>
            <a:endParaRPr lang="fi-FI" altLang="fi-FI" sz="2800" dirty="0"/>
          </a:p>
          <a:p>
            <a:pPr eaLnBrk="1" hangingPunct="1">
              <a:lnSpc>
                <a:spcPct val="90000"/>
              </a:lnSpc>
              <a:buFont typeface="Wingdings 2" panose="05020102010507070707" pitchFamily="18" charset="2"/>
              <a:buNone/>
            </a:pPr>
            <a:endParaRPr lang="fi-FI" altLang="fi-FI" sz="2800" dirty="0"/>
          </a:p>
          <a:p>
            <a:pPr eaLnBrk="1" hangingPunct="1">
              <a:lnSpc>
                <a:spcPct val="90000"/>
              </a:lnSpc>
            </a:pPr>
            <a:r>
              <a:rPr lang="fi-FI" altLang="fi-FI" sz="2800" dirty="0"/>
              <a:t>Nesteen jakautuminen: </a:t>
            </a:r>
            <a:r>
              <a:rPr lang="fi-FI" altLang="fi-FI" sz="2800" i="1" dirty="0"/>
              <a:t>diffuusio, osmoosi, </a:t>
            </a:r>
            <a:r>
              <a:rPr lang="fi-FI" altLang="fi-FI" sz="2800" i="1" dirty="0" err="1"/>
              <a:t>filtraatio</a:t>
            </a:r>
            <a:r>
              <a:rPr lang="fi-FI" altLang="fi-FI" sz="2800" i="1" dirty="0"/>
              <a:t> ja ionipumppumekanismi</a:t>
            </a:r>
          </a:p>
        </p:txBody>
      </p:sp>
    </p:spTree>
    <p:extLst>
      <p:ext uri="{BB962C8B-B14F-4D97-AF65-F5344CB8AC3E}">
        <p14:creationId xmlns:p14="http://schemas.microsoft.com/office/powerpoint/2010/main" val="1700733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Otsikko 1"/>
          <p:cNvSpPr>
            <a:spLocks noGrp="1"/>
          </p:cNvSpPr>
          <p:nvPr>
            <p:ph type="title" idx="4294967295"/>
          </p:nvPr>
        </p:nvSpPr>
        <p:spPr>
          <a:xfrm>
            <a:off x="740938" y="326153"/>
            <a:ext cx="6610350" cy="1143000"/>
          </a:xfrm>
        </p:spPr>
        <p:txBody>
          <a:bodyPr/>
          <a:lstStyle/>
          <a:p>
            <a:pPr eaLnBrk="1" hangingPunct="1"/>
            <a:r>
              <a:rPr lang="fi-FI" altLang="fi-FI" dirty="0" smtClean="0"/>
              <a:t>Nestetasapaino</a:t>
            </a:r>
          </a:p>
        </p:txBody>
      </p:sp>
      <p:sp>
        <p:nvSpPr>
          <p:cNvPr id="12291" name="Sisällön paikkamerkki 2"/>
          <p:cNvSpPr>
            <a:spLocks noGrp="1"/>
          </p:cNvSpPr>
          <p:nvPr>
            <p:ph idx="4294967295"/>
          </p:nvPr>
        </p:nvSpPr>
        <p:spPr>
          <a:xfrm>
            <a:off x="740938" y="1986343"/>
            <a:ext cx="8153400" cy="4495800"/>
          </a:xfrm>
        </p:spPr>
        <p:txBody>
          <a:bodyPr>
            <a:normAutofit/>
          </a:bodyPr>
          <a:lstStyle/>
          <a:p>
            <a:pPr eaLnBrk="1" hangingPunct="1"/>
            <a:r>
              <a:rPr lang="fi-FI" altLang="fi-FI" sz="3200" dirty="0" smtClean="0"/>
              <a:t>Vesitasapainon säätelyyn liittyy kiinteästi elektrolyyttien liikkeet </a:t>
            </a:r>
            <a:r>
              <a:rPr lang="fi-FI" altLang="fi-FI" sz="2000" dirty="0" smtClean="0"/>
              <a:t>(= aine joka hajoaa ioneiksi veteen liuetessaan, esim. ruokasuola NaCl </a:t>
            </a:r>
            <a:r>
              <a:rPr lang="fi-FI" altLang="fi-FI" sz="2000" dirty="0" smtClean="0">
                <a:sym typeface="Wingdings" panose="05000000000000000000" pitchFamily="2" charset="2"/>
              </a:rPr>
              <a:t> Na⁺ + Cl⁻ )</a:t>
            </a:r>
          </a:p>
          <a:p>
            <a:pPr eaLnBrk="1" hangingPunct="1"/>
            <a:r>
              <a:rPr lang="fi-FI" altLang="fi-FI" sz="3200" dirty="0" smtClean="0"/>
              <a:t>Nestetasapainon </a:t>
            </a:r>
            <a:r>
              <a:rPr lang="fi-FI" altLang="fi-FI" sz="3200" dirty="0"/>
              <a:t>häiriöiden tunnistaminen perustuu</a:t>
            </a:r>
            <a:r>
              <a:rPr lang="fi-FI" altLang="fi-FI" sz="3200" dirty="0" smtClean="0"/>
              <a:t>:</a:t>
            </a:r>
            <a:r>
              <a:rPr lang="fi-FI" altLang="fi-FI" sz="3200" dirty="0"/>
              <a:t/>
            </a:r>
            <a:br>
              <a:rPr lang="fi-FI" altLang="fi-FI" sz="3200" dirty="0"/>
            </a:br>
            <a:r>
              <a:rPr lang="fi-FI" altLang="fi-FI" sz="3200" dirty="0"/>
              <a:t>1) veden- ja elektrolyyttien tuntemiseen</a:t>
            </a:r>
            <a:br>
              <a:rPr lang="fi-FI" altLang="fi-FI" sz="3200" dirty="0"/>
            </a:br>
            <a:r>
              <a:rPr lang="fi-FI" altLang="fi-FI" sz="3200" dirty="0"/>
              <a:t>2) happo- emäsaineenvaihdunnan tuntemiseen</a:t>
            </a:r>
            <a:br>
              <a:rPr lang="fi-FI" altLang="fi-FI" sz="3200" dirty="0"/>
            </a:br>
            <a:r>
              <a:rPr lang="fi-FI" altLang="fi-FI" sz="3200" dirty="0"/>
              <a:t>3) energia- ja proteiiniaineenvaihdunnan tuntemiseen.</a:t>
            </a:r>
          </a:p>
        </p:txBody>
      </p:sp>
    </p:spTree>
    <p:extLst>
      <p:ext uri="{BB962C8B-B14F-4D97-AF65-F5344CB8AC3E}">
        <p14:creationId xmlns:p14="http://schemas.microsoft.com/office/powerpoint/2010/main" val="3323616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Otsikko 1"/>
          <p:cNvSpPr>
            <a:spLocks noGrp="1"/>
          </p:cNvSpPr>
          <p:nvPr>
            <p:ph type="title" idx="4294967295"/>
          </p:nvPr>
        </p:nvSpPr>
        <p:spPr>
          <a:xfrm>
            <a:off x="953037" y="467821"/>
            <a:ext cx="7618413" cy="1143000"/>
          </a:xfrm>
        </p:spPr>
        <p:txBody>
          <a:bodyPr/>
          <a:lstStyle/>
          <a:p>
            <a:pPr eaLnBrk="1" hangingPunct="1"/>
            <a:r>
              <a:rPr lang="fi-FI" altLang="fi-FI" dirty="0" smtClean="0"/>
              <a:t>Veden määrä ihmisessä</a:t>
            </a:r>
          </a:p>
        </p:txBody>
      </p:sp>
      <p:sp>
        <p:nvSpPr>
          <p:cNvPr id="6147" name="Sisällön paikkamerkki 2"/>
          <p:cNvSpPr>
            <a:spLocks noGrp="1"/>
          </p:cNvSpPr>
          <p:nvPr>
            <p:ph idx="4294967295"/>
          </p:nvPr>
        </p:nvSpPr>
        <p:spPr>
          <a:xfrm>
            <a:off x="345352" y="2741994"/>
            <a:ext cx="7689850" cy="4467225"/>
          </a:xfrm>
        </p:spPr>
        <p:txBody>
          <a:bodyPr/>
          <a:lstStyle/>
          <a:p>
            <a:pPr marL="0" indent="0" eaLnBrk="1" hangingPunct="1">
              <a:buNone/>
            </a:pPr>
            <a:r>
              <a:rPr lang="fi-FI" altLang="fi-FI" dirty="0" smtClean="0"/>
              <a:t>Keskimäärin ihmisessä vettä n. 60%</a:t>
            </a:r>
          </a:p>
          <a:p>
            <a:pPr eaLnBrk="1" hangingPunct="1">
              <a:buFont typeface="Wingdings" panose="05000000000000000000" pitchFamily="2" charset="2"/>
              <a:buChar char="à"/>
            </a:pPr>
            <a:r>
              <a:rPr lang="fi-FI" altLang="fi-FI" dirty="0" smtClean="0"/>
              <a:t>ikä, sukupuoli ja rasvapitoisuus</a:t>
            </a:r>
          </a:p>
          <a:p>
            <a:pPr eaLnBrk="1" hangingPunct="1">
              <a:buFont typeface="Wingdings 2" panose="05020102010507070707" pitchFamily="18" charset="2"/>
              <a:buNone/>
            </a:pPr>
            <a:endParaRPr lang="fi-FI" altLang="fi-FI" dirty="0" smtClean="0"/>
          </a:p>
          <a:p>
            <a:pPr marL="0" indent="0" eaLnBrk="1" hangingPunct="1">
              <a:buNone/>
            </a:pPr>
            <a:r>
              <a:rPr lang="fi-FI" altLang="fi-FI" dirty="0" smtClean="0"/>
              <a:t>Pääosa solunsisäisenä nesteenä </a:t>
            </a:r>
            <a:r>
              <a:rPr lang="fi-FI" altLang="fi-FI" sz="2800" b="1" dirty="0"/>
              <a:t>intrasellulaarineste</a:t>
            </a:r>
            <a:r>
              <a:rPr lang="fi-FI" altLang="fi-FI" sz="2800" dirty="0"/>
              <a:t> </a:t>
            </a:r>
            <a:r>
              <a:rPr lang="fi-FI" altLang="fi-FI" dirty="0" smtClean="0"/>
              <a:t> </a:t>
            </a:r>
          </a:p>
          <a:p>
            <a:pPr eaLnBrk="1" hangingPunct="1"/>
            <a:endParaRPr lang="fi-FI" altLang="fi-FI" dirty="0" smtClean="0"/>
          </a:p>
          <a:p>
            <a:pPr marL="0" indent="0" eaLnBrk="1" hangingPunct="1">
              <a:buNone/>
            </a:pPr>
            <a:r>
              <a:rPr lang="fi-FI" altLang="fi-FI" dirty="0" smtClean="0"/>
              <a:t>Pienempi osa solunulkoisena nesteenä </a:t>
            </a:r>
            <a:r>
              <a:rPr lang="fi-FI" altLang="fi-FI" sz="2800" b="1" dirty="0"/>
              <a:t>ekstrasellulaarineste</a:t>
            </a:r>
            <a:endParaRPr lang="fi-FI" altLang="fi-FI" b="1" dirty="0" smtClean="0"/>
          </a:p>
          <a:p>
            <a:pPr eaLnBrk="1" hangingPunct="1"/>
            <a:endParaRPr lang="fi-FI" altLang="fi-FI" dirty="0" smtClean="0"/>
          </a:p>
        </p:txBody>
      </p:sp>
      <p:sp>
        <p:nvSpPr>
          <p:cNvPr id="2" name="Suorakulmio 1"/>
          <p:cNvSpPr/>
          <p:nvPr/>
        </p:nvSpPr>
        <p:spPr>
          <a:xfrm rot="10800000" flipH="1" flipV="1">
            <a:off x="8296928" y="1704033"/>
            <a:ext cx="1435352" cy="10379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Solunulkoista 33,3%</a:t>
            </a:r>
            <a:endParaRPr lang="fi-FI" dirty="0"/>
          </a:p>
        </p:txBody>
      </p:sp>
      <p:sp>
        <p:nvSpPr>
          <p:cNvPr id="3" name="Suorakulmio 2"/>
          <p:cNvSpPr/>
          <p:nvPr/>
        </p:nvSpPr>
        <p:spPr>
          <a:xfrm rot="10800000" flipH="1" flipV="1">
            <a:off x="8296928" y="2741994"/>
            <a:ext cx="1435352" cy="2322465"/>
          </a:xfrm>
          <a:prstGeom prst="rec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Solunsisäistä 66,6%</a:t>
            </a:r>
            <a:endParaRPr lang="fi-FI" dirty="0"/>
          </a:p>
        </p:txBody>
      </p:sp>
      <p:sp>
        <p:nvSpPr>
          <p:cNvPr id="4" name="Suorakulmio 3"/>
          <p:cNvSpPr/>
          <p:nvPr/>
        </p:nvSpPr>
        <p:spPr>
          <a:xfrm>
            <a:off x="5885645" y="1947527"/>
            <a:ext cx="1854558" cy="5509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Juominen ja syöminen</a:t>
            </a:r>
            <a:endParaRPr lang="fi-FI" dirty="0"/>
          </a:p>
        </p:txBody>
      </p:sp>
      <p:cxnSp>
        <p:nvCxnSpPr>
          <p:cNvPr id="6" name="Suora nuoliyhdysviiva 5"/>
          <p:cNvCxnSpPr/>
          <p:nvPr/>
        </p:nvCxnSpPr>
        <p:spPr>
          <a:xfrm flipV="1">
            <a:off x="9994006" y="2223013"/>
            <a:ext cx="489397"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Suorakulmio 7"/>
          <p:cNvSpPr/>
          <p:nvPr/>
        </p:nvSpPr>
        <p:spPr>
          <a:xfrm flipH="1">
            <a:off x="10612190" y="1610821"/>
            <a:ext cx="1403797" cy="7588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Soluvälitila 80%</a:t>
            </a:r>
            <a:endParaRPr lang="fi-FI" dirty="0"/>
          </a:p>
        </p:txBody>
      </p:sp>
      <p:sp>
        <p:nvSpPr>
          <p:cNvPr id="9" name="Suorakulmio 8"/>
          <p:cNvSpPr/>
          <p:nvPr/>
        </p:nvSpPr>
        <p:spPr>
          <a:xfrm>
            <a:off x="10612191" y="2369715"/>
            <a:ext cx="1403797" cy="3722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Plasmaa 20%</a:t>
            </a:r>
            <a:endParaRPr lang="fi-FI" dirty="0"/>
          </a:p>
        </p:txBody>
      </p:sp>
      <p:cxnSp>
        <p:nvCxnSpPr>
          <p:cNvPr id="11" name="Suora nuoliyhdysviiva 10"/>
          <p:cNvCxnSpPr/>
          <p:nvPr/>
        </p:nvCxnSpPr>
        <p:spPr>
          <a:xfrm>
            <a:off x="7875431" y="2223013"/>
            <a:ext cx="28977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2622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Otsikko 1"/>
          <p:cNvSpPr>
            <a:spLocks noGrp="1"/>
          </p:cNvSpPr>
          <p:nvPr>
            <p:ph type="title" idx="4294967295"/>
          </p:nvPr>
        </p:nvSpPr>
        <p:spPr>
          <a:xfrm>
            <a:off x="603026" y="446244"/>
            <a:ext cx="7686675" cy="866775"/>
          </a:xfrm>
        </p:spPr>
        <p:txBody>
          <a:bodyPr/>
          <a:lstStyle/>
          <a:p>
            <a:pPr eaLnBrk="1" hangingPunct="1"/>
            <a:r>
              <a:rPr lang="fi-FI" altLang="fi-FI" dirty="0" smtClean="0"/>
              <a:t>Yleisimmät elektrolyytit</a:t>
            </a:r>
          </a:p>
        </p:txBody>
      </p:sp>
      <p:sp>
        <p:nvSpPr>
          <p:cNvPr id="31747" name="Sisällön paikkamerkki 2"/>
          <p:cNvSpPr>
            <a:spLocks noGrp="1"/>
          </p:cNvSpPr>
          <p:nvPr>
            <p:ph idx="4294967295"/>
          </p:nvPr>
        </p:nvSpPr>
        <p:spPr>
          <a:xfrm>
            <a:off x="773003" y="1912998"/>
            <a:ext cx="8153400" cy="5143500"/>
          </a:xfrm>
        </p:spPr>
        <p:txBody>
          <a:bodyPr>
            <a:normAutofit/>
          </a:bodyPr>
          <a:lstStyle/>
          <a:p>
            <a:pPr eaLnBrk="1" fontAlgn="auto" hangingPunct="1">
              <a:spcAft>
                <a:spcPts val="0"/>
              </a:spcAft>
              <a:buClr>
                <a:schemeClr val="accent3"/>
              </a:buClr>
              <a:buFont typeface="Wingdings 2"/>
              <a:buChar char=""/>
              <a:defRPr/>
            </a:pPr>
            <a:r>
              <a:rPr lang="fi-FI" sz="2800" dirty="0"/>
              <a:t>Natrium (Na) ja kalium (K</a:t>
            </a:r>
            <a:r>
              <a:rPr lang="fi-FI" sz="2800" dirty="0" smtClean="0"/>
              <a:t>) </a:t>
            </a:r>
            <a:r>
              <a:rPr lang="fi-FI" sz="2800" dirty="0" smtClean="0">
                <a:sym typeface="Wingdings" panose="05000000000000000000" pitchFamily="2" charset="2"/>
              </a:rPr>
              <a:t> tärkeitä RR ja NTP säätelyssä.</a:t>
            </a:r>
            <a:endParaRPr lang="fi-FI" sz="2800" dirty="0"/>
          </a:p>
          <a:p>
            <a:pPr eaLnBrk="1" fontAlgn="auto" hangingPunct="1">
              <a:spcAft>
                <a:spcPts val="0"/>
              </a:spcAft>
              <a:buClr>
                <a:schemeClr val="accent3"/>
              </a:buClr>
              <a:buFont typeface="Wingdings 2"/>
              <a:buChar char=""/>
              <a:defRPr/>
            </a:pPr>
            <a:r>
              <a:rPr lang="fi-FI" sz="2800" dirty="0"/>
              <a:t>Natrium säätelee elimistön vesitasapainoa (yksi Na mooli sitoo 10 vesimoolia)</a:t>
            </a:r>
          </a:p>
          <a:p>
            <a:pPr eaLnBrk="1" fontAlgn="auto" hangingPunct="1">
              <a:spcAft>
                <a:spcPts val="0"/>
              </a:spcAft>
              <a:buClr>
                <a:schemeClr val="accent3"/>
              </a:buClr>
              <a:buFont typeface="Wingdings 2"/>
              <a:buChar char=""/>
              <a:defRPr/>
            </a:pPr>
            <a:r>
              <a:rPr lang="fi-FI" sz="2800" dirty="0"/>
              <a:t>Na lisääntyminen solunulkoisessa tilassa -&gt; neste kertyy elimistöön, Na menetys johtaa nestehukkaan</a:t>
            </a:r>
          </a:p>
          <a:p>
            <a:pPr eaLnBrk="1" fontAlgn="auto" hangingPunct="1">
              <a:spcAft>
                <a:spcPts val="0"/>
              </a:spcAft>
              <a:buClr>
                <a:schemeClr val="accent3"/>
              </a:buClr>
              <a:buFont typeface="Wingdings 2"/>
              <a:buChar char=""/>
              <a:defRPr/>
            </a:pPr>
            <a:r>
              <a:rPr lang="fi-FI" sz="2800" dirty="0"/>
              <a:t>Kalium välttämätön hermo- ja lihassolujen toiminnalle</a:t>
            </a:r>
          </a:p>
          <a:p>
            <a:pPr eaLnBrk="1" fontAlgn="auto" hangingPunct="1">
              <a:spcAft>
                <a:spcPts val="0"/>
              </a:spcAft>
              <a:buClr>
                <a:schemeClr val="accent3"/>
              </a:buClr>
              <a:buFont typeface="Wingdings 2"/>
              <a:buChar char=""/>
              <a:defRPr/>
            </a:pPr>
            <a:r>
              <a:rPr lang="fi-FI" sz="2800" dirty="0"/>
              <a:t>K toimii proteiinien rakennusaineena, on välttämätön solujen kasvulle</a:t>
            </a:r>
          </a:p>
          <a:p>
            <a:pPr eaLnBrk="1" fontAlgn="auto" hangingPunct="1">
              <a:spcAft>
                <a:spcPts val="0"/>
              </a:spcAft>
              <a:buClr>
                <a:schemeClr val="accent3"/>
              </a:buClr>
              <a:buFont typeface="Wingdings 2"/>
              <a:buChar char=""/>
              <a:defRPr/>
            </a:pPr>
            <a:endParaRPr lang="fi-FI" dirty="0"/>
          </a:p>
          <a:p>
            <a:pPr eaLnBrk="1" fontAlgn="auto" hangingPunct="1">
              <a:spcAft>
                <a:spcPts val="0"/>
              </a:spcAft>
              <a:buClr>
                <a:schemeClr val="accent3"/>
              </a:buClr>
              <a:buNone/>
              <a:defRPr/>
            </a:pPr>
            <a:endParaRPr lang="fi-FI" dirty="0"/>
          </a:p>
          <a:p>
            <a:pPr eaLnBrk="1" fontAlgn="auto" hangingPunct="1">
              <a:spcAft>
                <a:spcPts val="0"/>
              </a:spcAft>
              <a:buClr>
                <a:schemeClr val="accent3"/>
              </a:buClr>
              <a:buNone/>
              <a:defRPr/>
            </a:pPr>
            <a:endParaRPr lang="fi-FI" dirty="0"/>
          </a:p>
        </p:txBody>
      </p:sp>
      <p:sp>
        <p:nvSpPr>
          <p:cNvPr id="5" name="Päivämäärän paikkamerkki 4"/>
          <p:cNvSpPr txBox="1">
            <a:spLocks noGrp="1"/>
          </p:cNvSpPr>
          <p:nvPr/>
        </p:nvSpPr>
        <p:spPr>
          <a:xfrm>
            <a:off x="1981200" y="6356351"/>
            <a:ext cx="2133600" cy="365125"/>
          </a:xfrm>
          <a:prstGeom prst="rect">
            <a:avLst/>
          </a:prstGeom>
          <a:noFill/>
        </p:spPr>
        <p:txBody>
          <a:bodyPr lIns="0" tIns="0" rIns="0" bIns="0" anchor="b"/>
          <a:lstStyle/>
          <a:p>
            <a:pPr>
              <a:defRPr/>
            </a:pPr>
            <a:fld id="{1AE6D5B8-B270-4F4B-A044-EA34270361D6}" type="datetime1">
              <a:rPr lang="fi-FI" sz="1200">
                <a:solidFill>
                  <a:srgbClr val="04617B">
                    <a:shade val="90000"/>
                  </a:srgbClr>
                </a:solidFill>
              </a:rPr>
              <a:pPr>
                <a:defRPr/>
              </a:pPr>
              <a:t>18.8.2019</a:t>
            </a:fld>
            <a:endParaRPr lang="fi-FI" sz="1200">
              <a:solidFill>
                <a:srgbClr val="04617B">
                  <a:shade val="90000"/>
                </a:srgbClr>
              </a:solidFill>
            </a:endParaRPr>
          </a:p>
        </p:txBody>
      </p:sp>
      <p:sp>
        <p:nvSpPr>
          <p:cNvPr id="6" name="Dian numeron paikkamerkki 5"/>
          <p:cNvSpPr txBox="1">
            <a:spLocks noGrp="1"/>
          </p:cNvSpPr>
          <p:nvPr/>
        </p:nvSpPr>
        <p:spPr>
          <a:xfrm>
            <a:off x="9448800" y="6356351"/>
            <a:ext cx="762000" cy="365125"/>
          </a:xfrm>
          <a:prstGeom prst="rect">
            <a:avLst/>
          </a:prstGeom>
          <a:noFill/>
        </p:spPr>
        <p:txBody>
          <a:bodyPr lIns="0" tIns="0" rIns="0" bIns="0"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fontAlgn="base" hangingPunct="1">
              <a:spcBef>
                <a:spcPct val="0"/>
              </a:spcBef>
              <a:spcAft>
                <a:spcPct val="0"/>
              </a:spcAft>
            </a:pPr>
            <a:fld id="{362346B2-BCDB-454A-91A1-084C976340C2}" type="slidenum">
              <a:rPr lang="fi-FI" altLang="fi-FI" sz="1200">
                <a:solidFill>
                  <a:srgbClr val="045C75"/>
                </a:solidFill>
                <a:latin typeface="Constantia" panose="02030602050306030303" pitchFamily="18" charset="0"/>
              </a:rPr>
              <a:pPr algn="r" eaLnBrk="1" fontAlgn="base" hangingPunct="1">
                <a:spcBef>
                  <a:spcPct val="0"/>
                </a:spcBef>
                <a:spcAft>
                  <a:spcPct val="0"/>
                </a:spcAft>
              </a:pPr>
              <a:t>5</a:t>
            </a:fld>
            <a:endParaRPr lang="fi-FI" altLang="fi-FI" sz="1200">
              <a:solidFill>
                <a:srgbClr val="045C75"/>
              </a:solidFill>
              <a:latin typeface="Constantia" panose="02030602050306030303" pitchFamily="18" charset="0"/>
            </a:endParaRPr>
          </a:p>
        </p:txBody>
      </p:sp>
    </p:spTree>
    <p:extLst>
      <p:ext uri="{BB962C8B-B14F-4D97-AF65-F5344CB8AC3E}">
        <p14:creationId xmlns:p14="http://schemas.microsoft.com/office/powerpoint/2010/main" val="93723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Otsikko 1"/>
          <p:cNvSpPr>
            <a:spLocks noGrp="1"/>
          </p:cNvSpPr>
          <p:nvPr>
            <p:ph type="title" idx="4294967295"/>
          </p:nvPr>
        </p:nvSpPr>
        <p:spPr>
          <a:xfrm>
            <a:off x="579549" y="364791"/>
            <a:ext cx="7402513" cy="1143000"/>
          </a:xfrm>
        </p:spPr>
        <p:txBody>
          <a:bodyPr/>
          <a:lstStyle/>
          <a:p>
            <a:pPr eaLnBrk="1" hangingPunct="1"/>
            <a:r>
              <a:rPr lang="fi-FI" altLang="fi-FI" dirty="0" err="1" smtClean="0"/>
              <a:t>Dehydraatio</a:t>
            </a:r>
            <a:endParaRPr lang="fi-FI" altLang="fi-FI" dirty="0" smtClean="0"/>
          </a:p>
        </p:txBody>
      </p:sp>
      <p:sp>
        <p:nvSpPr>
          <p:cNvPr id="10243" name="Sisällön paikkamerkki 2"/>
          <p:cNvSpPr>
            <a:spLocks noGrp="1"/>
          </p:cNvSpPr>
          <p:nvPr>
            <p:ph idx="4294967295"/>
          </p:nvPr>
        </p:nvSpPr>
        <p:spPr>
          <a:xfrm>
            <a:off x="687499" y="1933575"/>
            <a:ext cx="7186612" cy="4924425"/>
          </a:xfrm>
        </p:spPr>
        <p:txBody>
          <a:bodyPr/>
          <a:lstStyle/>
          <a:p>
            <a:pPr eaLnBrk="1" hangingPunct="1"/>
            <a:r>
              <a:rPr lang="fi-FI" altLang="fi-FI" dirty="0" smtClean="0"/>
              <a:t>Riittämätön nesteen saanti tai runsas nesteen menetys</a:t>
            </a:r>
          </a:p>
          <a:p>
            <a:pPr eaLnBrk="1" hangingPunct="1"/>
            <a:r>
              <a:rPr lang="fi-FI" altLang="fi-FI" dirty="0" smtClean="0"/>
              <a:t>Kuivumisen merkkejä mm.</a:t>
            </a:r>
          </a:p>
          <a:p>
            <a:pPr lvl="1" eaLnBrk="1" hangingPunct="1">
              <a:buFont typeface="Arial" panose="020B0604020202020204" pitchFamily="34" charset="0"/>
              <a:buChar char="•"/>
            </a:pPr>
            <a:r>
              <a:rPr lang="fi-FI" altLang="fi-FI" dirty="0" smtClean="0"/>
              <a:t>Kuiva iho ja limakalvot</a:t>
            </a:r>
          </a:p>
          <a:p>
            <a:pPr lvl="1" eaLnBrk="1" hangingPunct="1">
              <a:buFont typeface="Arial" panose="020B0604020202020204" pitchFamily="34" charset="0"/>
              <a:buChar char="•"/>
            </a:pPr>
            <a:r>
              <a:rPr lang="fi-FI" altLang="fi-FI" dirty="0" smtClean="0"/>
              <a:t>Saattaa olla punakka ihon väri</a:t>
            </a:r>
          </a:p>
          <a:p>
            <a:pPr lvl="1" eaLnBrk="1" hangingPunct="1">
              <a:buFont typeface="Arial" panose="020B0604020202020204" pitchFamily="34" charset="0"/>
              <a:buChar char="•"/>
            </a:pPr>
            <a:r>
              <a:rPr lang="fi-FI" altLang="fi-FI" dirty="0" smtClean="0"/>
              <a:t>Pulssin kohoaminen</a:t>
            </a:r>
          </a:p>
          <a:p>
            <a:pPr lvl="1" eaLnBrk="1" hangingPunct="1">
              <a:buFont typeface="Arial" panose="020B0604020202020204" pitchFamily="34" charset="0"/>
              <a:buChar char="•"/>
            </a:pPr>
            <a:r>
              <a:rPr lang="fi-FI" altLang="fi-FI" dirty="0" smtClean="0"/>
              <a:t>Raajojen ääreisosien kylmeneminen</a:t>
            </a:r>
          </a:p>
          <a:p>
            <a:pPr lvl="1" eaLnBrk="1" hangingPunct="1">
              <a:buFont typeface="Arial" panose="020B0604020202020204" pitchFamily="34" charset="0"/>
              <a:buChar char="•"/>
            </a:pPr>
            <a:r>
              <a:rPr lang="fi-FI" altLang="fi-FI" dirty="0" smtClean="0"/>
              <a:t>Virtsan erityksen väheneminen</a:t>
            </a:r>
          </a:p>
          <a:p>
            <a:pPr lvl="1" eaLnBrk="1" hangingPunct="1">
              <a:buFont typeface="Arial" panose="020B0604020202020204" pitchFamily="34" charset="0"/>
              <a:buChar char="•"/>
            </a:pPr>
            <a:r>
              <a:rPr lang="fi-FI" altLang="fi-FI" dirty="0" smtClean="0"/>
              <a:t>B-Hb, B-</a:t>
            </a:r>
            <a:r>
              <a:rPr lang="fi-FI" altLang="fi-FI" dirty="0" err="1" smtClean="0"/>
              <a:t>Hkr</a:t>
            </a:r>
            <a:r>
              <a:rPr lang="fi-FI" altLang="fi-FI" dirty="0" smtClean="0"/>
              <a:t>, S-</a:t>
            </a:r>
            <a:r>
              <a:rPr lang="fi-FI" altLang="fi-FI" dirty="0" err="1" smtClean="0"/>
              <a:t>Prot</a:t>
            </a:r>
            <a:r>
              <a:rPr lang="fi-FI" altLang="fi-FI" dirty="0" smtClean="0"/>
              <a:t> kohoavat. (P-Urea &amp; P-</a:t>
            </a:r>
            <a:r>
              <a:rPr lang="fi-FI" altLang="fi-FI" dirty="0" err="1" smtClean="0"/>
              <a:t>Krea</a:t>
            </a:r>
            <a:r>
              <a:rPr lang="fi-FI" altLang="fi-FI" dirty="0" smtClean="0"/>
              <a:t> hieman)</a:t>
            </a:r>
          </a:p>
          <a:p>
            <a:pPr lvl="1" eaLnBrk="1" hangingPunct="1">
              <a:buFont typeface="Arial" panose="020B0604020202020204" pitchFamily="34" charset="0"/>
              <a:buChar char="•"/>
            </a:pPr>
            <a:endParaRPr lang="fi-FI" altLang="fi-FI" dirty="0" smtClean="0"/>
          </a:p>
          <a:p>
            <a:pPr eaLnBrk="1" hangingPunct="1"/>
            <a:endParaRPr lang="fi-FI" altLang="fi-FI" dirty="0" smtClean="0"/>
          </a:p>
        </p:txBody>
      </p:sp>
    </p:spTree>
    <p:extLst>
      <p:ext uri="{BB962C8B-B14F-4D97-AF65-F5344CB8AC3E}">
        <p14:creationId xmlns:p14="http://schemas.microsoft.com/office/powerpoint/2010/main" val="15507032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Otsikko 1"/>
          <p:cNvSpPr>
            <a:spLocks noGrp="1"/>
          </p:cNvSpPr>
          <p:nvPr>
            <p:ph type="title" idx="4294967295"/>
          </p:nvPr>
        </p:nvSpPr>
        <p:spPr>
          <a:xfrm>
            <a:off x="593770" y="429184"/>
            <a:ext cx="8172450" cy="1143000"/>
          </a:xfrm>
        </p:spPr>
        <p:txBody>
          <a:bodyPr/>
          <a:lstStyle/>
          <a:p>
            <a:pPr eaLnBrk="1" hangingPunct="1"/>
            <a:r>
              <a:rPr lang="fi-FI" altLang="fi-FI" dirty="0" smtClean="0"/>
              <a:t>Ylinesteytys eli </a:t>
            </a:r>
            <a:r>
              <a:rPr lang="fi-FI" altLang="fi-FI" dirty="0" err="1" smtClean="0"/>
              <a:t>hyperhydraatio</a:t>
            </a:r>
            <a:endParaRPr lang="fi-FI" altLang="fi-FI" dirty="0" smtClean="0"/>
          </a:p>
        </p:txBody>
      </p:sp>
      <p:sp>
        <p:nvSpPr>
          <p:cNvPr id="11267" name="Sisällön paikkamerkki 2"/>
          <p:cNvSpPr>
            <a:spLocks noGrp="1"/>
          </p:cNvSpPr>
          <p:nvPr>
            <p:ph idx="4294967295"/>
          </p:nvPr>
        </p:nvSpPr>
        <p:spPr>
          <a:xfrm>
            <a:off x="827926" y="2195200"/>
            <a:ext cx="7704137" cy="4868862"/>
          </a:xfrm>
        </p:spPr>
        <p:txBody>
          <a:bodyPr/>
          <a:lstStyle/>
          <a:p>
            <a:pPr eaLnBrk="1" hangingPunct="1"/>
            <a:r>
              <a:rPr lang="fi-FI" altLang="fi-FI" sz="2800" dirty="0"/>
              <a:t>Oireina mm. päänsärky, pahoinvointi, oksentaminen, turvotukset, hengitysvaikeus (keuhkopöhön merkki), lihasnykäykset ja kouristelut</a:t>
            </a:r>
          </a:p>
          <a:p>
            <a:pPr eaLnBrk="1" hangingPunct="1">
              <a:buFont typeface="Wingdings 2" panose="05020102010507070707" pitchFamily="18" charset="2"/>
              <a:buNone/>
            </a:pPr>
            <a:endParaRPr lang="fi-FI" altLang="fi-FI" sz="2800" dirty="0"/>
          </a:p>
          <a:p>
            <a:pPr eaLnBrk="1" hangingPunct="1"/>
            <a:r>
              <a:rPr lang="fi-FI" altLang="fi-FI" sz="2800" dirty="0"/>
              <a:t>Riskiryhmässä sydämen ja/tai munuaisten vajaatoimintaa sairastavat potilaat.</a:t>
            </a:r>
          </a:p>
        </p:txBody>
      </p:sp>
    </p:spTree>
    <p:extLst>
      <p:ext uri="{BB962C8B-B14F-4D97-AF65-F5344CB8AC3E}">
        <p14:creationId xmlns:p14="http://schemas.microsoft.com/office/powerpoint/2010/main" val="2895259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6000" dirty="0" smtClean="0"/>
              <a:t>Turvotus</a:t>
            </a:r>
            <a:endParaRPr lang="fi-FI" sz="6000" dirty="0"/>
          </a:p>
        </p:txBody>
      </p:sp>
      <p:sp>
        <p:nvSpPr>
          <p:cNvPr id="3" name="Sisällön paikkamerkki 2"/>
          <p:cNvSpPr>
            <a:spLocks noGrp="1"/>
          </p:cNvSpPr>
          <p:nvPr>
            <p:ph idx="1"/>
          </p:nvPr>
        </p:nvSpPr>
        <p:spPr/>
        <p:txBody>
          <a:bodyPr>
            <a:normAutofit lnSpcReduction="10000"/>
          </a:bodyPr>
          <a:lstStyle/>
          <a:p>
            <a:r>
              <a:rPr lang="fi-FI" sz="2800" dirty="0" smtClean="0"/>
              <a:t>Turvotuksessa ylimääräistä solunestettä kertyy kodokseen</a:t>
            </a:r>
          </a:p>
          <a:p>
            <a:endParaRPr lang="fi-FI" sz="2800" dirty="0"/>
          </a:p>
          <a:p>
            <a:r>
              <a:rPr lang="fi-FI" sz="2800" dirty="0" smtClean="0"/>
              <a:t>Syynä joko:</a:t>
            </a:r>
          </a:p>
          <a:p>
            <a:r>
              <a:rPr lang="fi-FI" sz="2800" dirty="0" smtClean="0"/>
              <a:t>1) Kapillaariverenpaineen suureneminen</a:t>
            </a:r>
          </a:p>
          <a:p>
            <a:r>
              <a:rPr lang="fi-FI" sz="2800" dirty="0" smtClean="0"/>
              <a:t>2) Kolloidiosmoottisen paine-eron pieneneminen veriplasman ja kudosnesteen välillä</a:t>
            </a:r>
          </a:p>
          <a:p>
            <a:r>
              <a:rPr lang="fi-FI" sz="2800" dirty="0" smtClean="0"/>
              <a:t>3) Imuteiden tukkeutuminen</a:t>
            </a:r>
          </a:p>
          <a:p>
            <a:r>
              <a:rPr lang="fi-FI" sz="2800" dirty="0" smtClean="0"/>
              <a:t>4) Tulehdus</a:t>
            </a:r>
          </a:p>
          <a:p>
            <a:endParaRPr lang="fi-FI" dirty="0"/>
          </a:p>
        </p:txBody>
      </p:sp>
    </p:spTree>
    <p:extLst>
      <p:ext uri="{BB962C8B-B14F-4D97-AF65-F5344CB8AC3E}">
        <p14:creationId xmlns:p14="http://schemas.microsoft.com/office/powerpoint/2010/main" val="1310121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57224" y="499533"/>
            <a:ext cx="10772775" cy="1191244"/>
          </a:xfrm>
        </p:spPr>
        <p:txBody>
          <a:bodyPr/>
          <a:lstStyle/>
          <a:p>
            <a:r>
              <a:rPr lang="fi-FI" dirty="0" smtClean="0"/>
              <a:t>Nestetasapainon säätely</a:t>
            </a:r>
            <a:endParaRPr lang="fi-FI" dirty="0"/>
          </a:p>
        </p:txBody>
      </p:sp>
      <p:sp>
        <p:nvSpPr>
          <p:cNvPr id="3" name="Sisällön paikkamerkki 2"/>
          <p:cNvSpPr>
            <a:spLocks noGrp="1"/>
          </p:cNvSpPr>
          <p:nvPr>
            <p:ph idx="1"/>
          </p:nvPr>
        </p:nvSpPr>
        <p:spPr>
          <a:xfrm>
            <a:off x="676656" y="1690778"/>
            <a:ext cx="10753725" cy="4934310"/>
          </a:xfrm>
        </p:spPr>
        <p:txBody>
          <a:bodyPr>
            <a:normAutofit/>
          </a:bodyPr>
          <a:lstStyle/>
          <a:p>
            <a:pPr>
              <a:buFont typeface="Arial" panose="020B0604020202020204" pitchFamily="34" charset="0"/>
              <a:buChar char="•"/>
            </a:pPr>
            <a:r>
              <a:rPr lang="fi-FI" dirty="0" smtClean="0"/>
              <a:t> Jotta RR pysyy vakaana, solun ulkoista (veren) nestemäärää säädellään jatkuvasti</a:t>
            </a:r>
          </a:p>
          <a:p>
            <a:pPr>
              <a:buFont typeface="Arial" panose="020B0604020202020204" pitchFamily="34" charset="0"/>
              <a:buChar char="•"/>
            </a:pPr>
            <a:r>
              <a:rPr lang="fi-FI" dirty="0"/>
              <a:t> </a:t>
            </a:r>
            <a:r>
              <a:rPr lang="fi-FI" dirty="0" err="1" smtClean="0"/>
              <a:t>Osmolaliteetin</a:t>
            </a:r>
            <a:r>
              <a:rPr lang="fi-FI" dirty="0" smtClean="0"/>
              <a:t> säätely (osmoottinen väkevyys)</a:t>
            </a:r>
          </a:p>
          <a:p>
            <a:pPr>
              <a:buFont typeface="Arial" panose="020B0604020202020204" pitchFamily="34" charset="0"/>
              <a:buChar char="•"/>
            </a:pPr>
            <a:r>
              <a:rPr lang="fi-FI" dirty="0"/>
              <a:t> </a:t>
            </a:r>
            <a:r>
              <a:rPr lang="fi-FI" b="1" dirty="0" smtClean="0"/>
              <a:t>Riippuu </a:t>
            </a:r>
            <a:r>
              <a:rPr lang="fi-FI" b="1" dirty="0" err="1" smtClean="0"/>
              <a:t>ennenkaikkea</a:t>
            </a:r>
            <a:r>
              <a:rPr lang="fi-FI" b="1" dirty="0" smtClean="0"/>
              <a:t> elimistön natriumin määrästä</a:t>
            </a:r>
            <a:r>
              <a:rPr lang="fi-FI" dirty="0" smtClean="0"/>
              <a:t>!</a:t>
            </a:r>
          </a:p>
          <a:p>
            <a:pPr>
              <a:buFont typeface="Arial" panose="020B0604020202020204" pitchFamily="34" charset="0"/>
              <a:buChar char="•"/>
            </a:pPr>
            <a:endParaRPr lang="fi-FI" dirty="0"/>
          </a:p>
          <a:p>
            <a:pPr>
              <a:buFont typeface="Arial" panose="020B0604020202020204" pitchFamily="34" charset="0"/>
              <a:buChar char="•"/>
            </a:pPr>
            <a:r>
              <a:rPr lang="fi-FI" b="1" dirty="0" smtClean="0"/>
              <a:t> Hypotalamuksen </a:t>
            </a:r>
            <a:r>
              <a:rPr lang="fi-FI" b="1" dirty="0" err="1" smtClean="0"/>
              <a:t>osmoreseptorit</a:t>
            </a:r>
            <a:r>
              <a:rPr lang="fi-FI" b="1" dirty="0" smtClean="0"/>
              <a:t> aistivat plasman väkevöitymisen </a:t>
            </a:r>
            <a:r>
              <a:rPr lang="fi-FI" dirty="0" smtClean="0">
                <a:sym typeface="Wingdings" panose="05000000000000000000" pitchFamily="2" charset="2"/>
              </a:rPr>
              <a:t> janokeskus </a:t>
            </a:r>
            <a:r>
              <a:rPr lang="fi-FI" dirty="0" err="1" smtClean="0">
                <a:sym typeface="Wingdings" panose="05000000000000000000" pitchFamily="2" charset="2"/>
              </a:rPr>
              <a:t>regoi</a:t>
            </a:r>
            <a:r>
              <a:rPr lang="fi-FI" dirty="0" smtClean="0">
                <a:sym typeface="Wingdings" panose="05000000000000000000" pitchFamily="2" charset="2"/>
              </a:rPr>
              <a:t> kuivumiseen  ADH (H2O takaisinotto virtsasta lisääntyy)</a:t>
            </a:r>
          </a:p>
          <a:p>
            <a:pPr>
              <a:buFont typeface="Arial" panose="020B0604020202020204" pitchFamily="34" charset="0"/>
              <a:buChar char="•"/>
            </a:pPr>
            <a:endParaRPr lang="fi-FI" dirty="0">
              <a:sym typeface="Wingdings" panose="05000000000000000000" pitchFamily="2" charset="2"/>
            </a:endParaRPr>
          </a:p>
          <a:p>
            <a:pPr>
              <a:buFont typeface="Arial" panose="020B0604020202020204" pitchFamily="34" charset="0"/>
              <a:buChar char="•"/>
            </a:pPr>
            <a:r>
              <a:rPr lang="fi-FI" b="1" dirty="0" smtClean="0">
                <a:sym typeface="Wingdings" panose="05000000000000000000" pitchFamily="2" charset="2"/>
              </a:rPr>
              <a:t> Munuaiset reagoivat RR laskuun</a:t>
            </a:r>
            <a:r>
              <a:rPr lang="fi-FI" dirty="0" smtClean="0">
                <a:sym typeface="Wingdings" panose="05000000000000000000" pitchFamily="2" charset="2"/>
              </a:rPr>
              <a:t> tuottamalla </a:t>
            </a:r>
            <a:r>
              <a:rPr lang="fi-FI" dirty="0" err="1" smtClean="0">
                <a:sym typeface="Wingdings" panose="05000000000000000000" pitchFamily="2" charset="2"/>
              </a:rPr>
              <a:t>reniiniä</a:t>
            </a:r>
            <a:r>
              <a:rPr lang="fi-FI" dirty="0" smtClean="0">
                <a:sym typeface="Wingdings" panose="05000000000000000000" pitchFamily="2" charset="2"/>
              </a:rPr>
              <a:t> ( </a:t>
            </a:r>
            <a:r>
              <a:rPr lang="fi-FI" dirty="0" err="1" smtClean="0">
                <a:sym typeface="Wingdings" panose="05000000000000000000" pitchFamily="2" charset="2"/>
              </a:rPr>
              <a:t>angiotensiini</a:t>
            </a:r>
            <a:r>
              <a:rPr lang="fi-FI" dirty="0" smtClean="0">
                <a:sym typeface="Wingdings" panose="05000000000000000000" pitchFamily="2" charset="2"/>
              </a:rPr>
              <a:t> II)</a:t>
            </a:r>
          </a:p>
          <a:p>
            <a:pPr>
              <a:buFont typeface="Wingdings" panose="05000000000000000000" pitchFamily="2" charset="2"/>
              <a:buChar char="à"/>
            </a:pPr>
            <a:r>
              <a:rPr lang="fi-FI" dirty="0" smtClean="0">
                <a:sym typeface="Wingdings" panose="05000000000000000000" pitchFamily="2" charset="2"/>
              </a:rPr>
              <a:t> lisää </a:t>
            </a:r>
            <a:r>
              <a:rPr lang="fi-FI" dirty="0" err="1" smtClean="0">
                <a:sym typeface="Wingdings" panose="05000000000000000000" pitchFamily="2" charset="2"/>
              </a:rPr>
              <a:t>aldosteronin</a:t>
            </a:r>
            <a:r>
              <a:rPr lang="fi-FI" dirty="0" smtClean="0">
                <a:sym typeface="Wingdings" panose="05000000000000000000" pitchFamily="2" charset="2"/>
              </a:rPr>
              <a:t> eritystä</a:t>
            </a:r>
          </a:p>
          <a:p>
            <a:pPr>
              <a:buFont typeface="Wingdings" panose="05000000000000000000" pitchFamily="2" charset="2"/>
              <a:buChar char="à"/>
            </a:pPr>
            <a:r>
              <a:rPr lang="fi-FI" dirty="0" smtClean="0">
                <a:sym typeface="Wingdings" panose="05000000000000000000" pitchFamily="2" charset="2"/>
              </a:rPr>
              <a:t> Na takaisinotto lisääntyy</a:t>
            </a:r>
            <a:endParaRPr lang="fi-FI" dirty="0"/>
          </a:p>
        </p:txBody>
      </p:sp>
    </p:spTree>
    <p:extLst>
      <p:ext uri="{BB962C8B-B14F-4D97-AF65-F5344CB8AC3E}">
        <p14:creationId xmlns:p14="http://schemas.microsoft.com/office/powerpoint/2010/main" val="3999547637"/>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1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Suurkaupunki">
  <a:themeElements>
    <a:clrScheme name="Suurkaupunki">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Suurkaupunki">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Suurkaupunki">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4.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TM02900743[[fn=Orgaaninen]]</Template>
  <TotalTime>44</TotalTime>
  <Words>800</Words>
  <Application>Microsoft Office PowerPoint</Application>
  <PresentationFormat>Laajakuva</PresentationFormat>
  <Paragraphs>125</Paragraphs>
  <Slides>9</Slides>
  <Notes>8</Notes>
  <HiddenSlides>0</HiddenSlides>
  <MMClips>0</MMClips>
  <ScaleCrop>false</ScaleCrop>
  <HeadingPairs>
    <vt:vector size="6" baseType="variant">
      <vt:variant>
        <vt:lpstr>Käytetyt fontit</vt:lpstr>
      </vt:variant>
      <vt:variant>
        <vt:i4>6</vt:i4>
      </vt:variant>
      <vt:variant>
        <vt:lpstr>Teema</vt:lpstr>
      </vt:variant>
      <vt:variant>
        <vt:i4>3</vt:i4>
      </vt:variant>
      <vt:variant>
        <vt:lpstr>Dian otsikot</vt:lpstr>
      </vt:variant>
      <vt:variant>
        <vt:i4>9</vt:i4>
      </vt:variant>
    </vt:vector>
  </HeadingPairs>
  <TitlesOfParts>
    <vt:vector size="18" baseType="lpstr">
      <vt:lpstr>Arial</vt:lpstr>
      <vt:lpstr>Calibri</vt:lpstr>
      <vt:lpstr>Calibri Light</vt:lpstr>
      <vt:lpstr>Constantia</vt:lpstr>
      <vt:lpstr>Wingdings</vt:lpstr>
      <vt:lpstr>Wingdings 2</vt:lpstr>
      <vt:lpstr>HDOfficeLightV0</vt:lpstr>
      <vt:lpstr>1_HDOfficeLightV0</vt:lpstr>
      <vt:lpstr>Suurkaupunki</vt:lpstr>
      <vt:lpstr>ELIMISTÖN NESTE- JA ELEKTROLYYTTITASAPAINO  </vt:lpstr>
      <vt:lpstr>Nestetasapaino</vt:lpstr>
      <vt:lpstr>Nestetasapaino</vt:lpstr>
      <vt:lpstr>Veden määrä ihmisessä</vt:lpstr>
      <vt:lpstr>Yleisimmät elektrolyytit</vt:lpstr>
      <vt:lpstr>Dehydraatio</vt:lpstr>
      <vt:lpstr>Ylinesteytys eli hyperhydraatio</vt:lpstr>
      <vt:lpstr>Turvotus</vt:lpstr>
      <vt:lpstr>Nestetasapainon säätely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ELIMISTÖN NESTE- JA ELEKTROLYYTTITASAPAINO  </dc:title>
  <dc:creator>Kaisa Kurko</dc:creator>
  <cp:lastModifiedBy>Kaisa Kurko</cp:lastModifiedBy>
  <cp:revision>5</cp:revision>
  <dcterms:created xsi:type="dcterms:W3CDTF">2019-08-18T19:00:23Z</dcterms:created>
  <dcterms:modified xsi:type="dcterms:W3CDTF">2019-08-18T19:49:29Z</dcterms:modified>
</cp:coreProperties>
</file>