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0" r:id="rId3"/>
    <p:sldId id="286" r:id="rId4"/>
    <p:sldId id="271" r:id="rId5"/>
    <p:sldId id="273" r:id="rId6"/>
    <p:sldId id="288" r:id="rId7"/>
    <p:sldId id="297" r:id="rId8"/>
    <p:sldId id="289" r:id="rId9"/>
    <p:sldId id="290" r:id="rId10"/>
    <p:sldId id="292" r:id="rId11"/>
    <p:sldId id="291" r:id="rId12"/>
    <p:sldId id="293" r:id="rId13"/>
    <p:sldId id="294" r:id="rId14"/>
    <p:sldId id="296" r:id="rId15"/>
    <p:sldId id="295" r:id="rId16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F4A6"/>
    <a:srgbClr val="EFF4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Normaali tyyli 4 - Korostu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6.9.2016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31697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6.9.2016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6204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6.9.2016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43715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sigths_kielioppidi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baseline="0">
                <a:solidFill>
                  <a:schemeClr val="accent1"/>
                </a:solidFill>
              </a:defRPr>
            </a:lvl1pPr>
          </a:lstStyle>
          <a:p>
            <a:r>
              <a:rPr lang="fi-FI" dirty="0" smtClean="0"/>
              <a:t>Dian otsikko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 marL="914400" indent="-457200">
              <a:buFont typeface="Arial" panose="020B0604020202020204" pitchFamily="34" charset="0"/>
              <a:buChar char="•"/>
              <a:defRPr/>
            </a:lvl2pPr>
            <a:lvl3pPr>
              <a:defRPr i="1"/>
            </a:lvl3pPr>
          </a:lstStyle>
          <a:p>
            <a:pPr lvl="0"/>
            <a:r>
              <a:rPr lang="fi-FI" dirty="0" smtClean="0"/>
              <a:t>Alaotsikko</a:t>
            </a:r>
          </a:p>
          <a:p>
            <a:pPr lvl="1"/>
            <a:r>
              <a:rPr lang="fi-FI" dirty="0" smtClean="0"/>
              <a:t>Teoria ja esimerkkilause englanniksi</a:t>
            </a:r>
          </a:p>
          <a:p>
            <a:pPr lvl="2"/>
            <a:r>
              <a:rPr lang="fi-FI" dirty="0" smtClean="0"/>
              <a:t>suomennos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6.9.2016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10659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6.9.2016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2628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6.9.2016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97911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6.9.2016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02370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6.9.2016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0719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6.9.2016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61783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6.9.2016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57460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6.9.2016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82364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64486C-9C7B-45EB-917C-9C9BF5AC2523}" type="datetimeFigureOut">
              <a:rPr lang="fi-FI" smtClean="0"/>
              <a:t>6.9.2016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25583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849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39552" y="980728"/>
            <a:ext cx="8496944" cy="48245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800" dirty="0" smtClean="0">
                <a:solidFill>
                  <a:srgbClr val="2DA2BF"/>
                </a:solidFill>
              </a:rPr>
              <a:t>4. </a:t>
            </a:r>
            <a:r>
              <a:rPr lang="fi-FI" sz="2800" dirty="0" err="1" smtClean="0">
                <a:solidFill>
                  <a:srgbClr val="2DA2BF"/>
                </a:solidFill>
              </a:rPr>
              <a:t>Some</a:t>
            </a:r>
            <a:r>
              <a:rPr lang="fi-FI" sz="2800" dirty="0" smtClean="0">
                <a:solidFill>
                  <a:srgbClr val="2DA2BF"/>
                </a:solidFill>
              </a:rPr>
              <a:t> of us </a:t>
            </a:r>
            <a:r>
              <a:rPr lang="fi-FI" sz="2800" dirty="0" err="1" smtClean="0">
                <a:solidFill>
                  <a:srgbClr val="2DA2BF"/>
                </a:solidFill>
              </a:rPr>
              <a:t>had</a:t>
            </a:r>
            <a:r>
              <a:rPr lang="fi-FI" sz="2800" dirty="0" smtClean="0">
                <a:solidFill>
                  <a:srgbClr val="2DA2BF"/>
                </a:solidFill>
              </a:rPr>
              <a:t> </a:t>
            </a:r>
            <a:r>
              <a:rPr lang="fi-FI" sz="2800" dirty="0" err="1" smtClean="0">
                <a:solidFill>
                  <a:srgbClr val="2DA2BF"/>
                </a:solidFill>
              </a:rPr>
              <a:t>worked</a:t>
            </a:r>
            <a:r>
              <a:rPr lang="fi-FI" sz="2800" dirty="0" smtClean="0">
                <a:solidFill>
                  <a:srgbClr val="2DA2BF"/>
                </a:solidFill>
              </a:rPr>
              <a:t> </a:t>
            </a:r>
            <a:r>
              <a:rPr lang="fi-FI" sz="2800" dirty="0" err="1" smtClean="0">
                <a:solidFill>
                  <a:srgbClr val="2DA2BF"/>
                </a:solidFill>
              </a:rPr>
              <a:t>hard</a:t>
            </a:r>
            <a:r>
              <a:rPr lang="fi-FI" sz="2800" dirty="0" smtClean="0">
                <a:solidFill>
                  <a:srgbClr val="2DA2BF"/>
                </a:solidFill>
              </a:rPr>
              <a:t> </a:t>
            </a:r>
            <a:r>
              <a:rPr lang="fi-FI" sz="2800" dirty="0" err="1" smtClean="0">
                <a:solidFill>
                  <a:srgbClr val="2DA2BF"/>
                </a:solidFill>
              </a:rPr>
              <a:t>before</a:t>
            </a:r>
            <a:r>
              <a:rPr lang="fi-FI" sz="2800" dirty="0" smtClean="0">
                <a:solidFill>
                  <a:srgbClr val="2DA2BF"/>
                </a:solidFill>
              </a:rPr>
              <a:t>.</a:t>
            </a:r>
          </a:p>
          <a:p>
            <a:pPr marL="0" indent="0">
              <a:buNone/>
            </a:pPr>
            <a:r>
              <a:rPr lang="fi-FI" sz="2800" dirty="0" smtClean="0">
                <a:solidFill>
                  <a:schemeClr val="tx1"/>
                </a:solidFill>
              </a:rPr>
              <a:t>	</a:t>
            </a:r>
            <a:r>
              <a:rPr lang="fi-FI" sz="2800" dirty="0" err="1" smtClean="0">
                <a:solidFill>
                  <a:schemeClr val="tx1"/>
                </a:solidFill>
              </a:rPr>
              <a:t>Some</a:t>
            </a:r>
            <a:r>
              <a:rPr lang="fi-FI" sz="2800" dirty="0" smtClean="0">
                <a:solidFill>
                  <a:schemeClr val="tx1"/>
                </a:solidFill>
              </a:rPr>
              <a:t> of us </a:t>
            </a:r>
            <a:r>
              <a:rPr lang="fi-FI" sz="2800" b="1" dirty="0" err="1" smtClean="0">
                <a:solidFill>
                  <a:schemeClr val="tx1"/>
                </a:solidFill>
              </a:rPr>
              <a:t>hadn’t</a:t>
            </a:r>
            <a:r>
              <a:rPr lang="fi-FI" sz="2800" b="1" dirty="0" smtClean="0">
                <a:solidFill>
                  <a:schemeClr val="tx1"/>
                </a:solidFill>
              </a:rPr>
              <a:t> </a:t>
            </a:r>
            <a:r>
              <a:rPr lang="fi-FI" sz="2800" b="1" dirty="0" err="1" smtClean="0">
                <a:solidFill>
                  <a:schemeClr val="tx1"/>
                </a:solidFill>
              </a:rPr>
              <a:t>worked</a:t>
            </a:r>
            <a:r>
              <a:rPr lang="fi-FI" sz="2800" b="1" dirty="0" smtClean="0">
                <a:solidFill>
                  <a:schemeClr val="tx1"/>
                </a:solidFill>
              </a:rPr>
              <a:t> </a:t>
            </a:r>
            <a:r>
              <a:rPr lang="fi-FI" sz="2800" dirty="0" err="1" smtClean="0">
                <a:solidFill>
                  <a:schemeClr val="tx1"/>
                </a:solidFill>
              </a:rPr>
              <a:t>hard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dirty="0" err="1" smtClean="0">
                <a:solidFill>
                  <a:schemeClr val="tx1"/>
                </a:solidFill>
              </a:rPr>
              <a:t>before</a:t>
            </a:r>
            <a:r>
              <a:rPr lang="fi-FI" sz="2800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fi-FI" sz="2800" dirty="0" smtClean="0">
                <a:solidFill>
                  <a:srgbClr val="2DA2BF"/>
                </a:solidFill>
              </a:rPr>
              <a:t>5. </a:t>
            </a:r>
            <a:r>
              <a:rPr lang="fi-FI" sz="2800" dirty="0" err="1" smtClean="0">
                <a:solidFill>
                  <a:srgbClr val="2DA2BF"/>
                </a:solidFill>
              </a:rPr>
              <a:t>Next</a:t>
            </a:r>
            <a:r>
              <a:rPr lang="fi-FI" sz="2800" dirty="0" smtClean="0">
                <a:solidFill>
                  <a:srgbClr val="2DA2BF"/>
                </a:solidFill>
              </a:rPr>
              <a:t> </a:t>
            </a:r>
            <a:r>
              <a:rPr lang="fi-FI" sz="2800" dirty="0" err="1" smtClean="0">
                <a:solidFill>
                  <a:srgbClr val="2DA2BF"/>
                </a:solidFill>
              </a:rPr>
              <a:t>year</a:t>
            </a:r>
            <a:r>
              <a:rPr lang="fi-FI" sz="2800" dirty="0" smtClean="0">
                <a:solidFill>
                  <a:srgbClr val="2DA2BF"/>
                </a:solidFill>
              </a:rPr>
              <a:t> Andrew and I </a:t>
            </a:r>
            <a:r>
              <a:rPr lang="fi-FI" sz="2800" dirty="0" err="1" smtClean="0">
                <a:solidFill>
                  <a:srgbClr val="2DA2BF"/>
                </a:solidFill>
              </a:rPr>
              <a:t>will</a:t>
            </a:r>
            <a:r>
              <a:rPr lang="fi-FI" sz="2800" dirty="0" smtClean="0">
                <a:solidFill>
                  <a:srgbClr val="2DA2BF"/>
                </a:solidFill>
              </a:rPr>
              <a:t> </a:t>
            </a:r>
            <a:r>
              <a:rPr lang="fi-FI" sz="2800" dirty="0" err="1" smtClean="0">
                <a:solidFill>
                  <a:srgbClr val="2DA2BF"/>
                </a:solidFill>
              </a:rPr>
              <a:t>work</a:t>
            </a:r>
            <a:r>
              <a:rPr lang="fi-FI" sz="2800" dirty="0" smtClean="0">
                <a:solidFill>
                  <a:srgbClr val="2DA2BF"/>
                </a:solidFill>
              </a:rPr>
              <a:t> </a:t>
            </a:r>
            <a:r>
              <a:rPr lang="fi-FI" sz="2800" dirty="0" err="1" smtClean="0">
                <a:solidFill>
                  <a:srgbClr val="2DA2BF"/>
                </a:solidFill>
              </a:rPr>
              <a:t>together</a:t>
            </a:r>
            <a:r>
              <a:rPr lang="fi-FI" sz="2800" dirty="0" smtClean="0">
                <a:solidFill>
                  <a:srgbClr val="2DA2BF"/>
                </a:solidFill>
              </a:rPr>
              <a:t>.</a:t>
            </a:r>
          </a:p>
          <a:p>
            <a:pPr marL="0" indent="0">
              <a:buNone/>
            </a:pPr>
            <a:r>
              <a:rPr lang="fi-FI" sz="2800" dirty="0" smtClean="0">
                <a:solidFill>
                  <a:schemeClr val="tx1"/>
                </a:solidFill>
              </a:rPr>
              <a:t>	Next </a:t>
            </a:r>
            <a:r>
              <a:rPr lang="fi-FI" sz="2800" dirty="0" err="1" smtClean="0">
                <a:solidFill>
                  <a:schemeClr val="tx1"/>
                </a:solidFill>
              </a:rPr>
              <a:t>year</a:t>
            </a:r>
            <a:r>
              <a:rPr lang="fi-FI" sz="2800" dirty="0" smtClean="0">
                <a:solidFill>
                  <a:schemeClr val="tx1"/>
                </a:solidFill>
              </a:rPr>
              <a:t> Andrew and I </a:t>
            </a:r>
            <a:r>
              <a:rPr lang="fi-FI" sz="2800" b="1" dirty="0" err="1" smtClean="0">
                <a:solidFill>
                  <a:schemeClr val="tx1"/>
                </a:solidFill>
              </a:rPr>
              <a:t>won’t</a:t>
            </a:r>
            <a:r>
              <a:rPr lang="fi-FI" sz="2800" b="1" dirty="0" smtClean="0">
                <a:solidFill>
                  <a:schemeClr val="tx1"/>
                </a:solidFill>
              </a:rPr>
              <a:t> </a:t>
            </a:r>
            <a:r>
              <a:rPr lang="fi-FI" sz="2800" b="1" dirty="0" err="1" smtClean="0">
                <a:solidFill>
                  <a:schemeClr val="tx1"/>
                </a:solidFill>
              </a:rPr>
              <a:t>work</a:t>
            </a:r>
            <a:r>
              <a:rPr lang="fi-FI" sz="2800" b="1" dirty="0" smtClean="0">
                <a:solidFill>
                  <a:schemeClr val="tx1"/>
                </a:solidFill>
              </a:rPr>
              <a:t> </a:t>
            </a:r>
            <a:r>
              <a:rPr lang="fi-FI" sz="2800" dirty="0" err="1" smtClean="0">
                <a:solidFill>
                  <a:schemeClr val="tx1"/>
                </a:solidFill>
              </a:rPr>
              <a:t>together</a:t>
            </a:r>
            <a:r>
              <a:rPr lang="fi-FI" sz="2800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fi-FI" sz="2800" dirty="0" smtClean="0">
                <a:solidFill>
                  <a:srgbClr val="2DA2BF"/>
                </a:solidFill>
              </a:rPr>
              <a:t>6. </a:t>
            </a:r>
            <a:r>
              <a:rPr lang="fi-FI" sz="2800" dirty="0" err="1" smtClean="0">
                <a:solidFill>
                  <a:srgbClr val="2DA2BF"/>
                </a:solidFill>
              </a:rPr>
              <a:t>It</a:t>
            </a:r>
            <a:r>
              <a:rPr lang="fi-FI" sz="2800" dirty="0" smtClean="0">
                <a:solidFill>
                  <a:srgbClr val="2DA2BF"/>
                </a:solidFill>
              </a:rPr>
              <a:t> is </a:t>
            </a:r>
            <a:r>
              <a:rPr lang="fi-FI" sz="2800" dirty="0" err="1" smtClean="0">
                <a:solidFill>
                  <a:srgbClr val="2DA2BF"/>
                </a:solidFill>
              </a:rPr>
              <a:t>difficult</a:t>
            </a:r>
            <a:r>
              <a:rPr lang="fi-FI" sz="2800" dirty="0" smtClean="0">
                <a:solidFill>
                  <a:srgbClr val="2DA2BF"/>
                </a:solidFill>
              </a:rPr>
              <a:t> to </a:t>
            </a:r>
            <a:r>
              <a:rPr lang="fi-FI" sz="2800" dirty="0" err="1" smtClean="0">
                <a:solidFill>
                  <a:srgbClr val="2DA2BF"/>
                </a:solidFill>
              </a:rPr>
              <a:t>work</a:t>
            </a:r>
            <a:r>
              <a:rPr lang="fi-FI" sz="2800" dirty="0" smtClean="0">
                <a:solidFill>
                  <a:srgbClr val="2DA2BF"/>
                </a:solidFill>
              </a:rPr>
              <a:t> </a:t>
            </a:r>
            <a:r>
              <a:rPr lang="fi-FI" sz="2800" dirty="0" err="1" smtClean="0">
                <a:solidFill>
                  <a:srgbClr val="2DA2BF"/>
                </a:solidFill>
              </a:rPr>
              <a:t>together</a:t>
            </a:r>
            <a:r>
              <a:rPr lang="fi-FI" sz="2800" dirty="0" smtClean="0">
                <a:solidFill>
                  <a:srgbClr val="2DA2BF"/>
                </a:solidFill>
              </a:rPr>
              <a:t> with </a:t>
            </a:r>
            <a:r>
              <a:rPr lang="fi-FI" sz="2800" dirty="0" err="1" smtClean="0">
                <a:solidFill>
                  <a:srgbClr val="2DA2BF"/>
                </a:solidFill>
              </a:rPr>
              <a:t>someone</a:t>
            </a:r>
            <a:r>
              <a:rPr lang="fi-FI" sz="2800" dirty="0" smtClean="0">
                <a:solidFill>
                  <a:srgbClr val="2DA2BF"/>
                </a:solidFill>
              </a:rPr>
              <a:t>.</a:t>
            </a:r>
          </a:p>
          <a:p>
            <a:pPr marL="0" indent="0">
              <a:buNone/>
            </a:pPr>
            <a:r>
              <a:rPr lang="fi-FI" sz="2800" dirty="0">
                <a:solidFill>
                  <a:schemeClr val="tx1"/>
                </a:solidFill>
              </a:rPr>
              <a:t>	</a:t>
            </a:r>
            <a:r>
              <a:rPr lang="fi-FI" sz="2800" dirty="0" smtClean="0">
                <a:solidFill>
                  <a:schemeClr val="tx1"/>
                </a:solidFill>
              </a:rPr>
              <a:t>It</a:t>
            </a:r>
            <a:r>
              <a:rPr lang="fi-FI" sz="2800" b="1" dirty="0" smtClean="0">
                <a:solidFill>
                  <a:schemeClr val="tx1"/>
                </a:solidFill>
              </a:rPr>
              <a:t> </a:t>
            </a:r>
            <a:r>
              <a:rPr lang="fi-FI" sz="2800" b="1" dirty="0" err="1" smtClean="0">
                <a:solidFill>
                  <a:schemeClr val="tx1"/>
                </a:solidFill>
              </a:rPr>
              <a:t>isn’t</a:t>
            </a:r>
            <a:r>
              <a:rPr lang="fi-FI" sz="2800" b="1" dirty="0" smtClean="0">
                <a:solidFill>
                  <a:schemeClr val="tx1"/>
                </a:solidFill>
              </a:rPr>
              <a:t> </a:t>
            </a:r>
            <a:r>
              <a:rPr lang="fi-FI" sz="2800" dirty="0" err="1" smtClean="0">
                <a:solidFill>
                  <a:schemeClr val="tx1"/>
                </a:solidFill>
              </a:rPr>
              <a:t>difficult</a:t>
            </a:r>
            <a:r>
              <a:rPr lang="fi-FI" sz="2800" dirty="0" smtClean="0">
                <a:solidFill>
                  <a:schemeClr val="tx1"/>
                </a:solidFill>
              </a:rPr>
              <a:t> to </a:t>
            </a:r>
            <a:r>
              <a:rPr lang="fi-FI" sz="2800" dirty="0" err="1" smtClean="0">
                <a:solidFill>
                  <a:schemeClr val="tx1"/>
                </a:solidFill>
              </a:rPr>
              <a:t>work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dirty="0" err="1" smtClean="0">
                <a:solidFill>
                  <a:schemeClr val="tx1"/>
                </a:solidFill>
              </a:rPr>
              <a:t>together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dirty="0" err="1" smtClean="0">
                <a:solidFill>
                  <a:schemeClr val="tx1"/>
                </a:solidFill>
              </a:rPr>
              <a:t>with</a:t>
            </a:r>
            <a:r>
              <a:rPr lang="fi-FI" sz="2800" smtClean="0">
                <a:solidFill>
                  <a:schemeClr val="tx1"/>
                </a:solidFill>
              </a:rPr>
              <a:t> </a:t>
            </a:r>
            <a:r>
              <a:rPr lang="fi-FI" sz="2800" smtClean="0">
                <a:solidFill>
                  <a:schemeClr val="tx1"/>
                </a:solidFill>
              </a:rPr>
              <a:t>someone</a:t>
            </a:r>
            <a:r>
              <a:rPr lang="fi-FI" sz="2800" dirty="0" smtClean="0">
                <a:solidFill>
                  <a:schemeClr val="tx1"/>
                </a:solidFill>
              </a:rPr>
              <a:t>.</a:t>
            </a:r>
            <a:endParaRPr lang="fi-FI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087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/>
          </a:bodyPr>
          <a:lstStyle/>
          <a:p>
            <a:r>
              <a:rPr lang="fi-FI" sz="4000" dirty="0" smtClean="0"/>
              <a:t>Miten muodostetaan kysymys?</a:t>
            </a:r>
            <a:endParaRPr lang="fi-FI" sz="40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92696" y="1500733"/>
            <a:ext cx="8671792" cy="4281339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fi-FI" sz="2800" dirty="0" err="1" smtClean="0">
                <a:solidFill>
                  <a:schemeClr val="tx1"/>
                </a:solidFill>
              </a:rPr>
              <a:t>Does</a:t>
            </a:r>
            <a:r>
              <a:rPr lang="fi-FI" sz="2800" dirty="0" smtClean="0">
                <a:solidFill>
                  <a:schemeClr val="tx1"/>
                </a:solidFill>
              </a:rPr>
              <a:t> Jonathan </a:t>
            </a:r>
            <a:r>
              <a:rPr lang="fi-FI" sz="2800" dirty="0" err="1" smtClean="0">
                <a:solidFill>
                  <a:schemeClr val="tx1"/>
                </a:solidFill>
              </a:rPr>
              <a:t>watch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dirty="0" err="1" smtClean="0">
                <a:solidFill>
                  <a:schemeClr val="tx1"/>
                </a:solidFill>
              </a:rPr>
              <a:t>horror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dirty="0" err="1" smtClean="0">
                <a:solidFill>
                  <a:schemeClr val="tx1"/>
                </a:solidFill>
              </a:rPr>
              <a:t>movies</a:t>
            </a:r>
            <a:r>
              <a:rPr lang="fi-FI" sz="2800" dirty="0">
                <a:solidFill>
                  <a:schemeClr val="tx1"/>
                </a:solidFill>
              </a:rPr>
              <a:t>?</a:t>
            </a:r>
            <a:r>
              <a:rPr lang="fi-FI" sz="2800" dirty="0" smtClean="0">
                <a:solidFill>
                  <a:schemeClr val="tx1"/>
                </a:solidFill>
              </a:rPr>
              <a:t>  	</a:t>
            </a:r>
            <a:r>
              <a:rPr lang="fi-FI" sz="2800" dirty="0" smtClean="0">
                <a:solidFill>
                  <a:srgbClr val="2DA2BF"/>
                </a:solidFill>
              </a:rPr>
              <a:t>PREESENS</a:t>
            </a:r>
            <a:endParaRPr lang="fi-FI" sz="2800" dirty="0">
              <a:solidFill>
                <a:schemeClr val="tx1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fi-FI" sz="2800" dirty="0" err="1" smtClean="0">
                <a:solidFill>
                  <a:schemeClr val="tx1"/>
                </a:solidFill>
              </a:rPr>
              <a:t>Did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dirty="0" err="1" smtClean="0">
                <a:solidFill>
                  <a:schemeClr val="tx1"/>
                </a:solidFill>
              </a:rPr>
              <a:t>they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dirty="0" err="1" smtClean="0">
                <a:solidFill>
                  <a:schemeClr val="tx1"/>
                </a:solidFill>
              </a:rPr>
              <a:t>watch</a:t>
            </a:r>
            <a:r>
              <a:rPr lang="fi-FI" sz="2800" dirty="0" smtClean="0">
                <a:solidFill>
                  <a:schemeClr val="tx1"/>
                </a:solidFill>
              </a:rPr>
              <a:t> the </a:t>
            </a:r>
            <a:r>
              <a:rPr lang="fi-FI" sz="2800" dirty="0" err="1" smtClean="0">
                <a:solidFill>
                  <a:schemeClr val="tx1"/>
                </a:solidFill>
              </a:rPr>
              <a:t>film</a:t>
            </a:r>
            <a:r>
              <a:rPr lang="fi-FI" sz="2800" dirty="0" smtClean="0">
                <a:solidFill>
                  <a:schemeClr val="tx1"/>
                </a:solidFill>
              </a:rPr>
              <a:t> on TV </a:t>
            </a:r>
            <a:r>
              <a:rPr lang="fi-FI" sz="2800" dirty="0" err="1" smtClean="0">
                <a:solidFill>
                  <a:schemeClr val="tx1"/>
                </a:solidFill>
              </a:rPr>
              <a:t>last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dirty="0" err="1" smtClean="0">
                <a:solidFill>
                  <a:schemeClr val="tx1"/>
                </a:solidFill>
              </a:rPr>
              <a:t>night</a:t>
            </a:r>
            <a:r>
              <a:rPr lang="fi-FI" sz="2800" dirty="0" smtClean="0">
                <a:solidFill>
                  <a:schemeClr val="tx1"/>
                </a:solidFill>
              </a:rPr>
              <a:t>? 	</a:t>
            </a:r>
            <a:r>
              <a:rPr lang="fi-FI" sz="2800" dirty="0" smtClean="0">
                <a:solidFill>
                  <a:srgbClr val="2DA2BF"/>
                </a:solidFill>
              </a:rPr>
              <a:t>IMPERFEKTI</a:t>
            </a:r>
            <a:endParaRPr lang="fi-FI" sz="2800" dirty="0">
              <a:solidFill>
                <a:schemeClr val="tx1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fi-FI" sz="2800" dirty="0" err="1" smtClean="0">
                <a:solidFill>
                  <a:schemeClr val="tx1"/>
                </a:solidFill>
              </a:rPr>
              <a:t>Has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dirty="0" err="1" smtClean="0">
                <a:solidFill>
                  <a:schemeClr val="tx1"/>
                </a:solidFill>
              </a:rPr>
              <a:t>Pauline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dirty="0" err="1" smtClean="0">
                <a:solidFill>
                  <a:schemeClr val="tx1"/>
                </a:solidFill>
              </a:rPr>
              <a:t>watched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dirty="0" err="1" smtClean="0">
                <a:solidFill>
                  <a:schemeClr val="tx1"/>
                </a:solidFill>
              </a:rPr>
              <a:t>you</a:t>
            </a:r>
            <a:r>
              <a:rPr lang="fi-FI" sz="2800" dirty="0" smtClean="0">
                <a:solidFill>
                  <a:schemeClr val="tx1"/>
                </a:solidFill>
              </a:rPr>
              <a:t> play tennis? 		</a:t>
            </a:r>
            <a:r>
              <a:rPr lang="fi-FI" sz="2800" dirty="0" smtClean="0">
                <a:solidFill>
                  <a:srgbClr val="2DA2BF"/>
                </a:solidFill>
              </a:rPr>
              <a:t>PERFEKTI</a:t>
            </a:r>
            <a:endParaRPr lang="fi-FI" sz="2800" dirty="0">
              <a:solidFill>
                <a:schemeClr val="tx1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fi-FI" sz="2800" dirty="0" err="1" smtClean="0">
                <a:solidFill>
                  <a:schemeClr val="tx1"/>
                </a:solidFill>
              </a:rPr>
              <a:t>Had</a:t>
            </a:r>
            <a:r>
              <a:rPr lang="fi-FI" sz="2800" dirty="0" smtClean="0">
                <a:solidFill>
                  <a:schemeClr val="tx1"/>
                </a:solidFill>
              </a:rPr>
              <a:t> Kim </a:t>
            </a:r>
            <a:r>
              <a:rPr lang="fi-FI" sz="2800" dirty="0" err="1" smtClean="0">
                <a:solidFill>
                  <a:schemeClr val="tx1"/>
                </a:solidFill>
              </a:rPr>
              <a:t>watched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dirty="0" err="1" smtClean="0">
                <a:solidFill>
                  <a:schemeClr val="tx1"/>
                </a:solidFill>
              </a:rPr>
              <a:t>that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dirty="0" err="1" smtClean="0">
                <a:solidFill>
                  <a:schemeClr val="tx1"/>
                </a:solidFill>
              </a:rPr>
              <a:t>soap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dirty="0" err="1" smtClean="0">
                <a:solidFill>
                  <a:schemeClr val="tx1"/>
                </a:solidFill>
              </a:rPr>
              <a:t>too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dirty="0" err="1" smtClean="0">
                <a:solidFill>
                  <a:schemeClr val="tx1"/>
                </a:solidFill>
              </a:rPr>
              <a:t>many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dirty="0" err="1" smtClean="0">
                <a:solidFill>
                  <a:schemeClr val="tx1"/>
                </a:solidFill>
              </a:rPr>
              <a:t>times</a:t>
            </a:r>
            <a:r>
              <a:rPr lang="fi-FI" sz="2800" dirty="0">
                <a:solidFill>
                  <a:schemeClr val="tx1"/>
                </a:solidFill>
              </a:rPr>
              <a:t>?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dirty="0" smtClean="0">
                <a:solidFill>
                  <a:srgbClr val="2DA2BF"/>
                </a:solidFill>
              </a:rPr>
              <a:t>PLUSK. PERF</a:t>
            </a:r>
            <a:r>
              <a:rPr lang="fi-FI" sz="2800" dirty="0">
                <a:solidFill>
                  <a:srgbClr val="2DA2BF"/>
                </a:solidFill>
              </a:rPr>
              <a:t>.</a:t>
            </a:r>
            <a:endParaRPr lang="fi-FI" sz="2800" dirty="0">
              <a:solidFill>
                <a:schemeClr val="tx1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fi-FI" sz="2800" dirty="0" err="1" smtClean="0">
                <a:solidFill>
                  <a:schemeClr val="tx1"/>
                </a:solidFill>
              </a:rPr>
              <a:t>Will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dirty="0" err="1" smtClean="0">
                <a:solidFill>
                  <a:schemeClr val="tx1"/>
                </a:solidFill>
              </a:rPr>
              <a:t>she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dirty="0" err="1" smtClean="0">
                <a:solidFill>
                  <a:schemeClr val="tx1"/>
                </a:solidFill>
              </a:rPr>
              <a:t>watch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dirty="0" err="1" smtClean="0">
                <a:solidFill>
                  <a:schemeClr val="tx1"/>
                </a:solidFill>
              </a:rPr>
              <a:t>yet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dirty="0" err="1" smtClean="0">
                <a:solidFill>
                  <a:schemeClr val="tx1"/>
                </a:solidFill>
              </a:rPr>
              <a:t>another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dirty="0" err="1" smtClean="0">
                <a:solidFill>
                  <a:schemeClr val="tx1"/>
                </a:solidFill>
              </a:rPr>
              <a:t>episode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dirty="0" err="1" smtClean="0">
                <a:solidFill>
                  <a:schemeClr val="tx1"/>
                </a:solidFill>
              </a:rPr>
              <a:t>today</a:t>
            </a:r>
            <a:r>
              <a:rPr lang="fi-FI" sz="2800" dirty="0">
                <a:solidFill>
                  <a:schemeClr val="tx1"/>
                </a:solidFill>
              </a:rPr>
              <a:t>?</a:t>
            </a:r>
            <a:r>
              <a:rPr lang="fi-FI" sz="2800" dirty="0" smtClean="0">
                <a:solidFill>
                  <a:schemeClr val="tx1"/>
                </a:solidFill>
              </a:rPr>
              <a:t> 	</a:t>
            </a:r>
            <a:r>
              <a:rPr lang="fi-FI" sz="2800" dirty="0" smtClean="0">
                <a:solidFill>
                  <a:srgbClr val="2DA2BF"/>
                </a:solidFill>
              </a:rPr>
              <a:t>FUTUURI</a:t>
            </a:r>
            <a:endParaRPr lang="fi-FI" sz="28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fi-FI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979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92088"/>
          </a:xfrm>
        </p:spPr>
        <p:txBody>
          <a:bodyPr>
            <a:normAutofit/>
          </a:bodyPr>
          <a:lstStyle/>
          <a:p>
            <a:r>
              <a:rPr lang="fi-FI" sz="4000" dirty="0" smtClean="0"/>
              <a:t>Miten muodostetaan kysymys?</a:t>
            </a:r>
            <a:endParaRPr lang="fi-FI" sz="40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124744"/>
            <a:ext cx="8686800" cy="5001419"/>
          </a:xfrm>
        </p:spPr>
        <p:txBody>
          <a:bodyPr>
            <a:normAutofit fontScale="92500" lnSpcReduction="10000"/>
          </a:bodyPr>
          <a:lstStyle/>
          <a:p>
            <a:r>
              <a:rPr lang="fi-FI" dirty="0" smtClean="0">
                <a:solidFill>
                  <a:schemeClr val="tx1"/>
                </a:solidFill>
              </a:rPr>
              <a:t>Preesensissä ja imperfektissä </a:t>
            </a:r>
          </a:p>
          <a:p>
            <a:pPr marL="0" indent="0">
              <a:buNone/>
            </a:pPr>
            <a:r>
              <a:rPr lang="fi-FI" b="1" dirty="0" smtClean="0">
                <a:solidFill>
                  <a:schemeClr val="tx1"/>
                </a:solidFill>
              </a:rPr>
              <a:t>    DON’T / DOESN’T /DIDN’T </a:t>
            </a:r>
            <a:r>
              <a:rPr lang="fi-FI" dirty="0" smtClean="0">
                <a:solidFill>
                  <a:schemeClr val="tx1"/>
                </a:solidFill>
              </a:rPr>
              <a:t>+ </a:t>
            </a:r>
            <a:r>
              <a:rPr lang="fi-FI" b="1" dirty="0" smtClean="0">
                <a:solidFill>
                  <a:schemeClr val="tx1"/>
                </a:solidFill>
              </a:rPr>
              <a:t>S</a:t>
            </a:r>
            <a:r>
              <a:rPr lang="fi-FI" dirty="0" smtClean="0">
                <a:solidFill>
                  <a:schemeClr val="tx1"/>
                </a:solidFill>
              </a:rPr>
              <a:t> + </a:t>
            </a:r>
            <a:r>
              <a:rPr lang="fi-FI" b="1" dirty="0" smtClean="0">
                <a:solidFill>
                  <a:schemeClr val="tx1"/>
                </a:solidFill>
              </a:rPr>
              <a:t>verbin perusmuoto</a:t>
            </a:r>
          </a:p>
          <a:p>
            <a:pPr marL="571500" lvl="1" indent="0">
              <a:lnSpc>
                <a:spcPct val="120000"/>
              </a:lnSpc>
              <a:buNone/>
            </a:pPr>
            <a:r>
              <a:rPr lang="fi-FI" sz="2400" b="1" dirty="0" err="1" smtClean="0">
                <a:solidFill>
                  <a:schemeClr val="tx1"/>
                </a:solidFill>
              </a:rPr>
              <a:t>Does</a:t>
            </a:r>
            <a:r>
              <a:rPr lang="fi-FI" sz="2400" dirty="0" smtClean="0">
                <a:solidFill>
                  <a:schemeClr val="tx1"/>
                </a:solidFill>
              </a:rPr>
              <a:t> Jonathan </a:t>
            </a:r>
            <a:r>
              <a:rPr lang="fi-FI" sz="2400" b="1" dirty="0" err="1" smtClean="0">
                <a:solidFill>
                  <a:schemeClr val="tx1"/>
                </a:solidFill>
              </a:rPr>
              <a:t>watch</a:t>
            </a:r>
            <a:r>
              <a:rPr lang="fi-FI" sz="2400" dirty="0" smtClean="0">
                <a:solidFill>
                  <a:schemeClr val="tx1"/>
                </a:solidFill>
              </a:rPr>
              <a:t> </a:t>
            </a:r>
            <a:r>
              <a:rPr lang="fi-FI" sz="2400" dirty="0" err="1" smtClean="0">
                <a:solidFill>
                  <a:schemeClr val="tx1"/>
                </a:solidFill>
              </a:rPr>
              <a:t>horror</a:t>
            </a:r>
            <a:r>
              <a:rPr lang="fi-FI" sz="2400" dirty="0" smtClean="0">
                <a:solidFill>
                  <a:schemeClr val="tx1"/>
                </a:solidFill>
              </a:rPr>
              <a:t> </a:t>
            </a:r>
            <a:r>
              <a:rPr lang="fi-FI" sz="2400" dirty="0" err="1" smtClean="0">
                <a:solidFill>
                  <a:schemeClr val="tx1"/>
                </a:solidFill>
              </a:rPr>
              <a:t>movies</a:t>
            </a:r>
            <a:r>
              <a:rPr lang="fi-FI" sz="2400" dirty="0" smtClean="0">
                <a:solidFill>
                  <a:schemeClr val="tx1"/>
                </a:solidFill>
              </a:rPr>
              <a:t>?  </a:t>
            </a:r>
            <a:r>
              <a:rPr lang="fi-FI" sz="2400" dirty="0" smtClean="0">
                <a:solidFill>
                  <a:schemeClr val="accent1"/>
                </a:solidFill>
              </a:rPr>
              <a:t>PREESENS</a:t>
            </a:r>
          </a:p>
          <a:p>
            <a:pPr marL="571500" lvl="1" indent="0">
              <a:lnSpc>
                <a:spcPct val="120000"/>
              </a:lnSpc>
              <a:buNone/>
            </a:pPr>
            <a:r>
              <a:rPr lang="fi-FI" sz="2400" b="1" dirty="0" err="1" smtClean="0">
                <a:solidFill>
                  <a:schemeClr val="tx1"/>
                </a:solidFill>
              </a:rPr>
              <a:t>Did</a:t>
            </a:r>
            <a:r>
              <a:rPr lang="fi-FI" sz="2400" dirty="0" smtClean="0">
                <a:solidFill>
                  <a:schemeClr val="tx1"/>
                </a:solidFill>
              </a:rPr>
              <a:t> </a:t>
            </a:r>
            <a:r>
              <a:rPr lang="fi-FI" sz="2400" dirty="0" err="1" smtClean="0">
                <a:solidFill>
                  <a:schemeClr val="tx1"/>
                </a:solidFill>
              </a:rPr>
              <a:t>they</a:t>
            </a:r>
            <a:r>
              <a:rPr lang="fi-FI" sz="2400" dirty="0" smtClean="0">
                <a:solidFill>
                  <a:schemeClr val="tx1"/>
                </a:solidFill>
              </a:rPr>
              <a:t> </a:t>
            </a:r>
            <a:r>
              <a:rPr lang="fi-FI" sz="2400" b="1" dirty="0" err="1" smtClean="0">
                <a:solidFill>
                  <a:schemeClr val="tx1"/>
                </a:solidFill>
              </a:rPr>
              <a:t>watch</a:t>
            </a:r>
            <a:r>
              <a:rPr lang="fi-FI" sz="2400" dirty="0" smtClean="0">
                <a:solidFill>
                  <a:schemeClr val="tx1"/>
                </a:solidFill>
              </a:rPr>
              <a:t> </a:t>
            </a:r>
            <a:r>
              <a:rPr lang="fi-FI" sz="2400" dirty="0" err="1" smtClean="0">
                <a:solidFill>
                  <a:schemeClr val="tx1"/>
                </a:solidFill>
              </a:rPr>
              <a:t>the</a:t>
            </a:r>
            <a:r>
              <a:rPr lang="fi-FI" sz="2400" dirty="0" smtClean="0">
                <a:solidFill>
                  <a:schemeClr val="tx1"/>
                </a:solidFill>
              </a:rPr>
              <a:t> </a:t>
            </a:r>
            <a:r>
              <a:rPr lang="fi-FI" sz="2400" dirty="0" err="1" smtClean="0">
                <a:solidFill>
                  <a:schemeClr val="tx1"/>
                </a:solidFill>
              </a:rPr>
              <a:t>film</a:t>
            </a:r>
            <a:r>
              <a:rPr lang="fi-FI" sz="2400" dirty="0" smtClean="0">
                <a:solidFill>
                  <a:schemeClr val="tx1"/>
                </a:solidFill>
              </a:rPr>
              <a:t> on TV </a:t>
            </a:r>
            <a:r>
              <a:rPr lang="fi-FI" sz="2400" dirty="0" err="1" smtClean="0">
                <a:solidFill>
                  <a:schemeClr val="tx1"/>
                </a:solidFill>
              </a:rPr>
              <a:t>last</a:t>
            </a:r>
            <a:r>
              <a:rPr lang="fi-FI" sz="2400" dirty="0" smtClean="0">
                <a:solidFill>
                  <a:schemeClr val="tx1"/>
                </a:solidFill>
              </a:rPr>
              <a:t> </a:t>
            </a:r>
            <a:r>
              <a:rPr lang="fi-FI" sz="2400" dirty="0" err="1" smtClean="0">
                <a:solidFill>
                  <a:schemeClr val="tx1"/>
                </a:solidFill>
              </a:rPr>
              <a:t>night</a:t>
            </a:r>
            <a:r>
              <a:rPr lang="fi-FI" sz="2400" dirty="0" smtClean="0">
                <a:solidFill>
                  <a:schemeClr val="tx1"/>
                </a:solidFill>
              </a:rPr>
              <a:t>? </a:t>
            </a:r>
            <a:r>
              <a:rPr lang="fi-FI" sz="2400" dirty="0" smtClean="0">
                <a:solidFill>
                  <a:schemeClr val="accent1"/>
                </a:solidFill>
              </a:rPr>
              <a:t>IMPERFEKTI</a:t>
            </a:r>
          </a:p>
          <a:p>
            <a:pPr marL="0" indent="0">
              <a:buNone/>
            </a:pPr>
            <a:endParaRPr lang="fi-FI" b="1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fi-FI" sz="3300" dirty="0" smtClean="0">
                <a:solidFill>
                  <a:schemeClr val="tx1"/>
                </a:solidFill>
              </a:rPr>
              <a:t>Muissa aikamuodoissa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fi-FI" sz="3300" b="1" dirty="0" smtClean="0">
                <a:solidFill>
                  <a:schemeClr val="tx1"/>
                </a:solidFill>
              </a:rPr>
              <a:t>    APUVERBI sijoitetaan SUBJEKTIN eteen</a:t>
            </a:r>
          </a:p>
          <a:p>
            <a:pPr marL="571500" lvl="1" indent="0">
              <a:lnSpc>
                <a:spcPct val="120000"/>
              </a:lnSpc>
              <a:buNone/>
            </a:pPr>
            <a:r>
              <a:rPr lang="fi-FI" sz="2400" b="1" dirty="0" err="1">
                <a:solidFill>
                  <a:schemeClr val="tx1"/>
                </a:solidFill>
              </a:rPr>
              <a:t>Has</a:t>
            </a:r>
            <a:r>
              <a:rPr lang="fi-FI" sz="2400" dirty="0">
                <a:solidFill>
                  <a:schemeClr val="tx1"/>
                </a:solidFill>
              </a:rPr>
              <a:t> </a:t>
            </a:r>
            <a:r>
              <a:rPr lang="fi-FI" sz="2400" dirty="0" err="1">
                <a:solidFill>
                  <a:schemeClr val="tx1"/>
                </a:solidFill>
              </a:rPr>
              <a:t>Pauline</a:t>
            </a:r>
            <a:r>
              <a:rPr lang="fi-FI" sz="2400" dirty="0">
                <a:solidFill>
                  <a:schemeClr val="tx1"/>
                </a:solidFill>
              </a:rPr>
              <a:t> </a:t>
            </a:r>
            <a:r>
              <a:rPr lang="fi-FI" sz="2400" b="1" dirty="0" err="1">
                <a:solidFill>
                  <a:schemeClr val="tx1"/>
                </a:solidFill>
              </a:rPr>
              <a:t>watched</a:t>
            </a:r>
            <a:r>
              <a:rPr lang="fi-FI" sz="2400" dirty="0">
                <a:solidFill>
                  <a:schemeClr val="tx1"/>
                </a:solidFill>
              </a:rPr>
              <a:t> </a:t>
            </a:r>
            <a:r>
              <a:rPr lang="fi-FI" sz="2400" dirty="0" err="1">
                <a:solidFill>
                  <a:schemeClr val="tx1"/>
                </a:solidFill>
              </a:rPr>
              <a:t>you</a:t>
            </a:r>
            <a:r>
              <a:rPr lang="fi-FI" sz="2400" dirty="0">
                <a:solidFill>
                  <a:schemeClr val="tx1"/>
                </a:solidFill>
              </a:rPr>
              <a:t> play tennis? </a:t>
            </a:r>
            <a:r>
              <a:rPr lang="fi-FI" sz="2400" dirty="0">
                <a:solidFill>
                  <a:schemeClr val="accent1"/>
                </a:solidFill>
              </a:rPr>
              <a:t>PERFEKTI</a:t>
            </a:r>
          </a:p>
          <a:p>
            <a:pPr marL="571500" lvl="1" indent="0">
              <a:lnSpc>
                <a:spcPct val="120000"/>
              </a:lnSpc>
              <a:buNone/>
            </a:pPr>
            <a:r>
              <a:rPr lang="fi-FI" sz="2400" b="1" dirty="0" err="1">
                <a:solidFill>
                  <a:schemeClr val="tx1"/>
                </a:solidFill>
              </a:rPr>
              <a:t>Had</a:t>
            </a:r>
            <a:r>
              <a:rPr lang="fi-FI" sz="2400" dirty="0">
                <a:solidFill>
                  <a:schemeClr val="tx1"/>
                </a:solidFill>
              </a:rPr>
              <a:t> Kim </a:t>
            </a:r>
            <a:r>
              <a:rPr lang="fi-FI" sz="2400" b="1" dirty="0" err="1">
                <a:solidFill>
                  <a:schemeClr val="tx1"/>
                </a:solidFill>
              </a:rPr>
              <a:t>watched</a:t>
            </a:r>
            <a:r>
              <a:rPr lang="fi-FI" sz="2400" dirty="0">
                <a:solidFill>
                  <a:schemeClr val="tx1"/>
                </a:solidFill>
              </a:rPr>
              <a:t> </a:t>
            </a:r>
            <a:r>
              <a:rPr lang="fi-FI" sz="2400" dirty="0" err="1">
                <a:solidFill>
                  <a:schemeClr val="tx1"/>
                </a:solidFill>
              </a:rPr>
              <a:t>that</a:t>
            </a:r>
            <a:r>
              <a:rPr lang="fi-FI" sz="2400" dirty="0">
                <a:solidFill>
                  <a:schemeClr val="tx1"/>
                </a:solidFill>
              </a:rPr>
              <a:t> </a:t>
            </a:r>
            <a:r>
              <a:rPr lang="fi-FI" sz="2400" dirty="0" err="1">
                <a:solidFill>
                  <a:schemeClr val="tx1"/>
                </a:solidFill>
              </a:rPr>
              <a:t>soap</a:t>
            </a:r>
            <a:r>
              <a:rPr lang="fi-FI" sz="2400" dirty="0">
                <a:solidFill>
                  <a:schemeClr val="tx1"/>
                </a:solidFill>
              </a:rPr>
              <a:t> </a:t>
            </a:r>
            <a:r>
              <a:rPr lang="fi-FI" sz="2400" dirty="0" err="1">
                <a:solidFill>
                  <a:schemeClr val="tx1"/>
                </a:solidFill>
              </a:rPr>
              <a:t>opera</a:t>
            </a:r>
            <a:r>
              <a:rPr lang="fi-FI" sz="2400" dirty="0">
                <a:solidFill>
                  <a:schemeClr val="tx1"/>
                </a:solidFill>
              </a:rPr>
              <a:t> </a:t>
            </a:r>
            <a:r>
              <a:rPr lang="fi-FI" sz="2400" dirty="0" err="1">
                <a:solidFill>
                  <a:schemeClr val="tx1"/>
                </a:solidFill>
              </a:rPr>
              <a:t>too</a:t>
            </a:r>
            <a:r>
              <a:rPr lang="fi-FI" sz="2400" dirty="0">
                <a:solidFill>
                  <a:schemeClr val="tx1"/>
                </a:solidFill>
              </a:rPr>
              <a:t> </a:t>
            </a:r>
            <a:r>
              <a:rPr lang="fi-FI" sz="2400" dirty="0" err="1">
                <a:solidFill>
                  <a:schemeClr val="tx1"/>
                </a:solidFill>
              </a:rPr>
              <a:t>many</a:t>
            </a:r>
            <a:r>
              <a:rPr lang="fi-FI" sz="2400" dirty="0">
                <a:solidFill>
                  <a:schemeClr val="tx1"/>
                </a:solidFill>
              </a:rPr>
              <a:t> </a:t>
            </a:r>
            <a:r>
              <a:rPr lang="fi-FI" sz="2400" dirty="0" err="1">
                <a:solidFill>
                  <a:schemeClr val="tx1"/>
                </a:solidFill>
              </a:rPr>
              <a:t>times</a:t>
            </a:r>
            <a:r>
              <a:rPr lang="fi-FI" sz="2400" dirty="0">
                <a:solidFill>
                  <a:schemeClr val="tx1"/>
                </a:solidFill>
              </a:rPr>
              <a:t>? </a:t>
            </a:r>
            <a:r>
              <a:rPr lang="fi-FI" sz="2400" dirty="0" smtClean="0">
                <a:solidFill>
                  <a:schemeClr val="accent1"/>
                </a:solidFill>
              </a:rPr>
              <a:t>PLUSK.PERF</a:t>
            </a:r>
            <a:r>
              <a:rPr lang="fi-FI" sz="2400" dirty="0">
                <a:solidFill>
                  <a:schemeClr val="accent1"/>
                </a:solidFill>
              </a:rPr>
              <a:t>.</a:t>
            </a:r>
          </a:p>
          <a:p>
            <a:pPr marL="571500" lvl="1" indent="0">
              <a:lnSpc>
                <a:spcPct val="120000"/>
              </a:lnSpc>
              <a:buNone/>
            </a:pPr>
            <a:r>
              <a:rPr lang="fi-FI" sz="2400" b="1" dirty="0" err="1">
                <a:solidFill>
                  <a:schemeClr val="tx1"/>
                </a:solidFill>
              </a:rPr>
              <a:t>Will</a:t>
            </a:r>
            <a:r>
              <a:rPr lang="fi-FI" sz="2400" dirty="0">
                <a:solidFill>
                  <a:schemeClr val="tx1"/>
                </a:solidFill>
              </a:rPr>
              <a:t> </a:t>
            </a:r>
            <a:r>
              <a:rPr lang="fi-FI" sz="2400" dirty="0" err="1">
                <a:solidFill>
                  <a:schemeClr val="tx1"/>
                </a:solidFill>
              </a:rPr>
              <a:t>she</a:t>
            </a:r>
            <a:r>
              <a:rPr lang="fi-FI" sz="2400" dirty="0">
                <a:solidFill>
                  <a:schemeClr val="tx1"/>
                </a:solidFill>
              </a:rPr>
              <a:t> </a:t>
            </a:r>
            <a:r>
              <a:rPr lang="fi-FI" sz="2400" b="1" dirty="0" err="1">
                <a:solidFill>
                  <a:schemeClr val="tx1"/>
                </a:solidFill>
              </a:rPr>
              <a:t>watch</a:t>
            </a:r>
            <a:r>
              <a:rPr lang="fi-FI" sz="2400" dirty="0">
                <a:solidFill>
                  <a:schemeClr val="tx1"/>
                </a:solidFill>
              </a:rPr>
              <a:t> </a:t>
            </a:r>
            <a:r>
              <a:rPr lang="fi-FI" sz="2400" dirty="0" err="1">
                <a:solidFill>
                  <a:schemeClr val="tx1"/>
                </a:solidFill>
              </a:rPr>
              <a:t>yet</a:t>
            </a:r>
            <a:r>
              <a:rPr lang="fi-FI" sz="2400" dirty="0">
                <a:solidFill>
                  <a:schemeClr val="tx1"/>
                </a:solidFill>
              </a:rPr>
              <a:t> </a:t>
            </a:r>
            <a:r>
              <a:rPr lang="fi-FI" sz="2400" dirty="0" err="1">
                <a:solidFill>
                  <a:schemeClr val="tx1"/>
                </a:solidFill>
              </a:rPr>
              <a:t>another</a:t>
            </a:r>
            <a:r>
              <a:rPr lang="fi-FI" sz="2400" dirty="0">
                <a:solidFill>
                  <a:schemeClr val="tx1"/>
                </a:solidFill>
              </a:rPr>
              <a:t> </a:t>
            </a:r>
            <a:r>
              <a:rPr lang="fi-FI" sz="2400" dirty="0" err="1">
                <a:solidFill>
                  <a:schemeClr val="tx1"/>
                </a:solidFill>
              </a:rPr>
              <a:t>episode</a:t>
            </a:r>
            <a:r>
              <a:rPr lang="fi-FI" sz="2400" dirty="0">
                <a:solidFill>
                  <a:schemeClr val="tx1"/>
                </a:solidFill>
              </a:rPr>
              <a:t> </a:t>
            </a:r>
            <a:r>
              <a:rPr lang="fi-FI" sz="2400" dirty="0" err="1">
                <a:solidFill>
                  <a:schemeClr val="tx1"/>
                </a:solidFill>
              </a:rPr>
              <a:t>today</a:t>
            </a:r>
            <a:r>
              <a:rPr lang="fi-FI" sz="2400" dirty="0">
                <a:solidFill>
                  <a:schemeClr val="tx1"/>
                </a:solidFill>
              </a:rPr>
              <a:t>? </a:t>
            </a:r>
            <a:r>
              <a:rPr lang="fi-FI" sz="2400" dirty="0">
                <a:solidFill>
                  <a:schemeClr val="accent1"/>
                </a:solidFill>
              </a:rPr>
              <a:t>FUTUURI</a:t>
            </a:r>
          </a:p>
          <a:p>
            <a:pPr marL="0" indent="0">
              <a:lnSpc>
                <a:spcPct val="90000"/>
              </a:lnSpc>
              <a:buNone/>
            </a:pPr>
            <a:endParaRPr lang="fi-FI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242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/>
          </a:bodyPr>
          <a:lstStyle/>
          <a:p>
            <a:r>
              <a:rPr lang="fi-FI" sz="4000" dirty="0" smtClean="0"/>
              <a:t>Miten muodostetaan kysymys?</a:t>
            </a:r>
            <a:endParaRPr lang="fi-FI" sz="40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844824"/>
            <a:ext cx="8579296" cy="4281339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fi-FI" sz="2800" b="1" dirty="0" err="1" smtClean="0">
                <a:solidFill>
                  <a:schemeClr val="tx1"/>
                </a:solidFill>
              </a:rPr>
              <a:t>Does</a:t>
            </a:r>
            <a:r>
              <a:rPr lang="fi-FI" sz="2800" dirty="0" smtClean="0">
                <a:solidFill>
                  <a:schemeClr val="tx1"/>
                </a:solidFill>
              </a:rPr>
              <a:t> Jonathan </a:t>
            </a:r>
            <a:r>
              <a:rPr lang="fi-FI" sz="2800" b="1" dirty="0" err="1" smtClean="0">
                <a:solidFill>
                  <a:schemeClr val="tx1"/>
                </a:solidFill>
              </a:rPr>
              <a:t>watch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is-IS" sz="2800" dirty="0" smtClean="0">
                <a:solidFill>
                  <a:schemeClr val="tx1"/>
                </a:solidFill>
              </a:rPr>
              <a:t>…</a:t>
            </a:r>
            <a:r>
              <a:rPr lang="fi-FI" sz="2800" dirty="0" smtClean="0">
                <a:solidFill>
                  <a:schemeClr val="tx1"/>
                </a:solidFill>
              </a:rPr>
              <a:t>?  	</a:t>
            </a:r>
            <a:r>
              <a:rPr lang="fi-FI" sz="2800" dirty="0" smtClean="0">
                <a:solidFill>
                  <a:srgbClr val="2DA2BF"/>
                </a:solidFill>
              </a:rPr>
              <a:t>PREESENS</a:t>
            </a:r>
            <a:endParaRPr lang="fi-FI" sz="2800" dirty="0">
              <a:solidFill>
                <a:schemeClr val="tx1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fi-FI" sz="2800" b="1" dirty="0" err="1" smtClean="0">
                <a:solidFill>
                  <a:schemeClr val="tx1"/>
                </a:solidFill>
              </a:rPr>
              <a:t>Did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dirty="0" err="1" smtClean="0">
                <a:solidFill>
                  <a:schemeClr val="tx1"/>
                </a:solidFill>
              </a:rPr>
              <a:t>they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b="1" dirty="0" err="1" smtClean="0">
                <a:solidFill>
                  <a:schemeClr val="tx1"/>
                </a:solidFill>
              </a:rPr>
              <a:t>watch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is-IS" sz="2800" dirty="0" smtClean="0">
                <a:solidFill>
                  <a:schemeClr val="tx1"/>
                </a:solidFill>
              </a:rPr>
              <a:t>… </a:t>
            </a:r>
            <a:r>
              <a:rPr lang="fi-FI" sz="2800" dirty="0" smtClean="0">
                <a:solidFill>
                  <a:schemeClr val="tx1"/>
                </a:solidFill>
              </a:rPr>
              <a:t>? 		</a:t>
            </a:r>
            <a:r>
              <a:rPr lang="fi-FI" sz="2800" dirty="0" smtClean="0">
                <a:solidFill>
                  <a:srgbClr val="2DA2BF"/>
                </a:solidFill>
              </a:rPr>
              <a:t>IMPERFEKTI</a:t>
            </a:r>
            <a:endParaRPr lang="fi-FI" sz="2800" dirty="0">
              <a:solidFill>
                <a:schemeClr val="tx1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fi-FI" sz="2800" b="1" dirty="0" err="1" smtClean="0">
                <a:solidFill>
                  <a:schemeClr val="tx1"/>
                </a:solidFill>
              </a:rPr>
              <a:t>Has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dirty="0" err="1" smtClean="0">
                <a:solidFill>
                  <a:schemeClr val="tx1"/>
                </a:solidFill>
              </a:rPr>
              <a:t>Pauline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b="1" dirty="0" err="1" smtClean="0">
                <a:solidFill>
                  <a:schemeClr val="tx1"/>
                </a:solidFill>
              </a:rPr>
              <a:t>watched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is-IS" sz="2800" dirty="0" smtClean="0">
                <a:solidFill>
                  <a:schemeClr val="tx1"/>
                </a:solidFill>
              </a:rPr>
              <a:t>… </a:t>
            </a:r>
            <a:r>
              <a:rPr lang="fi-FI" sz="2800" dirty="0" smtClean="0">
                <a:solidFill>
                  <a:schemeClr val="tx1"/>
                </a:solidFill>
              </a:rPr>
              <a:t>? 	</a:t>
            </a:r>
            <a:r>
              <a:rPr lang="fi-FI" sz="2800" dirty="0" smtClean="0">
                <a:solidFill>
                  <a:srgbClr val="2DA2BF"/>
                </a:solidFill>
              </a:rPr>
              <a:t>PERFEKTI</a:t>
            </a:r>
            <a:endParaRPr lang="fi-FI" sz="2800" dirty="0">
              <a:solidFill>
                <a:schemeClr val="tx1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fi-FI" sz="2800" b="1" dirty="0" err="1" smtClean="0">
                <a:solidFill>
                  <a:schemeClr val="tx1"/>
                </a:solidFill>
              </a:rPr>
              <a:t>Had</a:t>
            </a:r>
            <a:r>
              <a:rPr lang="fi-FI" sz="2800" dirty="0" smtClean="0">
                <a:solidFill>
                  <a:schemeClr val="tx1"/>
                </a:solidFill>
              </a:rPr>
              <a:t> Kim </a:t>
            </a:r>
            <a:r>
              <a:rPr lang="fi-FI" sz="2800" b="1" dirty="0" err="1" smtClean="0">
                <a:solidFill>
                  <a:schemeClr val="tx1"/>
                </a:solidFill>
              </a:rPr>
              <a:t>watched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is-IS" sz="2800" dirty="0" smtClean="0">
                <a:solidFill>
                  <a:schemeClr val="tx1"/>
                </a:solidFill>
              </a:rPr>
              <a:t>… </a:t>
            </a:r>
            <a:r>
              <a:rPr lang="fi-FI" sz="2800" dirty="0" smtClean="0">
                <a:solidFill>
                  <a:schemeClr val="tx1"/>
                </a:solidFill>
              </a:rPr>
              <a:t>? 		</a:t>
            </a:r>
            <a:r>
              <a:rPr lang="fi-FI" sz="2800" dirty="0" smtClean="0">
                <a:solidFill>
                  <a:srgbClr val="2DA2BF"/>
                </a:solidFill>
              </a:rPr>
              <a:t>PLUSKVAMPERFEKTI</a:t>
            </a:r>
            <a:endParaRPr lang="fi-FI" sz="2800" dirty="0">
              <a:solidFill>
                <a:schemeClr val="tx1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fi-FI" sz="2800" b="1" dirty="0" err="1" smtClean="0">
                <a:solidFill>
                  <a:schemeClr val="tx1"/>
                </a:solidFill>
              </a:rPr>
              <a:t>Will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dirty="0" err="1" smtClean="0">
                <a:solidFill>
                  <a:schemeClr val="tx1"/>
                </a:solidFill>
              </a:rPr>
              <a:t>she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b="1" dirty="0" err="1" smtClean="0">
                <a:solidFill>
                  <a:schemeClr val="tx1"/>
                </a:solidFill>
              </a:rPr>
              <a:t>watch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is-IS" sz="2800" dirty="0" smtClean="0">
                <a:solidFill>
                  <a:schemeClr val="tx1"/>
                </a:solidFill>
              </a:rPr>
              <a:t>… </a:t>
            </a:r>
            <a:r>
              <a:rPr lang="fi-FI" sz="2800" dirty="0" smtClean="0">
                <a:solidFill>
                  <a:schemeClr val="tx1"/>
                </a:solidFill>
              </a:rPr>
              <a:t>? 		</a:t>
            </a:r>
            <a:r>
              <a:rPr lang="fi-FI" sz="2800" dirty="0" smtClean="0">
                <a:solidFill>
                  <a:srgbClr val="2DA2BF"/>
                </a:solidFill>
              </a:rPr>
              <a:t>FUTUURI</a:t>
            </a:r>
            <a:endParaRPr lang="fi-FI" sz="28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fi-FI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780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792088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fi-FI" dirty="0" err="1" smtClean="0"/>
              <a:t>Activate</a:t>
            </a:r>
            <a:r>
              <a:rPr lang="fi-FI" dirty="0" smtClean="0"/>
              <a:t/>
            </a:r>
            <a:br>
              <a:rPr lang="fi-FI" dirty="0" smtClean="0"/>
            </a:br>
            <a:endParaRPr lang="fi-FI" sz="2800" dirty="0">
              <a:solidFill>
                <a:srgbClr val="2DA2BF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53852" y="1196348"/>
            <a:ext cx="8856984" cy="4752528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fi-FI" sz="3600" dirty="0" smtClean="0"/>
              <a:t>Muodosta kysymyksiä. Aloita annetulla kysymyssanalla.</a:t>
            </a:r>
          </a:p>
          <a:p>
            <a:pPr marL="0" indent="0">
              <a:lnSpc>
                <a:spcPct val="120000"/>
              </a:lnSpc>
              <a:buNone/>
            </a:pPr>
            <a:endParaRPr lang="fi-FI" sz="3600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fi-FI" sz="3600" dirty="0" smtClean="0"/>
              <a:t>1. </a:t>
            </a:r>
            <a:r>
              <a:rPr lang="fi-FI" sz="3600" dirty="0" smtClean="0">
                <a:solidFill>
                  <a:srgbClr val="2DA2BF"/>
                </a:solidFill>
              </a:rPr>
              <a:t>My </a:t>
            </a:r>
            <a:r>
              <a:rPr lang="fi-FI" sz="3600" dirty="0" err="1" smtClean="0">
                <a:solidFill>
                  <a:srgbClr val="2DA2BF"/>
                </a:solidFill>
              </a:rPr>
              <a:t>Dad</a:t>
            </a:r>
            <a:r>
              <a:rPr lang="fi-FI" sz="3600" dirty="0" smtClean="0">
                <a:solidFill>
                  <a:srgbClr val="2DA2BF"/>
                </a:solidFill>
              </a:rPr>
              <a:t> </a:t>
            </a:r>
            <a:r>
              <a:rPr lang="fi-FI" sz="3600" dirty="0" err="1" smtClean="0">
                <a:solidFill>
                  <a:srgbClr val="2DA2BF"/>
                </a:solidFill>
              </a:rPr>
              <a:t>makes</a:t>
            </a:r>
            <a:r>
              <a:rPr lang="fi-FI" sz="3600" dirty="0" smtClean="0">
                <a:solidFill>
                  <a:srgbClr val="2DA2BF"/>
                </a:solidFill>
              </a:rPr>
              <a:t> us </a:t>
            </a:r>
            <a:r>
              <a:rPr lang="fi-FI" sz="3600" dirty="0" err="1" smtClean="0">
                <a:solidFill>
                  <a:srgbClr val="2DA2BF"/>
                </a:solidFill>
              </a:rPr>
              <a:t>pancakes</a:t>
            </a:r>
            <a:r>
              <a:rPr lang="fi-FI" sz="3600" dirty="0" smtClean="0">
                <a:solidFill>
                  <a:srgbClr val="2DA2BF"/>
                </a:solidFill>
              </a:rPr>
              <a:t> </a:t>
            </a:r>
            <a:r>
              <a:rPr lang="fi-FI" sz="3600" dirty="0" err="1" smtClean="0">
                <a:solidFill>
                  <a:srgbClr val="2DA2BF"/>
                </a:solidFill>
              </a:rPr>
              <a:t>every</a:t>
            </a:r>
            <a:r>
              <a:rPr lang="fi-FI" sz="3600" dirty="0" smtClean="0">
                <a:solidFill>
                  <a:srgbClr val="2DA2BF"/>
                </a:solidFill>
              </a:rPr>
              <a:t> </a:t>
            </a:r>
            <a:r>
              <a:rPr lang="fi-FI" sz="3600" dirty="0" err="1" smtClean="0">
                <a:solidFill>
                  <a:srgbClr val="2DA2BF"/>
                </a:solidFill>
              </a:rPr>
              <a:t>Friday</a:t>
            </a:r>
            <a:r>
              <a:rPr lang="fi-FI" sz="3600" dirty="0" smtClean="0">
                <a:solidFill>
                  <a:srgbClr val="2DA2BF"/>
                </a:solidFill>
              </a:rPr>
              <a:t> </a:t>
            </a:r>
            <a:r>
              <a:rPr lang="fi-FI" sz="3600" dirty="0" err="1" smtClean="0">
                <a:solidFill>
                  <a:srgbClr val="2DA2BF"/>
                </a:solidFill>
              </a:rPr>
              <a:t>night</a:t>
            </a:r>
            <a:r>
              <a:rPr lang="fi-FI" sz="3600" dirty="0" smtClean="0">
                <a:solidFill>
                  <a:srgbClr val="2DA2BF"/>
                </a:solidFill>
              </a:rPr>
              <a:t>. (</a:t>
            </a:r>
            <a:r>
              <a:rPr lang="fi-FI" sz="3600" dirty="0" err="1" smtClean="0">
                <a:solidFill>
                  <a:srgbClr val="2DA2BF"/>
                </a:solidFill>
              </a:rPr>
              <a:t>Why</a:t>
            </a:r>
            <a:r>
              <a:rPr lang="fi-FI" sz="3600" dirty="0" smtClean="0">
                <a:solidFill>
                  <a:srgbClr val="2DA2BF"/>
                </a:solidFill>
              </a:rPr>
              <a:t>…?)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i-FI" sz="3600" dirty="0" smtClean="0">
                <a:solidFill>
                  <a:srgbClr val="2DA2BF"/>
                </a:solidFill>
              </a:rPr>
              <a:t>	</a:t>
            </a:r>
            <a:r>
              <a:rPr lang="fi-FI" sz="3600" dirty="0" err="1" smtClean="0">
                <a:solidFill>
                  <a:srgbClr val="000000"/>
                </a:solidFill>
              </a:rPr>
              <a:t>Why</a:t>
            </a:r>
            <a:r>
              <a:rPr lang="fi-FI" sz="3600" dirty="0" smtClean="0">
                <a:solidFill>
                  <a:srgbClr val="000000"/>
                </a:solidFill>
              </a:rPr>
              <a:t> </a:t>
            </a:r>
            <a:r>
              <a:rPr lang="fi-FI" sz="3600" dirty="0" err="1" smtClean="0">
                <a:solidFill>
                  <a:srgbClr val="000000"/>
                </a:solidFill>
              </a:rPr>
              <a:t>does</a:t>
            </a:r>
            <a:r>
              <a:rPr lang="fi-FI" sz="3600" dirty="0" smtClean="0">
                <a:solidFill>
                  <a:srgbClr val="000000"/>
                </a:solidFill>
              </a:rPr>
              <a:t> </a:t>
            </a:r>
            <a:r>
              <a:rPr lang="fi-FI" sz="3600" dirty="0" err="1" smtClean="0">
                <a:solidFill>
                  <a:srgbClr val="000000"/>
                </a:solidFill>
              </a:rPr>
              <a:t>your</a:t>
            </a:r>
            <a:r>
              <a:rPr lang="fi-FI" sz="3600" dirty="0" smtClean="0">
                <a:solidFill>
                  <a:srgbClr val="000000"/>
                </a:solidFill>
              </a:rPr>
              <a:t> </a:t>
            </a:r>
            <a:r>
              <a:rPr lang="fi-FI" sz="3600" dirty="0" err="1" smtClean="0">
                <a:solidFill>
                  <a:srgbClr val="000000"/>
                </a:solidFill>
              </a:rPr>
              <a:t>Dad</a:t>
            </a:r>
            <a:r>
              <a:rPr lang="fi-FI" sz="3600" dirty="0" smtClean="0">
                <a:solidFill>
                  <a:srgbClr val="000000"/>
                </a:solidFill>
              </a:rPr>
              <a:t> </a:t>
            </a:r>
            <a:r>
              <a:rPr lang="fi-FI" sz="3600" dirty="0" err="1" smtClean="0">
                <a:solidFill>
                  <a:srgbClr val="000000"/>
                </a:solidFill>
              </a:rPr>
              <a:t>make</a:t>
            </a:r>
            <a:r>
              <a:rPr lang="fi-FI" sz="3600" dirty="0" smtClean="0">
                <a:solidFill>
                  <a:srgbClr val="000000"/>
                </a:solidFill>
              </a:rPr>
              <a:t> </a:t>
            </a:r>
            <a:r>
              <a:rPr lang="fi-FI" sz="3600" dirty="0" err="1" smtClean="0">
                <a:solidFill>
                  <a:srgbClr val="000000"/>
                </a:solidFill>
              </a:rPr>
              <a:t>you</a:t>
            </a:r>
            <a:r>
              <a:rPr lang="fi-FI" sz="3600" dirty="0" smtClean="0">
                <a:solidFill>
                  <a:srgbClr val="000000"/>
                </a:solidFill>
              </a:rPr>
              <a:t> </a:t>
            </a:r>
            <a:r>
              <a:rPr lang="fi-FI" sz="3600" dirty="0" err="1" smtClean="0">
                <a:solidFill>
                  <a:srgbClr val="000000"/>
                </a:solidFill>
              </a:rPr>
              <a:t>pancakes</a:t>
            </a:r>
            <a:r>
              <a:rPr lang="fi-FI" sz="3600" dirty="0" smtClean="0">
                <a:solidFill>
                  <a:srgbClr val="000000"/>
                </a:solidFill>
              </a:rPr>
              <a:t> </a:t>
            </a:r>
            <a:r>
              <a:rPr lang="fi-FI" sz="3600" dirty="0" err="1" smtClean="0">
                <a:solidFill>
                  <a:srgbClr val="000000"/>
                </a:solidFill>
              </a:rPr>
              <a:t>every</a:t>
            </a:r>
            <a:r>
              <a:rPr lang="fi-FI" sz="3600" dirty="0" smtClean="0">
                <a:solidFill>
                  <a:srgbClr val="000000"/>
                </a:solidFill>
              </a:rPr>
              <a:t> </a:t>
            </a:r>
            <a:r>
              <a:rPr lang="fi-FI" sz="3600" dirty="0" err="1" smtClean="0">
                <a:solidFill>
                  <a:srgbClr val="000000"/>
                </a:solidFill>
              </a:rPr>
              <a:t>Friday</a:t>
            </a:r>
            <a:r>
              <a:rPr lang="fi-FI" sz="3600" dirty="0" smtClean="0">
                <a:solidFill>
                  <a:srgbClr val="000000"/>
                </a:solidFill>
              </a:rPr>
              <a:t> </a:t>
            </a:r>
            <a:r>
              <a:rPr lang="fi-FI" sz="3600" dirty="0" err="1" smtClean="0">
                <a:solidFill>
                  <a:srgbClr val="000000"/>
                </a:solidFill>
              </a:rPr>
              <a:t>night</a:t>
            </a:r>
            <a:r>
              <a:rPr lang="fi-FI" sz="3600" dirty="0" smtClean="0">
                <a:solidFill>
                  <a:srgbClr val="000000"/>
                </a:solidFill>
              </a:rPr>
              <a:t>?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i-FI" sz="3600" dirty="0" smtClean="0">
                <a:solidFill>
                  <a:srgbClr val="2DA2BF"/>
                </a:solidFill>
              </a:rPr>
              <a:t>2. My </a:t>
            </a:r>
            <a:r>
              <a:rPr lang="fi-FI" sz="3600" dirty="0" err="1" smtClean="0">
                <a:solidFill>
                  <a:srgbClr val="2DA2BF"/>
                </a:solidFill>
              </a:rPr>
              <a:t>brother</a:t>
            </a:r>
            <a:r>
              <a:rPr lang="fi-FI" sz="3600" dirty="0" smtClean="0">
                <a:solidFill>
                  <a:srgbClr val="2DA2BF"/>
                </a:solidFill>
              </a:rPr>
              <a:t> made me breakfast </a:t>
            </a:r>
            <a:r>
              <a:rPr lang="fi-FI" sz="3600" dirty="0" err="1" smtClean="0">
                <a:solidFill>
                  <a:srgbClr val="2DA2BF"/>
                </a:solidFill>
              </a:rPr>
              <a:t>this</a:t>
            </a:r>
            <a:r>
              <a:rPr lang="fi-FI" sz="3600" dirty="0" smtClean="0">
                <a:solidFill>
                  <a:srgbClr val="2DA2BF"/>
                </a:solidFill>
              </a:rPr>
              <a:t> </a:t>
            </a:r>
            <a:r>
              <a:rPr lang="fi-FI" sz="3600" dirty="0" err="1" smtClean="0">
                <a:solidFill>
                  <a:srgbClr val="2DA2BF"/>
                </a:solidFill>
              </a:rPr>
              <a:t>morning</a:t>
            </a:r>
            <a:r>
              <a:rPr lang="fi-FI" sz="3600" dirty="0" smtClean="0">
                <a:solidFill>
                  <a:srgbClr val="2DA2BF"/>
                </a:solidFill>
              </a:rPr>
              <a:t>. (</a:t>
            </a:r>
            <a:r>
              <a:rPr lang="fi-FI" sz="3600" dirty="0" err="1" smtClean="0">
                <a:solidFill>
                  <a:srgbClr val="2DA2BF"/>
                </a:solidFill>
              </a:rPr>
              <a:t>Why</a:t>
            </a:r>
            <a:r>
              <a:rPr lang="fi-FI" sz="3600" dirty="0" smtClean="0">
                <a:solidFill>
                  <a:srgbClr val="2DA2BF"/>
                </a:solidFill>
              </a:rPr>
              <a:t>…?	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i-FI" sz="3600" dirty="0">
                <a:solidFill>
                  <a:srgbClr val="2DA2BF"/>
                </a:solidFill>
              </a:rPr>
              <a:t>	</a:t>
            </a:r>
            <a:r>
              <a:rPr lang="fi-FI" sz="3600" dirty="0" err="1" smtClean="0">
                <a:solidFill>
                  <a:srgbClr val="000000"/>
                </a:solidFill>
              </a:rPr>
              <a:t>Why</a:t>
            </a:r>
            <a:r>
              <a:rPr lang="fi-FI" sz="3600" dirty="0" smtClean="0">
                <a:solidFill>
                  <a:srgbClr val="000000"/>
                </a:solidFill>
              </a:rPr>
              <a:t> </a:t>
            </a:r>
            <a:r>
              <a:rPr lang="fi-FI" sz="3600" dirty="0" err="1" smtClean="0">
                <a:solidFill>
                  <a:srgbClr val="000000"/>
                </a:solidFill>
              </a:rPr>
              <a:t>did</a:t>
            </a:r>
            <a:r>
              <a:rPr lang="fi-FI" sz="3600" dirty="0" smtClean="0">
                <a:solidFill>
                  <a:srgbClr val="000000"/>
                </a:solidFill>
              </a:rPr>
              <a:t> </a:t>
            </a:r>
            <a:r>
              <a:rPr lang="fi-FI" sz="3600" dirty="0" err="1" smtClean="0">
                <a:solidFill>
                  <a:srgbClr val="000000"/>
                </a:solidFill>
              </a:rPr>
              <a:t>your</a:t>
            </a:r>
            <a:r>
              <a:rPr lang="fi-FI" sz="3600" dirty="0" smtClean="0">
                <a:solidFill>
                  <a:srgbClr val="000000"/>
                </a:solidFill>
              </a:rPr>
              <a:t> </a:t>
            </a:r>
            <a:r>
              <a:rPr lang="fi-FI" sz="3600" dirty="0" err="1" smtClean="0">
                <a:solidFill>
                  <a:srgbClr val="000000"/>
                </a:solidFill>
              </a:rPr>
              <a:t>brother</a:t>
            </a:r>
            <a:r>
              <a:rPr lang="fi-FI" sz="3600" dirty="0" smtClean="0">
                <a:solidFill>
                  <a:srgbClr val="000000"/>
                </a:solidFill>
              </a:rPr>
              <a:t> </a:t>
            </a:r>
            <a:r>
              <a:rPr lang="fi-FI" sz="3600" dirty="0" err="1" smtClean="0">
                <a:solidFill>
                  <a:srgbClr val="000000"/>
                </a:solidFill>
              </a:rPr>
              <a:t>make</a:t>
            </a:r>
            <a:r>
              <a:rPr lang="fi-FI" sz="3600" dirty="0" smtClean="0">
                <a:solidFill>
                  <a:srgbClr val="000000"/>
                </a:solidFill>
              </a:rPr>
              <a:t> </a:t>
            </a:r>
            <a:r>
              <a:rPr lang="fi-FI" sz="3600" dirty="0" err="1" smtClean="0">
                <a:solidFill>
                  <a:srgbClr val="000000"/>
                </a:solidFill>
              </a:rPr>
              <a:t>you</a:t>
            </a:r>
            <a:r>
              <a:rPr lang="fi-FI" sz="3600" dirty="0" smtClean="0">
                <a:solidFill>
                  <a:srgbClr val="000000"/>
                </a:solidFill>
              </a:rPr>
              <a:t> breakfast </a:t>
            </a:r>
            <a:r>
              <a:rPr lang="fi-FI" sz="3600" dirty="0" err="1" smtClean="0">
                <a:solidFill>
                  <a:srgbClr val="000000"/>
                </a:solidFill>
              </a:rPr>
              <a:t>this</a:t>
            </a:r>
            <a:r>
              <a:rPr lang="fi-FI" sz="3600" dirty="0" smtClean="0">
                <a:solidFill>
                  <a:srgbClr val="000000"/>
                </a:solidFill>
              </a:rPr>
              <a:t> </a:t>
            </a:r>
            <a:r>
              <a:rPr lang="fi-FI" sz="3600" dirty="0" err="1" smtClean="0">
                <a:solidFill>
                  <a:srgbClr val="000000"/>
                </a:solidFill>
              </a:rPr>
              <a:t>morning</a:t>
            </a:r>
            <a:r>
              <a:rPr lang="fi-FI" sz="3600" dirty="0" smtClean="0">
                <a:solidFill>
                  <a:srgbClr val="000000"/>
                </a:solidFill>
              </a:rPr>
              <a:t>?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i-FI" sz="3600" dirty="0" smtClean="0">
                <a:solidFill>
                  <a:srgbClr val="2DA2BF"/>
                </a:solidFill>
              </a:rPr>
              <a:t>3. Mel </a:t>
            </a:r>
            <a:r>
              <a:rPr lang="fi-FI" sz="3600" dirty="0" err="1" smtClean="0">
                <a:solidFill>
                  <a:srgbClr val="2DA2BF"/>
                </a:solidFill>
              </a:rPr>
              <a:t>has</a:t>
            </a:r>
            <a:r>
              <a:rPr lang="fi-FI" sz="3600" dirty="0" smtClean="0">
                <a:solidFill>
                  <a:srgbClr val="2DA2BF"/>
                </a:solidFill>
              </a:rPr>
              <a:t> made </a:t>
            </a:r>
            <a:r>
              <a:rPr lang="fi-FI" sz="3600" dirty="0" err="1" smtClean="0">
                <a:solidFill>
                  <a:srgbClr val="2DA2BF"/>
                </a:solidFill>
              </a:rPr>
              <a:t>her</a:t>
            </a:r>
            <a:r>
              <a:rPr lang="fi-FI" sz="3600" dirty="0" smtClean="0">
                <a:solidFill>
                  <a:srgbClr val="2DA2BF"/>
                </a:solidFill>
              </a:rPr>
              <a:t> bed </a:t>
            </a:r>
            <a:r>
              <a:rPr lang="fi-FI" sz="3600" dirty="0" err="1" smtClean="0">
                <a:solidFill>
                  <a:srgbClr val="2DA2BF"/>
                </a:solidFill>
              </a:rPr>
              <a:t>every</a:t>
            </a:r>
            <a:r>
              <a:rPr lang="fi-FI" sz="3600" dirty="0" smtClean="0">
                <a:solidFill>
                  <a:srgbClr val="2DA2BF"/>
                </a:solidFill>
              </a:rPr>
              <a:t> </a:t>
            </a:r>
            <a:r>
              <a:rPr lang="fi-FI" sz="3600" dirty="0" err="1" smtClean="0">
                <a:solidFill>
                  <a:srgbClr val="2DA2BF"/>
                </a:solidFill>
              </a:rPr>
              <a:t>morning</a:t>
            </a:r>
            <a:r>
              <a:rPr lang="fi-FI" sz="3600" dirty="0" smtClean="0">
                <a:solidFill>
                  <a:srgbClr val="2DA2BF"/>
                </a:solidFill>
              </a:rPr>
              <a:t> </a:t>
            </a:r>
            <a:r>
              <a:rPr lang="fi-FI" sz="3600" dirty="0" err="1" smtClean="0">
                <a:solidFill>
                  <a:srgbClr val="2DA2BF"/>
                </a:solidFill>
              </a:rPr>
              <a:t>this</a:t>
            </a:r>
            <a:r>
              <a:rPr lang="fi-FI" sz="3600" dirty="0" smtClean="0">
                <a:solidFill>
                  <a:srgbClr val="2DA2BF"/>
                </a:solidFill>
              </a:rPr>
              <a:t> </a:t>
            </a:r>
            <a:r>
              <a:rPr lang="fi-FI" sz="3600" dirty="0" err="1" smtClean="0">
                <a:solidFill>
                  <a:srgbClr val="2DA2BF"/>
                </a:solidFill>
              </a:rPr>
              <a:t>week</a:t>
            </a:r>
            <a:r>
              <a:rPr lang="fi-FI" sz="3600" dirty="0" smtClean="0">
                <a:solidFill>
                  <a:srgbClr val="2DA2BF"/>
                </a:solidFill>
              </a:rPr>
              <a:t>. (</a:t>
            </a:r>
            <a:r>
              <a:rPr lang="fi-FI" sz="3600" dirty="0" err="1" smtClean="0">
                <a:solidFill>
                  <a:srgbClr val="2DA2BF"/>
                </a:solidFill>
              </a:rPr>
              <a:t>Why</a:t>
            </a:r>
            <a:r>
              <a:rPr lang="fi-FI" sz="3600" dirty="0" smtClean="0">
                <a:solidFill>
                  <a:srgbClr val="2DA2BF"/>
                </a:solidFill>
              </a:rPr>
              <a:t>…?)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i-FI" sz="3600" dirty="0">
                <a:solidFill>
                  <a:srgbClr val="2DA2BF"/>
                </a:solidFill>
              </a:rPr>
              <a:t>	</a:t>
            </a:r>
            <a:r>
              <a:rPr lang="is-IS" sz="3600" dirty="0" smtClean="0">
                <a:solidFill>
                  <a:srgbClr val="000000"/>
                </a:solidFill>
              </a:rPr>
              <a:t>Why has Mel made her bed every morning this week?</a:t>
            </a:r>
            <a:endParaRPr lang="fi-FI" sz="36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074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67544" y="1052736"/>
            <a:ext cx="8579296" cy="4785395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fi-FI" sz="2800" dirty="0" smtClean="0">
                <a:solidFill>
                  <a:srgbClr val="2DA2BF"/>
                </a:solidFill>
              </a:rPr>
              <a:t>4. </a:t>
            </a:r>
            <a:r>
              <a:rPr lang="fi-FI" sz="2800" dirty="0" err="1" smtClean="0">
                <a:solidFill>
                  <a:srgbClr val="2DA2BF"/>
                </a:solidFill>
              </a:rPr>
              <a:t>They</a:t>
            </a:r>
            <a:r>
              <a:rPr lang="fi-FI" sz="2800" dirty="0" smtClean="0">
                <a:solidFill>
                  <a:srgbClr val="2DA2BF"/>
                </a:solidFill>
              </a:rPr>
              <a:t> </a:t>
            </a:r>
            <a:r>
              <a:rPr lang="fi-FI" sz="2800" dirty="0" err="1" smtClean="0">
                <a:solidFill>
                  <a:srgbClr val="2DA2BF"/>
                </a:solidFill>
              </a:rPr>
              <a:t>had</a:t>
            </a:r>
            <a:r>
              <a:rPr lang="fi-FI" sz="2800" dirty="0" smtClean="0">
                <a:solidFill>
                  <a:srgbClr val="2DA2BF"/>
                </a:solidFill>
              </a:rPr>
              <a:t> made the </a:t>
            </a:r>
            <a:r>
              <a:rPr lang="fi-FI" sz="2800" dirty="0" err="1" smtClean="0">
                <a:solidFill>
                  <a:srgbClr val="2DA2BF"/>
                </a:solidFill>
              </a:rPr>
              <a:t>machine</a:t>
            </a:r>
            <a:r>
              <a:rPr lang="fi-FI" sz="2800" dirty="0" smtClean="0">
                <a:solidFill>
                  <a:srgbClr val="2DA2BF"/>
                </a:solidFill>
              </a:rPr>
              <a:t> </a:t>
            </a:r>
            <a:r>
              <a:rPr lang="fi-FI" sz="2800" dirty="0" err="1" smtClean="0">
                <a:solidFill>
                  <a:srgbClr val="2DA2BF"/>
                </a:solidFill>
              </a:rPr>
              <a:t>work</a:t>
            </a:r>
            <a:r>
              <a:rPr lang="fi-FI" sz="2800" dirty="0" smtClean="0">
                <a:solidFill>
                  <a:srgbClr val="2DA2BF"/>
                </a:solidFill>
              </a:rPr>
              <a:t> </a:t>
            </a:r>
            <a:r>
              <a:rPr lang="fi-FI" sz="2800" dirty="0" err="1" smtClean="0">
                <a:solidFill>
                  <a:srgbClr val="2DA2BF"/>
                </a:solidFill>
              </a:rPr>
              <a:t>so</a:t>
            </a:r>
            <a:r>
              <a:rPr lang="fi-FI" sz="2800" dirty="0" smtClean="0">
                <a:solidFill>
                  <a:srgbClr val="2DA2BF"/>
                </a:solidFill>
              </a:rPr>
              <a:t> </a:t>
            </a:r>
            <a:r>
              <a:rPr lang="fi-FI" sz="2800" dirty="0" err="1" smtClean="0">
                <a:solidFill>
                  <a:srgbClr val="2DA2BF"/>
                </a:solidFill>
              </a:rPr>
              <a:t>well</a:t>
            </a:r>
            <a:r>
              <a:rPr lang="fi-FI" sz="2800" dirty="0" smtClean="0">
                <a:solidFill>
                  <a:srgbClr val="2DA2BF"/>
                </a:solidFill>
              </a:rPr>
              <a:t>. (How…?)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i-FI" sz="2800" dirty="0">
                <a:solidFill>
                  <a:srgbClr val="2DA2BF"/>
                </a:solidFill>
              </a:rPr>
              <a:t>	</a:t>
            </a:r>
            <a:r>
              <a:rPr lang="fi-FI" sz="2800" dirty="0" smtClean="0">
                <a:solidFill>
                  <a:srgbClr val="000000"/>
                </a:solidFill>
              </a:rPr>
              <a:t>How </a:t>
            </a:r>
            <a:r>
              <a:rPr lang="fi-FI" sz="2800" dirty="0" err="1" smtClean="0">
                <a:solidFill>
                  <a:srgbClr val="000000"/>
                </a:solidFill>
              </a:rPr>
              <a:t>had</a:t>
            </a:r>
            <a:r>
              <a:rPr lang="fi-FI" sz="2800" dirty="0" smtClean="0">
                <a:solidFill>
                  <a:srgbClr val="000000"/>
                </a:solidFill>
              </a:rPr>
              <a:t> </a:t>
            </a:r>
            <a:r>
              <a:rPr lang="fi-FI" sz="2800" dirty="0" err="1" smtClean="0">
                <a:solidFill>
                  <a:srgbClr val="000000"/>
                </a:solidFill>
              </a:rPr>
              <a:t>they</a:t>
            </a:r>
            <a:r>
              <a:rPr lang="fi-FI" sz="2800" dirty="0" smtClean="0">
                <a:solidFill>
                  <a:srgbClr val="000000"/>
                </a:solidFill>
              </a:rPr>
              <a:t> made the </a:t>
            </a:r>
            <a:r>
              <a:rPr lang="fi-FI" sz="2800" dirty="0" err="1" smtClean="0">
                <a:solidFill>
                  <a:srgbClr val="000000"/>
                </a:solidFill>
              </a:rPr>
              <a:t>machine</a:t>
            </a:r>
            <a:r>
              <a:rPr lang="fi-FI" sz="2800" dirty="0" smtClean="0">
                <a:solidFill>
                  <a:srgbClr val="000000"/>
                </a:solidFill>
              </a:rPr>
              <a:t> </a:t>
            </a:r>
            <a:r>
              <a:rPr lang="fi-FI" sz="2800" dirty="0" err="1" smtClean="0">
                <a:solidFill>
                  <a:srgbClr val="000000"/>
                </a:solidFill>
              </a:rPr>
              <a:t>work</a:t>
            </a:r>
            <a:r>
              <a:rPr lang="fi-FI" sz="2800" dirty="0" smtClean="0">
                <a:solidFill>
                  <a:srgbClr val="000000"/>
                </a:solidFill>
              </a:rPr>
              <a:t> </a:t>
            </a:r>
            <a:r>
              <a:rPr lang="fi-FI" sz="2800" dirty="0" err="1" smtClean="0">
                <a:solidFill>
                  <a:srgbClr val="000000"/>
                </a:solidFill>
              </a:rPr>
              <a:t>so</a:t>
            </a:r>
            <a:r>
              <a:rPr lang="fi-FI" sz="2800" dirty="0" smtClean="0">
                <a:solidFill>
                  <a:srgbClr val="000000"/>
                </a:solidFill>
              </a:rPr>
              <a:t> </a:t>
            </a:r>
            <a:r>
              <a:rPr lang="fi-FI" sz="2800" dirty="0" err="1" smtClean="0">
                <a:solidFill>
                  <a:srgbClr val="000000"/>
                </a:solidFill>
              </a:rPr>
              <a:t>well</a:t>
            </a:r>
            <a:r>
              <a:rPr lang="fi-FI" sz="2800" dirty="0" smtClean="0">
                <a:solidFill>
                  <a:srgbClr val="000000"/>
                </a:solidFill>
              </a:rPr>
              <a:t>?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i-FI" sz="2800" dirty="0" smtClean="0">
                <a:solidFill>
                  <a:srgbClr val="2DA2BF"/>
                </a:solidFill>
              </a:rPr>
              <a:t>5. I </a:t>
            </a:r>
            <a:r>
              <a:rPr lang="fi-FI" sz="2800" dirty="0" err="1" smtClean="0">
                <a:solidFill>
                  <a:srgbClr val="2DA2BF"/>
                </a:solidFill>
              </a:rPr>
              <a:t>will</a:t>
            </a:r>
            <a:r>
              <a:rPr lang="fi-FI" sz="2800" dirty="0" smtClean="0">
                <a:solidFill>
                  <a:srgbClr val="2DA2BF"/>
                </a:solidFill>
              </a:rPr>
              <a:t> </a:t>
            </a:r>
            <a:r>
              <a:rPr lang="fi-FI" sz="2800" dirty="0" err="1" smtClean="0">
                <a:solidFill>
                  <a:srgbClr val="2DA2BF"/>
                </a:solidFill>
              </a:rPr>
              <a:t>make</a:t>
            </a:r>
            <a:r>
              <a:rPr lang="fi-FI" sz="2800" dirty="0" smtClean="0">
                <a:solidFill>
                  <a:srgbClr val="2DA2BF"/>
                </a:solidFill>
              </a:rPr>
              <a:t> a </a:t>
            </a:r>
            <a:r>
              <a:rPr lang="fi-FI" sz="2800" dirty="0" err="1" smtClean="0">
                <a:solidFill>
                  <a:srgbClr val="2DA2BF"/>
                </a:solidFill>
              </a:rPr>
              <a:t>speech</a:t>
            </a:r>
            <a:r>
              <a:rPr lang="fi-FI" sz="2800" dirty="0" smtClean="0">
                <a:solidFill>
                  <a:srgbClr val="2DA2BF"/>
                </a:solidFill>
              </a:rPr>
              <a:t> </a:t>
            </a:r>
            <a:r>
              <a:rPr lang="fi-FI" sz="2800" dirty="0" err="1" smtClean="0">
                <a:solidFill>
                  <a:srgbClr val="2DA2BF"/>
                </a:solidFill>
              </a:rPr>
              <a:t>next</a:t>
            </a:r>
            <a:r>
              <a:rPr lang="fi-FI" sz="2800" dirty="0" smtClean="0">
                <a:solidFill>
                  <a:srgbClr val="2DA2BF"/>
                </a:solidFill>
              </a:rPr>
              <a:t> </a:t>
            </a:r>
            <a:r>
              <a:rPr lang="fi-FI" sz="2800" dirty="0" err="1" smtClean="0">
                <a:solidFill>
                  <a:srgbClr val="2DA2BF"/>
                </a:solidFill>
              </a:rPr>
              <a:t>week</a:t>
            </a:r>
            <a:r>
              <a:rPr lang="fi-FI" sz="2800" dirty="0" smtClean="0">
                <a:solidFill>
                  <a:srgbClr val="2DA2BF"/>
                </a:solidFill>
              </a:rPr>
              <a:t>. (</a:t>
            </a:r>
            <a:r>
              <a:rPr lang="fi-FI" sz="2800" dirty="0" err="1" smtClean="0">
                <a:solidFill>
                  <a:srgbClr val="2DA2BF"/>
                </a:solidFill>
              </a:rPr>
              <a:t>Where</a:t>
            </a:r>
            <a:r>
              <a:rPr lang="fi-FI" sz="2800" dirty="0" smtClean="0">
                <a:solidFill>
                  <a:srgbClr val="2DA2BF"/>
                </a:solidFill>
              </a:rPr>
              <a:t>…?)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i-FI" sz="2800" dirty="0">
                <a:solidFill>
                  <a:srgbClr val="2DA2BF"/>
                </a:solidFill>
              </a:rPr>
              <a:t>	</a:t>
            </a:r>
            <a:r>
              <a:rPr lang="fi-FI" sz="2800" dirty="0" err="1" smtClean="0">
                <a:solidFill>
                  <a:srgbClr val="000000"/>
                </a:solidFill>
              </a:rPr>
              <a:t>Where</a:t>
            </a:r>
            <a:r>
              <a:rPr lang="fi-FI" sz="2800" dirty="0" smtClean="0">
                <a:solidFill>
                  <a:srgbClr val="000000"/>
                </a:solidFill>
              </a:rPr>
              <a:t> </a:t>
            </a:r>
            <a:r>
              <a:rPr lang="fi-FI" sz="2800" dirty="0" err="1" smtClean="0">
                <a:solidFill>
                  <a:srgbClr val="000000"/>
                </a:solidFill>
              </a:rPr>
              <a:t>will</a:t>
            </a:r>
            <a:r>
              <a:rPr lang="fi-FI" sz="2800" dirty="0" smtClean="0">
                <a:solidFill>
                  <a:srgbClr val="000000"/>
                </a:solidFill>
              </a:rPr>
              <a:t> </a:t>
            </a:r>
            <a:r>
              <a:rPr lang="fi-FI" sz="2800" dirty="0" err="1" smtClean="0">
                <a:solidFill>
                  <a:srgbClr val="000000"/>
                </a:solidFill>
              </a:rPr>
              <a:t>you</a:t>
            </a:r>
            <a:r>
              <a:rPr lang="fi-FI" sz="2800" dirty="0" smtClean="0">
                <a:solidFill>
                  <a:srgbClr val="000000"/>
                </a:solidFill>
              </a:rPr>
              <a:t> </a:t>
            </a:r>
            <a:r>
              <a:rPr lang="fi-FI" sz="2800" dirty="0" err="1" smtClean="0">
                <a:solidFill>
                  <a:srgbClr val="000000"/>
                </a:solidFill>
              </a:rPr>
              <a:t>make</a:t>
            </a:r>
            <a:r>
              <a:rPr lang="fi-FI" sz="2800" dirty="0" smtClean="0">
                <a:solidFill>
                  <a:srgbClr val="000000"/>
                </a:solidFill>
              </a:rPr>
              <a:t> a </a:t>
            </a:r>
            <a:r>
              <a:rPr lang="fi-FI" sz="2800" dirty="0" err="1" smtClean="0">
                <a:solidFill>
                  <a:srgbClr val="000000"/>
                </a:solidFill>
              </a:rPr>
              <a:t>speech</a:t>
            </a:r>
            <a:r>
              <a:rPr lang="fi-FI" sz="2800" dirty="0" smtClean="0">
                <a:solidFill>
                  <a:srgbClr val="000000"/>
                </a:solidFill>
              </a:rPr>
              <a:t> </a:t>
            </a:r>
            <a:r>
              <a:rPr lang="fi-FI" sz="2800" dirty="0" err="1" smtClean="0">
                <a:solidFill>
                  <a:srgbClr val="000000"/>
                </a:solidFill>
              </a:rPr>
              <a:t>next</a:t>
            </a:r>
            <a:r>
              <a:rPr lang="fi-FI" sz="2800" dirty="0" smtClean="0">
                <a:solidFill>
                  <a:srgbClr val="000000"/>
                </a:solidFill>
              </a:rPr>
              <a:t> </a:t>
            </a:r>
            <a:r>
              <a:rPr lang="fi-FI" sz="2800" dirty="0" err="1" smtClean="0">
                <a:solidFill>
                  <a:srgbClr val="000000"/>
                </a:solidFill>
              </a:rPr>
              <a:t>week</a:t>
            </a:r>
            <a:r>
              <a:rPr lang="fi-FI" sz="2800" dirty="0" smtClean="0">
                <a:solidFill>
                  <a:srgbClr val="000000"/>
                </a:solidFill>
              </a:rPr>
              <a:t>?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i-FI" sz="2800" dirty="0" smtClean="0">
                <a:solidFill>
                  <a:srgbClr val="2DA2BF"/>
                </a:solidFill>
              </a:rPr>
              <a:t>6. I am </a:t>
            </a:r>
            <a:r>
              <a:rPr lang="fi-FI" sz="2800" dirty="0" err="1" smtClean="0">
                <a:solidFill>
                  <a:srgbClr val="2DA2BF"/>
                </a:solidFill>
              </a:rPr>
              <a:t>really</a:t>
            </a:r>
            <a:r>
              <a:rPr lang="fi-FI" sz="2800" dirty="0" smtClean="0">
                <a:solidFill>
                  <a:srgbClr val="2DA2BF"/>
                </a:solidFill>
              </a:rPr>
              <a:t> </a:t>
            </a:r>
            <a:r>
              <a:rPr lang="fi-FI" sz="2800" dirty="0" err="1" smtClean="0">
                <a:solidFill>
                  <a:srgbClr val="2DA2BF"/>
                </a:solidFill>
              </a:rPr>
              <a:t>nervous</a:t>
            </a:r>
            <a:r>
              <a:rPr lang="fi-FI" sz="2800" dirty="0" smtClean="0">
                <a:solidFill>
                  <a:srgbClr val="2DA2BF"/>
                </a:solidFill>
              </a:rPr>
              <a:t> </a:t>
            </a:r>
            <a:r>
              <a:rPr lang="fi-FI" sz="2800" dirty="0" err="1" smtClean="0">
                <a:solidFill>
                  <a:srgbClr val="2DA2BF"/>
                </a:solidFill>
              </a:rPr>
              <a:t>because</a:t>
            </a:r>
            <a:r>
              <a:rPr lang="fi-FI" sz="2800" dirty="0" smtClean="0">
                <a:solidFill>
                  <a:srgbClr val="2DA2BF"/>
                </a:solidFill>
              </a:rPr>
              <a:t> of </a:t>
            </a:r>
            <a:r>
              <a:rPr lang="fi-FI" sz="2800" dirty="0" err="1" smtClean="0">
                <a:solidFill>
                  <a:srgbClr val="2DA2BF"/>
                </a:solidFill>
              </a:rPr>
              <a:t>that</a:t>
            </a:r>
            <a:r>
              <a:rPr lang="fi-FI" sz="2800" dirty="0" smtClean="0">
                <a:solidFill>
                  <a:srgbClr val="2DA2BF"/>
                </a:solidFill>
              </a:rPr>
              <a:t>. (</a:t>
            </a:r>
            <a:r>
              <a:rPr lang="fi-FI" sz="2800" dirty="0" err="1" smtClean="0">
                <a:solidFill>
                  <a:srgbClr val="2DA2BF"/>
                </a:solidFill>
              </a:rPr>
              <a:t>Why</a:t>
            </a:r>
            <a:r>
              <a:rPr lang="fi-FI" sz="2800" dirty="0" smtClean="0">
                <a:solidFill>
                  <a:srgbClr val="2DA2BF"/>
                </a:solidFill>
              </a:rPr>
              <a:t>…?)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i-FI" sz="2800" dirty="0">
                <a:solidFill>
                  <a:srgbClr val="2DA2BF"/>
                </a:solidFill>
              </a:rPr>
              <a:t>	</a:t>
            </a:r>
            <a:r>
              <a:rPr lang="is-IS" sz="2800" dirty="0" smtClean="0">
                <a:solidFill>
                  <a:srgbClr val="000000"/>
                </a:solidFill>
              </a:rPr>
              <a:t>Why are you really nervous because of that?</a:t>
            </a:r>
            <a:endParaRPr lang="fi-FI" sz="28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855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51520" y="609854"/>
            <a:ext cx="8640960" cy="778098"/>
          </a:xfrm>
        </p:spPr>
        <p:txBody>
          <a:bodyPr>
            <a:normAutofit fontScale="90000"/>
          </a:bodyPr>
          <a:lstStyle/>
          <a:p>
            <a:r>
              <a:rPr lang="fi-FI" sz="4000" b="1" dirty="0" smtClean="0">
                <a:solidFill>
                  <a:schemeClr val="accent1"/>
                </a:solidFill>
              </a:rPr>
              <a:t>Englannin perusaikamuodot</a:t>
            </a:r>
            <a:br>
              <a:rPr lang="fi-FI" sz="4000" b="1" dirty="0" smtClean="0">
                <a:solidFill>
                  <a:schemeClr val="accent1"/>
                </a:solidFill>
              </a:rPr>
            </a:br>
            <a:endParaRPr lang="fi-FI" sz="3100" dirty="0">
              <a:solidFill>
                <a:schemeClr val="accent1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916832"/>
            <a:ext cx="4038600" cy="4209331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fi-FI" sz="2400" dirty="0" smtClean="0">
                <a:solidFill>
                  <a:srgbClr val="000000"/>
                </a:solidFill>
              </a:rPr>
              <a:t>1. I </a:t>
            </a:r>
            <a:r>
              <a:rPr lang="fi-FI" sz="2400" dirty="0" err="1" smtClean="0">
                <a:solidFill>
                  <a:srgbClr val="000000"/>
                </a:solidFill>
              </a:rPr>
              <a:t>study</a:t>
            </a:r>
            <a:r>
              <a:rPr lang="fi-FI" sz="2400" dirty="0" smtClean="0">
                <a:solidFill>
                  <a:srgbClr val="000000"/>
                </a:solidFill>
              </a:rPr>
              <a:t> </a:t>
            </a:r>
            <a:r>
              <a:rPr lang="fi-FI" sz="2400" dirty="0" err="1" smtClean="0">
                <a:solidFill>
                  <a:srgbClr val="000000"/>
                </a:solidFill>
              </a:rPr>
              <a:t>advanced</a:t>
            </a:r>
            <a:r>
              <a:rPr lang="fi-FI" sz="2400" dirty="0" smtClean="0">
                <a:solidFill>
                  <a:srgbClr val="000000"/>
                </a:solidFill>
              </a:rPr>
              <a:t> </a:t>
            </a:r>
            <a:r>
              <a:rPr lang="fi-FI" sz="2400" dirty="0" err="1" smtClean="0">
                <a:solidFill>
                  <a:srgbClr val="000000"/>
                </a:solidFill>
              </a:rPr>
              <a:t>maths</a:t>
            </a:r>
            <a:r>
              <a:rPr lang="fi-FI" sz="2400" dirty="0" smtClean="0">
                <a:solidFill>
                  <a:srgbClr val="000000"/>
                </a:solidFill>
              </a:rPr>
              <a:t>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i-FI" sz="2400" dirty="0" smtClean="0">
                <a:solidFill>
                  <a:srgbClr val="000000"/>
                </a:solidFill>
              </a:rPr>
              <a:t>2. I studied Italian </a:t>
            </a:r>
            <a:r>
              <a:rPr lang="fi-FI" sz="2400" dirty="0" err="1" smtClean="0">
                <a:solidFill>
                  <a:srgbClr val="000000"/>
                </a:solidFill>
              </a:rPr>
              <a:t>last</a:t>
            </a:r>
            <a:r>
              <a:rPr lang="fi-FI" sz="2400" dirty="0" smtClean="0">
                <a:solidFill>
                  <a:srgbClr val="000000"/>
                </a:solidFill>
              </a:rPr>
              <a:t> </a:t>
            </a:r>
            <a:r>
              <a:rPr lang="fi-FI" sz="2400" dirty="0" err="1" smtClean="0">
                <a:solidFill>
                  <a:srgbClr val="000000"/>
                </a:solidFill>
              </a:rPr>
              <a:t>year</a:t>
            </a:r>
            <a:r>
              <a:rPr lang="fi-FI" sz="2400" dirty="0" smtClean="0">
                <a:solidFill>
                  <a:srgbClr val="000000"/>
                </a:solidFill>
              </a:rPr>
              <a:t>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i-FI" sz="2400" dirty="0" smtClean="0">
                <a:solidFill>
                  <a:srgbClr val="000000"/>
                </a:solidFill>
              </a:rPr>
              <a:t>3. </a:t>
            </a:r>
            <a:r>
              <a:rPr lang="fi-FI" sz="2400" dirty="0" err="1" smtClean="0">
                <a:solidFill>
                  <a:srgbClr val="000000"/>
                </a:solidFill>
              </a:rPr>
              <a:t>Maryann</a:t>
            </a:r>
            <a:r>
              <a:rPr lang="fi-FI" sz="2400" dirty="0" smtClean="0">
                <a:solidFill>
                  <a:srgbClr val="000000"/>
                </a:solidFill>
              </a:rPr>
              <a:t> </a:t>
            </a:r>
            <a:r>
              <a:rPr lang="fi-FI" sz="2400" dirty="0" err="1" smtClean="0">
                <a:solidFill>
                  <a:srgbClr val="000000"/>
                </a:solidFill>
              </a:rPr>
              <a:t>has</a:t>
            </a:r>
            <a:r>
              <a:rPr lang="fi-FI" sz="2400" dirty="0" smtClean="0">
                <a:solidFill>
                  <a:srgbClr val="000000"/>
                </a:solidFill>
              </a:rPr>
              <a:t> studied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i-FI" sz="2400" dirty="0" smtClean="0">
                <a:solidFill>
                  <a:srgbClr val="000000"/>
                </a:solidFill>
              </a:rPr>
              <a:t>   </a:t>
            </a:r>
            <a:r>
              <a:rPr lang="fi-FI" sz="2400" dirty="0" err="1" smtClean="0">
                <a:solidFill>
                  <a:srgbClr val="000000"/>
                </a:solidFill>
              </a:rPr>
              <a:t>Chinese</a:t>
            </a:r>
            <a:r>
              <a:rPr lang="fi-FI" sz="2400" dirty="0" smtClean="0">
                <a:solidFill>
                  <a:srgbClr val="000000"/>
                </a:solidFill>
              </a:rPr>
              <a:t> for </a:t>
            </a:r>
            <a:r>
              <a:rPr lang="fi-FI" sz="2400" dirty="0" err="1" smtClean="0">
                <a:solidFill>
                  <a:srgbClr val="000000"/>
                </a:solidFill>
              </a:rPr>
              <a:t>five</a:t>
            </a:r>
            <a:r>
              <a:rPr lang="fi-FI" sz="2400" dirty="0" smtClean="0">
                <a:solidFill>
                  <a:srgbClr val="000000"/>
                </a:solidFill>
              </a:rPr>
              <a:t> </a:t>
            </a:r>
            <a:r>
              <a:rPr lang="fi-FI" sz="2400" dirty="0" err="1" smtClean="0">
                <a:solidFill>
                  <a:srgbClr val="000000"/>
                </a:solidFill>
              </a:rPr>
              <a:t>years</a:t>
            </a:r>
            <a:r>
              <a:rPr lang="fi-FI" sz="2400" dirty="0" smtClean="0">
                <a:solidFill>
                  <a:srgbClr val="000000"/>
                </a:solidFill>
              </a:rPr>
              <a:t>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i-FI" sz="2400" dirty="0" smtClean="0">
                <a:solidFill>
                  <a:srgbClr val="000000"/>
                </a:solidFill>
              </a:rPr>
              <a:t>4. Joe </a:t>
            </a:r>
            <a:r>
              <a:rPr lang="fi-FI" sz="2400" dirty="0" err="1" smtClean="0">
                <a:solidFill>
                  <a:srgbClr val="000000"/>
                </a:solidFill>
              </a:rPr>
              <a:t>had</a:t>
            </a:r>
            <a:r>
              <a:rPr lang="fi-FI" sz="2400" dirty="0" smtClean="0">
                <a:solidFill>
                  <a:srgbClr val="000000"/>
                </a:solidFill>
              </a:rPr>
              <a:t> studied a </a:t>
            </a:r>
            <a:r>
              <a:rPr lang="fi-FI" sz="2400" dirty="0" err="1" smtClean="0">
                <a:solidFill>
                  <a:srgbClr val="000000"/>
                </a:solidFill>
              </a:rPr>
              <a:t>lot</a:t>
            </a:r>
            <a:r>
              <a:rPr lang="fi-FI" sz="2400" dirty="0" smtClean="0">
                <a:solidFill>
                  <a:srgbClr val="000000"/>
                </a:solidFill>
              </a:rPr>
              <a:t> </a:t>
            </a:r>
            <a:r>
              <a:rPr lang="fi-FI" sz="2400" dirty="0" err="1" smtClean="0">
                <a:solidFill>
                  <a:srgbClr val="000000"/>
                </a:solidFill>
              </a:rPr>
              <a:t>before</a:t>
            </a:r>
            <a:endParaRPr lang="fi-FI" sz="2400" dirty="0" smtClean="0">
              <a:solidFill>
                <a:srgbClr val="000000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fi-FI" sz="2400" dirty="0">
                <a:solidFill>
                  <a:srgbClr val="000000"/>
                </a:solidFill>
              </a:rPr>
              <a:t> </a:t>
            </a:r>
            <a:r>
              <a:rPr lang="fi-FI" sz="2400" dirty="0" smtClean="0">
                <a:solidFill>
                  <a:srgbClr val="000000"/>
                </a:solidFill>
              </a:rPr>
              <a:t>  </a:t>
            </a:r>
            <a:r>
              <a:rPr lang="fi-FI" sz="2400" dirty="0" err="1" smtClean="0">
                <a:solidFill>
                  <a:srgbClr val="000000"/>
                </a:solidFill>
              </a:rPr>
              <a:t>his</a:t>
            </a:r>
            <a:r>
              <a:rPr lang="fi-FI" sz="2400" dirty="0" smtClean="0">
                <a:solidFill>
                  <a:srgbClr val="000000"/>
                </a:solidFill>
              </a:rPr>
              <a:t> </a:t>
            </a:r>
            <a:r>
              <a:rPr lang="fi-FI" sz="2400" dirty="0" err="1" smtClean="0">
                <a:solidFill>
                  <a:srgbClr val="000000"/>
                </a:solidFill>
              </a:rPr>
              <a:t>military</a:t>
            </a:r>
            <a:r>
              <a:rPr lang="fi-FI" sz="2400" dirty="0" smtClean="0">
                <a:solidFill>
                  <a:srgbClr val="000000"/>
                </a:solidFill>
              </a:rPr>
              <a:t> </a:t>
            </a:r>
            <a:r>
              <a:rPr lang="fi-FI" sz="2400" dirty="0" err="1" smtClean="0">
                <a:solidFill>
                  <a:srgbClr val="000000"/>
                </a:solidFill>
              </a:rPr>
              <a:t>service</a:t>
            </a:r>
            <a:r>
              <a:rPr lang="fi-FI" sz="2400" dirty="0" smtClean="0">
                <a:solidFill>
                  <a:srgbClr val="000000"/>
                </a:solidFill>
              </a:rPr>
              <a:t>.</a:t>
            </a:r>
            <a:r>
              <a:rPr lang="fi-FI" sz="2400" dirty="0">
                <a:solidFill>
                  <a:srgbClr val="000000"/>
                </a:solidFill>
              </a:rPr>
              <a:t>	</a:t>
            </a:r>
            <a:endParaRPr lang="fi-FI" sz="2400" dirty="0" smtClean="0">
              <a:solidFill>
                <a:srgbClr val="000000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fi-FI" sz="2400" dirty="0" smtClean="0">
                <a:solidFill>
                  <a:srgbClr val="000000"/>
                </a:solidFill>
              </a:rPr>
              <a:t>5. He </a:t>
            </a:r>
            <a:r>
              <a:rPr lang="fi-FI" sz="2400" dirty="0" err="1" smtClean="0">
                <a:solidFill>
                  <a:srgbClr val="000000"/>
                </a:solidFill>
              </a:rPr>
              <a:t>will</a:t>
            </a:r>
            <a:r>
              <a:rPr lang="fi-FI" sz="2400" dirty="0" smtClean="0">
                <a:solidFill>
                  <a:srgbClr val="000000"/>
                </a:solidFill>
              </a:rPr>
              <a:t> </a:t>
            </a:r>
            <a:r>
              <a:rPr lang="fi-FI" sz="2400" dirty="0" err="1" smtClean="0">
                <a:solidFill>
                  <a:srgbClr val="000000"/>
                </a:solidFill>
              </a:rPr>
              <a:t>study</a:t>
            </a:r>
            <a:r>
              <a:rPr lang="fi-FI" sz="2400" dirty="0" smtClean="0">
                <a:solidFill>
                  <a:srgbClr val="000000"/>
                </a:solidFill>
              </a:rPr>
              <a:t> </a:t>
            </a:r>
            <a:r>
              <a:rPr lang="fi-FI" sz="2400" dirty="0" err="1" smtClean="0">
                <a:solidFill>
                  <a:srgbClr val="000000"/>
                </a:solidFill>
              </a:rPr>
              <a:t>physics</a:t>
            </a:r>
            <a:r>
              <a:rPr lang="fi-FI" sz="2400" dirty="0" smtClean="0">
                <a:solidFill>
                  <a:srgbClr val="000000"/>
                </a:solidFill>
              </a:rPr>
              <a:t> at the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i-FI" sz="2400" dirty="0">
                <a:solidFill>
                  <a:srgbClr val="000000"/>
                </a:solidFill>
              </a:rPr>
              <a:t> </a:t>
            </a:r>
            <a:r>
              <a:rPr lang="fi-FI" sz="2400" dirty="0" smtClean="0">
                <a:solidFill>
                  <a:srgbClr val="000000"/>
                </a:solidFill>
              </a:rPr>
              <a:t>  </a:t>
            </a:r>
            <a:r>
              <a:rPr lang="fi-FI" sz="2400" dirty="0" err="1" smtClean="0">
                <a:solidFill>
                  <a:srgbClr val="000000"/>
                </a:solidFill>
              </a:rPr>
              <a:t>university</a:t>
            </a:r>
            <a:r>
              <a:rPr lang="fi-FI" sz="2400" dirty="0" smtClean="0">
                <a:solidFill>
                  <a:srgbClr val="000000"/>
                </a:solidFill>
              </a:rPr>
              <a:t> </a:t>
            </a:r>
            <a:r>
              <a:rPr lang="fi-FI" sz="2400" dirty="0" err="1" smtClean="0">
                <a:solidFill>
                  <a:srgbClr val="000000"/>
                </a:solidFill>
              </a:rPr>
              <a:t>next</a:t>
            </a:r>
            <a:r>
              <a:rPr lang="fi-FI" sz="2400" dirty="0" smtClean="0">
                <a:solidFill>
                  <a:srgbClr val="000000"/>
                </a:solidFill>
              </a:rPr>
              <a:t> </a:t>
            </a:r>
            <a:r>
              <a:rPr lang="fi-FI" sz="2400" dirty="0" err="1" smtClean="0">
                <a:solidFill>
                  <a:srgbClr val="000000"/>
                </a:solidFill>
              </a:rPr>
              <a:t>year</a:t>
            </a:r>
            <a:r>
              <a:rPr lang="fi-FI" sz="2400" dirty="0" smtClean="0">
                <a:solidFill>
                  <a:srgbClr val="000000"/>
                </a:solidFill>
              </a:rPr>
              <a:t>.</a:t>
            </a:r>
            <a:endParaRPr lang="fi-FI" sz="2400" dirty="0">
              <a:solidFill>
                <a:srgbClr val="000000"/>
              </a:solidFill>
            </a:endParaRPr>
          </a:p>
        </p:txBody>
      </p:sp>
      <p:sp>
        <p:nvSpPr>
          <p:cNvPr id="7" name="Sisällön paikkamerkki 6"/>
          <p:cNvSpPr>
            <a:spLocks noGrp="1"/>
          </p:cNvSpPr>
          <p:nvPr>
            <p:ph sz="half" idx="2"/>
          </p:nvPr>
        </p:nvSpPr>
        <p:spPr>
          <a:xfrm>
            <a:off x="4644008" y="1880827"/>
            <a:ext cx="4248472" cy="4281339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fi-FI" sz="2400" dirty="0" smtClean="0">
                <a:solidFill>
                  <a:schemeClr val="accent1"/>
                </a:solidFill>
              </a:rPr>
              <a:t>1. </a:t>
            </a:r>
            <a:r>
              <a:rPr lang="fi-FI" sz="2400" b="1" dirty="0" err="1" smtClean="0">
                <a:solidFill>
                  <a:schemeClr val="accent1"/>
                </a:solidFill>
              </a:rPr>
              <a:t>study</a:t>
            </a:r>
            <a:r>
              <a:rPr lang="fi-FI" sz="2400" dirty="0" smtClean="0">
                <a:solidFill>
                  <a:schemeClr val="accent1"/>
                </a:solidFill>
              </a:rPr>
              <a:t> – opiskelen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i-FI" sz="2400" dirty="0" smtClean="0">
                <a:solidFill>
                  <a:schemeClr val="accent1"/>
                </a:solidFill>
              </a:rPr>
              <a:t>2. </a:t>
            </a:r>
            <a:r>
              <a:rPr lang="fi-FI" sz="2400" b="1" dirty="0">
                <a:solidFill>
                  <a:schemeClr val="accent1"/>
                </a:solidFill>
              </a:rPr>
              <a:t>s</a:t>
            </a:r>
            <a:r>
              <a:rPr lang="fi-FI" sz="2400" b="1" dirty="0" smtClean="0">
                <a:solidFill>
                  <a:schemeClr val="accent1"/>
                </a:solidFill>
              </a:rPr>
              <a:t>tudied</a:t>
            </a:r>
            <a:r>
              <a:rPr lang="fi-FI" sz="2400" dirty="0" smtClean="0">
                <a:solidFill>
                  <a:schemeClr val="accent1"/>
                </a:solidFill>
              </a:rPr>
              <a:t> – opiskelin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i-FI" sz="2400" dirty="0" smtClean="0">
                <a:solidFill>
                  <a:schemeClr val="accent1"/>
                </a:solidFill>
              </a:rPr>
              <a:t>3. </a:t>
            </a:r>
            <a:r>
              <a:rPr lang="fi-FI" sz="2400" b="1" dirty="0" err="1" smtClean="0">
                <a:solidFill>
                  <a:schemeClr val="accent1"/>
                </a:solidFill>
              </a:rPr>
              <a:t>has</a:t>
            </a:r>
            <a:r>
              <a:rPr lang="fi-FI" sz="2400" b="1" dirty="0" smtClean="0">
                <a:solidFill>
                  <a:schemeClr val="accent1"/>
                </a:solidFill>
              </a:rPr>
              <a:t> studied </a:t>
            </a:r>
            <a:r>
              <a:rPr lang="fi-FI" sz="2400" dirty="0" smtClean="0">
                <a:solidFill>
                  <a:schemeClr val="accent1"/>
                </a:solidFill>
              </a:rPr>
              <a:t>– on opiskellut</a:t>
            </a:r>
          </a:p>
          <a:p>
            <a:pPr marL="0" indent="0">
              <a:lnSpc>
                <a:spcPct val="120000"/>
              </a:lnSpc>
              <a:buNone/>
            </a:pPr>
            <a:endParaRPr lang="fi-FI" sz="2400" dirty="0" smtClean="0">
              <a:solidFill>
                <a:schemeClr val="accent1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fi-FI" sz="2400" dirty="0" smtClean="0">
                <a:solidFill>
                  <a:schemeClr val="accent1"/>
                </a:solidFill>
              </a:rPr>
              <a:t>4. </a:t>
            </a:r>
            <a:r>
              <a:rPr lang="fi-FI" sz="2400" b="1" dirty="0" err="1">
                <a:solidFill>
                  <a:schemeClr val="accent1"/>
                </a:solidFill>
              </a:rPr>
              <a:t>h</a:t>
            </a:r>
            <a:r>
              <a:rPr lang="fi-FI" sz="2400" b="1" dirty="0" err="1" smtClean="0">
                <a:solidFill>
                  <a:schemeClr val="accent1"/>
                </a:solidFill>
              </a:rPr>
              <a:t>ad</a:t>
            </a:r>
            <a:r>
              <a:rPr lang="fi-FI" sz="2400" b="1" dirty="0" smtClean="0">
                <a:solidFill>
                  <a:schemeClr val="accent1"/>
                </a:solidFill>
              </a:rPr>
              <a:t> studied </a:t>
            </a:r>
            <a:r>
              <a:rPr lang="fi-FI" sz="2400" dirty="0" smtClean="0">
                <a:solidFill>
                  <a:schemeClr val="accent1"/>
                </a:solidFill>
              </a:rPr>
              <a:t>– oli opiskellut</a:t>
            </a:r>
          </a:p>
          <a:p>
            <a:pPr marL="0" indent="0">
              <a:lnSpc>
                <a:spcPct val="120000"/>
              </a:lnSpc>
              <a:buNone/>
            </a:pPr>
            <a:endParaRPr lang="fi-FI" sz="2400" dirty="0" smtClean="0">
              <a:solidFill>
                <a:schemeClr val="accent1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fi-FI" sz="2400" dirty="0" smtClean="0">
                <a:solidFill>
                  <a:schemeClr val="accent1"/>
                </a:solidFill>
              </a:rPr>
              <a:t>5. </a:t>
            </a:r>
            <a:r>
              <a:rPr lang="fi-FI" sz="2400" b="1" dirty="0" err="1">
                <a:solidFill>
                  <a:schemeClr val="accent1"/>
                </a:solidFill>
              </a:rPr>
              <a:t>w</a:t>
            </a:r>
            <a:r>
              <a:rPr lang="fi-FI" sz="2400" b="1" dirty="0" err="1" smtClean="0">
                <a:solidFill>
                  <a:schemeClr val="accent1"/>
                </a:solidFill>
              </a:rPr>
              <a:t>ill</a:t>
            </a:r>
            <a:r>
              <a:rPr lang="fi-FI" sz="2400" b="1" dirty="0" smtClean="0">
                <a:solidFill>
                  <a:schemeClr val="accent1"/>
                </a:solidFill>
              </a:rPr>
              <a:t> </a:t>
            </a:r>
            <a:r>
              <a:rPr lang="fi-FI" sz="2400" b="1" dirty="0" err="1" smtClean="0">
                <a:solidFill>
                  <a:schemeClr val="accent1"/>
                </a:solidFill>
              </a:rPr>
              <a:t>study</a:t>
            </a:r>
            <a:r>
              <a:rPr lang="fi-FI" sz="2400" b="1" dirty="0" smtClean="0">
                <a:solidFill>
                  <a:schemeClr val="accent1"/>
                </a:solidFill>
              </a:rPr>
              <a:t> </a:t>
            </a:r>
            <a:r>
              <a:rPr lang="fi-FI" sz="2400" dirty="0" smtClean="0">
                <a:solidFill>
                  <a:schemeClr val="accent1"/>
                </a:solidFill>
              </a:rPr>
              <a:t>– opiskelee</a:t>
            </a:r>
          </a:p>
          <a:p>
            <a:pPr marL="0" indent="0">
              <a:lnSpc>
                <a:spcPct val="120000"/>
              </a:lnSpc>
              <a:buNone/>
            </a:pPr>
            <a:endParaRPr lang="fi-FI" sz="2400" dirty="0"/>
          </a:p>
        </p:txBody>
      </p:sp>
      <p:cxnSp>
        <p:nvCxnSpPr>
          <p:cNvPr id="9" name="Suora yhdysviiva 8"/>
          <p:cNvCxnSpPr/>
          <p:nvPr/>
        </p:nvCxnSpPr>
        <p:spPr>
          <a:xfrm>
            <a:off x="1043608" y="2420888"/>
            <a:ext cx="57606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uora yhdysviiva 11"/>
          <p:cNvCxnSpPr/>
          <p:nvPr/>
        </p:nvCxnSpPr>
        <p:spPr>
          <a:xfrm>
            <a:off x="1043608" y="2924944"/>
            <a:ext cx="86409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/>
        </p:nvCxnSpPr>
        <p:spPr>
          <a:xfrm>
            <a:off x="1331640" y="5517232"/>
            <a:ext cx="10081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/>
          <p:cNvCxnSpPr/>
          <p:nvPr/>
        </p:nvCxnSpPr>
        <p:spPr>
          <a:xfrm>
            <a:off x="1331640" y="4437112"/>
            <a:ext cx="144016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uora yhdysviiva 14"/>
          <p:cNvCxnSpPr/>
          <p:nvPr/>
        </p:nvCxnSpPr>
        <p:spPr>
          <a:xfrm>
            <a:off x="2051720" y="3429000"/>
            <a:ext cx="129614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kstiruutu 3"/>
          <p:cNvSpPr txBox="1"/>
          <p:nvPr/>
        </p:nvSpPr>
        <p:spPr>
          <a:xfrm>
            <a:off x="431478" y="998903"/>
            <a:ext cx="80289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>
                <a:solidFill>
                  <a:schemeClr val="accent1"/>
                </a:solidFill>
              </a:rPr>
              <a:t>Etsi </a:t>
            </a:r>
            <a:r>
              <a:rPr lang="fi-FI" sz="2800" dirty="0" smtClean="0">
                <a:solidFill>
                  <a:schemeClr val="accent1"/>
                </a:solidFill>
              </a:rPr>
              <a:t>predikaattiverbi </a:t>
            </a:r>
            <a:r>
              <a:rPr lang="fi-FI" sz="2800" dirty="0">
                <a:solidFill>
                  <a:schemeClr val="accent1"/>
                </a:solidFill>
              </a:rPr>
              <a:t>eli tekeminen ja suomenna se. </a:t>
            </a:r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2852750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37805" y="634678"/>
            <a:ext cx="8229600" cy="346051"/>
          </a:xfrm>
        </p:spPr>
        <p:txBody>
          <a:bodyPr>
            <a:normAutofit fontScale="90000"/>
          </a:bodyPr>
          <a:lstStyle/>
          <a:p>
            <a:r>
              <a:rPr lang="fi-FI" b="1" dirty="0" smtClean="0">
                <a:solidFill>
                  <a:schemeClr val="accent1"/>
                </a:solidFill>
              </a:rPr>
              <a:t>Englannin perusaikamuodot</a:t>
            </a:r>
            <a:r>
              <a:rPr lang="fi-FI" sz="3600" b="1" dirty="0" smtClean="0">
                <a:solidFill>
                  <a:srgbClr val="000000"/>
                </a:solidFill>
              </a:rPr>
              <a:t/>
            </a:r>
            <a:br>
              <a:rPr lang="fi-FI" sz="3600" b="1" dirty="0" smtClean="0">
                <a:solidFill>
                  <a:srgbClr val="000000"/>
                </a:solidFill>
              </a:rPr>
            </a:br>
            <a:endParaRPr lang="fi-FI" sz="2700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251520" y="1916832"/>
            <a:ext cx="3744416" cy="4320480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fi-FI" sz="2400" dirty="0" smtClean="0">
                <a:solidFill>
                  <a:srgbClr val="000000"/>
                </a:solidFill>
              </a:rPr>
              <a:t>1. I </a:t>
            </a:r>
            <a:r>
              <a:rPr lang="fi-FI" sz="2400" dirty="0" err="1" smtClean="0">
                <a:solidFill>
                  <a:srgbClr val="000000"/>
                </a:solidFill>
              </a:rPr>
              <a:t>study</a:t>
            </a:r>
            <a:r>
              <a:rPr lang="fi-FI" sz="2400" dirty="0" smtClean="0">
                <a:solidFill>
                  <a:srgbClr val="000000"/>
                </a:solidFill>
              </a:rPr>
              <a:t> </a:t>
            </a:r>
            <a:r>
              <a:rPr lang="fi-FI" sz="2400" dirty="0" err="1" smtClean="0">
                <a:solidFill>
                  <a:srgbClr val="000000"/>
                </a:solidFill>
              </a:rPr>
              <a:t>advanced</a:t>
            </a:r>
            <a:r>
              <a:rPr lang="fi-FI" sz="2400" dirty="0" smtClean="0">
                <a:solidFill>
                  <a:srgbClr val="000000"/>
                </a:solidFill>
              </a:rPr>
              <a:t> </a:t>
            </a:r>
            <a:r>
              <a:rPr lang="fi-FI" sz="2400" dirty="0" err="1" smtClean="0">
                <a:solidFill>
                  <a:srgbClr val="000000"/>
                </a:solidFill>
              </a:rPr>
              <a:t>maths</a:t>
            </a:r>
            <a:r>
              <a:rPr lang="fi-FI" sz="2400" dirty="0" smtClean="0">
                <a:solidFill>
                  <a:srgbClr val="000000"/>
                </a:solidFill>
              </a:rPr>
              <a:t>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i-FI" sz="2400" dirty="0" smtClean="0">
                <a:solidFill>
                  <a:srgbClr val="000000"/>
                </a:solidFill>
              </a:rPr>
              <a:t>2. I studied Italian </a:t>
            </a:r>
            <a:r>
              <a:rPr lang="fi-FI" sz="2400" dirty="0" err="1" smtClean="0">
                <a:solidFill>
                  <a:srgbClr val="000000"/>
                </a:solidFill>
              </a:rPr>
              <a:t>last</a:t>
            </a:r>
            <a:r>
              <a:rPr lang="fi-FI" sz="2400" dirty="0" smtClean="0">
                <a:solidFill>
                  <a:srgbClr val="000000"/>
                </a:solidFill>
              </a:rPr>
              <a:t> </a:t>
            </a:r>
            <a:r>
              <a:rPr lang="fi-FI" sz="2400" dirty="0" err="1" smtClean="0">
                <a:solidFill>
                  <a:srgbClr val="000000"/>
                </a:solidFill>
              </a:rPr>
              <a:t>year</a:t>
            </a:r>
            <a:r>
              <a:rPr lang="fi-FI" sz="2400" dirty="0" smtClean="0">
                <a:solidFill>
                  <a:srgbClr val="000000"/>
                </a:solidFill>
              </a:rPr>
              <a:t>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i-FI" sz="2400" dirty="0" smtClean="0">
                <a:solidFill>
                  <a:srgbClr val="000000"/>
                </a:solidFill>
              </a:rPr>
              <a:t>3. </a:t>
            </a:r>
            <a:r>
              <a:rPr lang="fi-FI" sz="2400" dirty="0" err="1" smtClean="0">
                <a:solidFill>
                  <a:srgbClr val="000000"/>
                </a:solidFill>
              </a:rPr>
              <a:t>Maryann</a:t>
            </a:r>
            <a:r>
              <a:rPr lang="fi-FI" sz="2400" dirty="0" smtClean="0">
                <a:solidFill>
                  <a:srgbClr val="000000"/>
                </a:solidFill>
              </a:rPr>
              <a:t> </a:t>
            </a:r>
            <a:r>
              <a:rPr lang="fi-FI" sz="2400" dirty="0" err="1" smtClean="0">
                <a:solidFill>
                  <a:srgbClr val="000000"/>
                </a:solidFill>
              </a:rPr>
              <a:t>has</a:t>
            </a:r>
            <a:r>
              <a:rPr lang="fi-FI" sz="2400" dirty="0" smtClean="0">
                <a:solidFill>
                  <a:srgbClr val="000000"/>
                </a:solidFill>
              </a:rPr>
              <a:t> </a:t>
            </a:r>
            <a:r>
              <a:rPr lang="fi-FI" sz="2400" dirty="0" err="1" smtClean="0">
                <a:solidFill>
                  <a:srgbClr val="000000"/>
                </a:solidFill>
              </a:rPr>
              <a:t>studied</a:t>
            </a:r>
            <a:r>
              <a:rPr lang="fi-FI" sz="2400" dirty="0" smtClean="0">
                <a:solidFill>
                  <a:srgbClr val="000000"/>
                </a:solidFill>
              </a:rPr>
              <a:t>    </a:t>
            </a:r>
            <a:r>
              <a:rPr lang="fi-FI" sz="2400" dirty="0" err="1" smtClean="0">
                <a:solidFill>
                  <a:srgbClr val="000000"/>
                </a:solidFill>
              </a:rPr>
              <a:t>Chinese</a:t>
            </a:r>
            <a:r>
              <a:rPr lang="fi-FI" sz="2400" dirty="0" smtClean="0">
                <a:solidFill>
                  <a:srgbClr val="000000"/>
                </a:solidFill>
              </a:rPr>
              <a:t> for </a:t>
            </a:r>
            <a:r>
              <a:rPr lang="fi-FI" sz="2400" dirty="0" err="1" smtClean="0">
                <a:solidFill>
                  <a:srgbClr val="000000"/>
                </a:solidFill>
              </a:rPr>
              <a:t>five</a:t>
            </a:r>
            <a:r>
              <a:rPr lang="fi-FI" sz="2400" dirty="0" smtClean="0">
                <a:solidFill>
                  <a:srgbClr val="000000"/>
                </a:solidFill>
              </a:rPr>
              <a:t> </a:t>
            </a:r>
            <a:r>
              <a:rPr lang="fi-FI" sz="2400" dirty="0" err="1" smtClean="0">
                <a:solidFill>
                  <a:srgbClr val="000000"/>
                </a:solidFill>
              </a:rPr>
              <a:t>years</a:t>
            </a:r>
            <a:r>
              <a:rPr lang="fi-FI" sz="2400" dirty="0" smtClean="0">
                <a:solidFill>
                  <a:srgbClr val="000000"/>
                </a:solidFill>
              </a:rPr>
              <a:t>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i-FI" sz="2400" dirty="0" smtClean="0">
                <a:solidFill>
                  <a:srgbClr val="000000"/>
                </a:solidFill>
              </a:rPr>
              <a:t>4. Joe </a:t>
            </a:r>
            <a:r>
              <a:rPr lang="fi-FI" sz="2400" dirty="0" err="1" smtClean="0">
                <a:solidFill>
                  <a:srgbClr val="000000"/>
                </a:solidFill>
              </a:rPr>
              <a:t>had</a:t>
            </a:r>
            <a:r>
              <a:rPr lang="fi-FI" sz="2400" dirty="0" smtClean="0">
                <a:solidFill>
                  <a:srgbClr val="000000"/>
                </a:solidFill>
              </a:rPr>
              <a:t> studied a </a:t>
            </a:r>
            <a:r>
              <a:rPr lang="fi-FI" sz="2400" dirty="0" err="1" smtClean="0">
                <a:solidFill>
                  <a:srgbClr val="000000"/>
                </a:solidFill>
              </a:rPr>
              <a:t>lot</a:t>
            </a:r>
            <a:r>
              <a:rPr lang="fi-FI" sz="2400" dirty="0" smtClean="0">
                <a:solidFill>
                  <a:srgbClr val="000000"/>
                </a:solidFill>
              </a:rPr>
              <a:t>     </a:t>
            </a:r>
            <a:r>
              <a:rPr lang="fi-FI" sz="2400" dirty="0" err="1" smtClean="0">
                <a:solidFill>
                  <a:srgbClr val="000000"/>
                </a:solidFill>
              </a:rPr>
              <a:t>before</a:t>
            </a:r>
            <a:r>
              <a:rPr lang="fi-FI" sz="2400" dirty="0" smtClean="0">
                <a:solidFill>
                  <a:srgbClr val="000000"/>
                </a:solidFill>
              </a:rPr>
              <a:t> </a:t>
            </a:r>
            <a:r>
              <a:rPr lang="fi-FI" sz="2400" dirty="0" err="1" smtClean="0">
                <a:solidFill>
                  <a:srgbClr val="000000"/>
                </a:solidFill>
              </a:rPr>
              <a:t>his</a:t>
            </a:r>
            <a:r>
              <a:rPr lang="fi-FI" sz="2400" dirty="0" smtClean="0">
                <a:solidFill>
                  <a:srgbClr val="000000"/>
                </a:solidFill>
              </a:rPr>
              <a:t> </a:t>
            </a:r>
            <a:r>
              <a:rPr lang="fi-FI" sz="2400" dirty="0" err="1" smtClean="0">
                <a:solidFill>
                  <a:srgbClr val="000000"/>
                </a:solidFill>
              </a:rPr>
              <a:t>military</a:t>
            </a:r>
            <a:r>
              <a:rPr lang="fi-FI" sz="2400" dirty="0" smtClean="0">
                <a:solidFill>
                  <a:srgbClr val="000000"/>
                </a:solidFill>
              </a:rPr>
              <a:t> </a:t>
            </a:r>
            <a:r>
              <a:rPr lang="fi-FI" sz="2400" dirty="0" err="1" smtClean="0">
                <a:solidFill>
                  <a:srgbClr val="000000"/>
                </a:solidFill>
              </a:rPr>
              <a:t>service</a:t>
            </a:r>
            <a:r>
              <a:rPr lang="fi-FI" sz="2400" dirty="0" smtClean="0">
                <a:solidFill>
                  <a:srgbClr val="000000"/>
                </a:solidFill>
              </a:rPr>
              <a:t>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i-FI" sz="2400" dirty="0" smtClean="0">
                <a:solidFill>
                  <a:srgbClr val="000000"/>
                </a:solidFill>
              </a:rPr>
              <a:t>5. He </a:t>
            </a:r>
            <a:r>
              <a:rPr lang="fi-FI" sz="2400" dirty="0" err="1" smtClean="0">
                <a:solidFill>
                  <a:srgbClr val="000000"/>
                </a:solidFill>
              </a:rPr>
              <a:t>will</a:t>
            </a:r>
            <a:r>
              <a:rPr lang="fi-FI" sz="2400" dirty="0" smtClean="0">
                <a:solidFill>
                  <a:srgbClr val="000000"/>
                </a:solidFill>
              </a:rPr>
              <a:t> </a:t>
            </a:r>
            <a:r>
              <a:rPr lang="fi-FI" sz="2400" dirty="0" err="1" smtClean="0">
                <a:solidFill>
                  <a:srgbClr val="000000"/>
                </a:solidFill>
              </a:rPr>
              <a:t>study</a:t>
            </a:r>
            <a:r>
              <a:rPr lang="fi-FI" sz="2400" dirty="0" smtClean="0">
                <a:solidFill>
                  <a:srgbClr val="000000"/>
                </a:solidFill>
              </a:rPr>
              <a:t> </a:t>
            </a:r>
            <a:r>
              <a:rPr lang="fi-FI" sz="2400" dirty="0" err="1" smtClean="0">
                <a:solidFill>
                  <a:srgbClr val="000000"/>
                </a:solidFill>
              </a:rPr>
              <a:t>physics</a:t>
            </a:r>
            <a:r>
              <a:rPr lang="fi-FI" sz="2400" dirty="0" smtClean="0">
                <a:solidFill>
                  <a:srgbClr val="000000"/>
                </a:solidFill>
              </a:rPr>
              <a:t> at </a:t>
            </a:r>
            <a:r>
              <a:rPr lang="fi-FI" sz="2400" dirty="0" err="1" smtClean="0">
                <a:solidFill>
                  <a:srgbClr val="000000"/>
                </a:solidFill>
              </a:rPr>
              <a:t>the</a:t>
            </a:r>
            <a:r>
              <a:rPr lang="fi-FI" sz="2400" dirty="0" smtClean="0">
                <a:solidFill>
                  <a:srgbClr val="000000"/>
                </a:solidFill>
              </a:rPr>
              <a:t> </a:t>
            </a:r>
            <a:r>
              <a:rPr lang="fi-FI" sz="2400" dirty="0" err="1" smtClean="0">
                <a:solidFill>
                  <a:srgbClr val="000000"/>
                </a:solidFill>
              </a:rPr>
              <a:t>university</a:t>
            </a:r>
            <a:r>
              <a:rPr lang="fi-FI" sz="2400" dirty="0" smtClean="0">
                <a:solidFill>
                  <a:srgbClr val="000000"/>
                </a:solidFill>
              </a:rPr>
              <a:t> </a:t>
            </a:r>
            <a:r>
              <a:rPr lang="fi-FI" sz="2400" dirty="0" err="1" smtClean="0">
                <a:solidFill>
                  <a:srgbClr val="000000"/>
                </a:solidFill>
              </a:rPr>
              <a:t>next</a:t>
            </a:r>
            <a:r>
              <a:rPr lang="fi-FI" sz="2400" dirty="0" smtClean="0">
                <a:solidFill>
                  <a:srgbClr val="000000"/>
                </a:solidFill>
              </a:rPr>
              <a:t> </a:t>
            </a:r>
            <a:r>
              <a:rPr lang="fi-FI" sz="2400" dirty="0" err="1" smtClean="0">
                <a:solidFill>
                  <a:srgbClr val="000000"/>
                </a:solidFill>
              </a:rPr>
              <a:t>year</a:t>
            </a:r>
            <a:r>
              <a:rPr lang="fi-FI" sz="2400" dirty="0" smtClean="0">
                <a:solidFill>
                  <a:srgbClr val="000000"/>
                </a:solidFill>
              </a:rPr>
              <a:t>.</a:t>
            </a:r>
            <a:endParaRPr lang="fi-FI" sz="2400" dirty="0">
              <a:solidFill>
                <a:srgbClr val="000000"/>
              </a:solidFill>
            </a:endParaRPr>
          </a:p>
        </p:txBody>
      </p:sp>
      <p:sp>
        <p:nvSpPr>
          <p:cNvPr id="7" name="Sisällön paikkamerkki 6"/>
          <p:cNvSpPr>
            <a:spLocks noGrp="1"/>
          </p:cNvSpPr>
          <p:nvPr>
            <p:ph sz="half" idx="2"/>
          </p:nvPr>
        </p:nvSpPr>
        <p:spPr>
          <a:xfrm>
            <a:off x="3995936" y="1932856"/>
            <a:ext cx="5100996" cy="4353347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fi-FI" sz="2400" dirty="0" smtClean="0">
                <a:solidFill>
                  <a:schemeClr val="accent1"/>
                </a:solidFill>
              </a:rPr>
              <a:t>1. opiskelen, </a:t>
            </a:r>
            <a:r>
              <a:rPr lang="fi-FI" sz="2400" b="1" dirty="0" smtClean="0">
                <a:solidFill>
                  <a:schemeClr val="accent1"/>
                </a:solidFill>
              </a:rPr>
              <a:t>PREESENS</a:t>
            </a:r>
            <a:endParaRPr lang="fi-FI" sz="2400" b="1" dirty="0">
              <a:solidFill>
                <a:schemeClr val="accent1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fi-FI" sz="2400" dirty="0" smtClean="0">
                <a:solidFill>
                  <a:schemeClr val="accent1"/>
                </a:solidFill>
              </a:rPr>
              <a:t>2</a:t>
            </a:r>
            <a:r>
              <a:rPr lang="fi-FI" sz="2400" dirty="0">
                <a:solidFill>
                  <a:schemeClr val="accent1"/>
                </a:solidFill>
              </a:rPr>
              <a:t>. </a:t>
            </a:r>
            <a:r>
              <a:rPr lang="fi-FI" sz="2400" dirty="0" smtClean="0">
                <a:solidFill>
                  <a:schemeClr val="accent1"/>
                </a:solidFill>
              </a:rPr>
              <a:t>opiskelin, </a:t>
            </a:r>
            <a:r>
              <a:rPr lang="fi-FI" sz="2400" b="1" dirty="0" smtClean="0">
                <a:solidFill>
                  <a:schemeClr val="accent1"/>
                </a:solidFill>
              </a:rPr>
              <a:t>IMPERFEKTI</a:t>
            </a:r>
            <a:endParaRPr lang="fi-FI" sz="2400" b="1" dirty="0">
              <a:solidFill>
                <a:schemeClr val="accent1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fi-FI" sz="2400" dirty="0">
                <a:solidFill>
                  <a:schemeClr val="accent1"/>
                </a:solidFill>
              </a:rPr>
              <a:t>3. </a:t>
            </a:r>
            <a:r>
              <a:rPr lang="fi-FI" sz="2400" dirty="0" smtClean="0">
                <a:solidFill>
                  <a:schemeClr val="accent1"/>
                </a:solidFill>
              </a:rPr>
              <a:t>on opiskellut,</a:t>
            </a:r>
            <a:r>
              <a:rPr lang="fi-FI" sz="2400" b="1" dirty="0" smtClean="0">
                <a:solidFill>
                  <a:schemeClr val="accent1"/>
                </a:solidFill>
              </a:rPr>
              <a:t> </a:t>
            </a:r>
            <a:r>
              <a:rPr lang="fi-FI" sz="2400" b="1" dirty="0" smtClean="0">
                <a:solidFill>
                  <a:schemeClr val="accent1"/>
                </a:solidFill>
              </a:rPr>
              <a:t>PERFEKTI</a:t>
            </a:r>
            <a:endParaRPr lang="fi-FI" sz="2400" dirty="0" smtClean="0">
              <a:solidFill>
                <a:schemeClr val="accent1"/>
              </a:solidFill>
            </a:endParaRPr>
          </a:p>
          <a:p>
            <a:pPr marL="0" indent="0">
              <a:lnSpc>
                <a:spcPct val="280000"/>
              </a:lnSpc>
              <a:buNone/>
            </a:pPr>
            <a:r>
              <a:rPr lang="fi-FI" sz="2400" dirty="0" smtClean="0">
                <a:solidFill>
                  <a:schemeClr val="accent1"/>
                </a:solidFill>
              </a:rPr>
              <a:t>4</a:t>
            </a:r>
            <a:r>
              <a:rPr lang="fi-FI" sz="2400" dirty="0">
                <a:solidFill>
                  <a:schemeClr val="accent1"/>
                </a:solidFill>
              </a:rPr>
              <a:t>. </a:t>
            </a:r>
            <a:r>
              <a:rPr lang="fi-FI" sz="2400" dirty="0" smtClean="0">
                <a:solidFill>
                  <a:schemeClr val="accent1"/>
                </a:solidFill>
              </a:rPr>
              <a:t>oli opiskellut, </a:t>
            </a:r>
            <a:r>
              <a:rPr lang="fi-FI" sz="2400" b="1" dirty="0" smtClean="0">
                <a:solidFill>
                  <a:schemeClr val="accent1"/>
                </a:solidFill>
              </a:rPr>
              <a:t>PLUSKVAMPERFEKTI</a:t>
            </a:r>
            <a:endParaRPr lang="fi-FI" sz="2400" b="1" dirty="0">
              <a:solidFill>
                <a:schemeClr val="accent1"/>
              </a:solidFill>
            </a:endParaRPr>
          </a:p>
          <a:p>
            <a:pPr marL="0" indent="0">
              <a:lnSpc>
                <a:spcPct val="229000"/>
              </a:lnSpc>
              <a:buNone/>
            </a:pPr>
            <a:r>
              <a:rPr lang="fi-FI" sz="2400" dirty="0" smtClean="0">
                <a:solidFill>
                  <a:schemeClr val="accent1"/>
                </a:solidFill>
              </a:rPr>
              <a:t>5</a:t>
            </a:r>
            <a:r>
              <a:rPr lang="fi-FI" sz="2400" dirty="0">
                <a:solidFill>
                  <a:schemeClr val="accent1"/>
                </a:solidFill>
              </a:rPr>
              <a:t>. </a:t>
            </a:r>
            <a:r>
              <a:rPr lang="fi-FI" sz="2400" dirty="0" smtClean="0">
                <a:solidFill>
                  <a:schemeClr val="accent1"/>
                </a:solidFill>
              </a:rPr>
              <a:t>opiskelee, </a:t>
            </a:r>
            <a:r>
              <a:rPr lang="fi-FI" sz="2400" b="1" dirty="0" smtClean="0">
                <a:solidFill>
                  <a:schemeClr val="accent1"/>
                </a:solidFill>
              </a:rPr>
              <a:t>FUTUURI</a:t>
            </a:r>
            <a:endParaRPr lang="fi-FI" sz="2400" b="1" dirty="0">
              <a:solidFill>
                <a:schemeClr val="accent1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endParaRPr lang="fi-FI" sz="2400" dirty="0"/>
          </a:p>
        </p:txBody>
      </p:sp>
      <p:cxnSp>
        <p:nvCxnSpPr>
          <p:cNvPr id="6" name="Suora yhdysviiva 5"/>
          <p:cNvCxnSpPr/>
          <p:nvPr/>
        </p:nvCxnSpPr>
        <p:spPr>
          <a:xfrm>
            <a:off x="755576" y="2420888"/>
            <a:ext cx="57606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uora yhdysviiva 9"/>
          <p:cNvCxnSpPr/>
          <p:nvPr/>
        </p:nvCxnSpPr>
        <p:spPr>
          <a:xfrm flipH="1">
            <a:off x="827584" y="2924944"/>
            <a:ext cx="93610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uora yhdysviiva 10"/>
          <p:cNvCxnSpPr/>
          <p:nvPr/>
        </p:nvCxnSpPr>
        <p:spPr>
          <a:xfrm>
            <a:off x="1907704" y="3429000"/>
            <a:ext cx="129614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uora yhdysviiva 11"/>
          <p:cNvCxnSpPr/>
          <p:nvPr/>
        </p:nvCxnSpPr>
        <p:spPr>
          <a:xfrm>
            <a:off x="1115616" y="4437112"/>
            <a:ext cx="136815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/>
        </p:nvCxnSpPr>
        <p:spPr>
          <a:xfrm>
            <a:off x="1043608" y="5373216"/>
            <a:ext cx="115212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kstiruutu 13"/>
          <p:cNvSpPr txBox="1"/>
          <p:nvPr/>
        </p:nvSpPr>
        <p:spPr>
          <a:xfrm>
            <a:off x="431478" y="998903"/>
            <a:ext cx="80289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 smtClean="0">
                <a:solidFill>
                  <a:schemeClr val="accent1"/>
                </a:solidFill>
              </a:rPr>
              <a:t>Mikä aikamuoto?</a:t>
            </a:r>
            <a:endParaRPr lang="fi-FI" sz="2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316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72094" y="626952"/>
            <a:ext cx="8229600" cy="432048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fi-FI" sz="4000" dirty="0" err="1" smtClean="0"/>
              <a:t>Activate</a:t>
            </a:r>
            <a:r>
              <a:rPr lang="fi-FI" sz="2400" dirty="0" smtClean="0"/>
              <a:t/>
            </a:r>
            <a:br>
              <a:rPr lang="fi-FI" sz="2400" dirty="0" smtClean="0"/>
            </a:br>
            <a:endParaRPr lang="fi-FI" sz="2400" dirty="0">
              <a:solidFill>
                <a:srgbClr val="000000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72094" y="1013477"/>
            <a:ext cx="8579296" cy="47525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sz="2800" dirty="0" smtClean="0"/>
              <a:t>1. Syön paahtoleipää joka aamu.</a:t>
            </a:r>
          </a:p>
          <a:p>
            <a:pPr marL="0" indent="0">
              <a:buNone/>
            </a:pPr>
            <a:r>
              <a:rPr lang="fi-FI" sz="2800" dirty="0" smtClean="0">
                <a:solidFill>
                  <a:schemeClr val="tx1"/>
                </a:solidFill>
              </a:rPr>
              <a:t>	I </a:t>
            </a:r>
            <a:r>
              <a:rPr lang="fi-FI" sz="2800" dirty="0" err="1" smtClean="0">
                <a:solidFill>
                  <a:schemeClr val="tx1"/>
                </a:solidFill>
              </a:rPr>
              <a:t>eat</a:t>
            </a:r>
            <a:r>
              <a:rPr lang="fi-FI" sz="2800" dirty="0" smtClean="0">
                <a:solidFill>
                  <a:schemeClr val="tx1"/>
                </a:solidFill>
              </a:rPr>
              <a:t> toast </a:t>
            </a:r>
            <a:r>
              <a:rPr lang="fi-FI" sz="2800" dirty="0" err="1" smtClean="0">
                <a:solidFill>
                  <a:schemeClr val="tx1"/>
                </a:solidFill>
              </a:rPr>
              <a:t>every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dirty="0" err="1" smtClean="0">
                <a:solidFill>
                  <a:schemeClr val="tx1"/>
                </a:solidFill>
              </a:rPr>
              <a:t>morning</a:t>
            </a:r>
            <a:r>
              <a:rPr lang="fi-FI" sz="2800" dirty="0" smtClean="0">
                <a:solidFill>
                  <a:schemeClr val="tx1"/>
                </a:solidFill>
              </a:rPr>
              <a:t>.  </a:t>
            </a:r>
            <a:r>
              <a:rPr lang="fi-FI" sz="2800" dirty="0" smtClean="0">
                <a:solidFill>
                  <a:srgbClr val="2DA2BF"/>
                </a:solidFill>
              </a:rPr>
              <a:t>PREESENS</a:t>
            </a:r>
            <a:endParaRPr lang="fi-FI" sz="2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i-FI" sz="2800" dirty="0" smtClean="0">
                <a:solidFill>
                  <a:srgbClr val="2DA2BF"/>
                </a:solidFill>
              </a:rPr>
              <a:t>2. Leo söi kanaa ja riisiä lounaaksi.</a:t>
            </a:r>
          </a:p>
          <a:p>
            <a:pPr marL="0" indent="0">
              <a:buNone/>
            </a:pPr>
            <a:r>
              <a:rPr lang="fi-FI" sz="2800" dirty="0" smtClean="0">
                <a:solidFill>
                  <a:schemeClr val="tx1"/>
                </a:solidFill>
              </a:rPr>
              <a:t>	Leo </a:t>
            </a:r>
            <a:r>
              <a:rPr lang="fi-FI" sz="2800" dirty="0" err="1" smtClean="0">
                <a:solidFill>
                  <a:schemeClr val="tx1"/>
                </a:solidFill>
              </a:rPr>
              <a:t>ate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dirty="0" err="1" smtClean="0">
                <a:solidFill>
                  <a:schemeClr val="tx1"/>
                </a:solidFill>
              </a:rPr>
              <a:t>chicken</a:t>
            </a:r>
            <a:r>
              <a:rPr lang="fi-FI" sz="2800" dirty="0" smtClean="0">
                <a:solidFill>
                  <a:schemeClr val="tx1"/>
                </a:solidFill>
              </a:rPr>
              <a:t> and </a:t>
            </a:r>
            <a:r>
              <a:rPr lang="fi-FI" sz="2800" dirty="0" err="1" smtClean="0">
                <a:solidFill>
                  <a:schemeClr val="tx1"/>
                </a:solidFill>
              </a:rPr>
              <a:t>rice</a:t>
            </a:r>
            <a:r>
              <a:rPr lang="fi-FI" sz="2800" dirty="0" smtClean="0">
                <a:solidFill>
                  <a:schemeClr val="tx1"/>
                </a:solidFill>
              </a:rPr>
              <a:t> for </a:t>
            </a:r>
            <a:r>
              <a:rPr lang="fi-FI" sz="2800" dirty="0" err="1" smtClean="0">
                <a:solidFill>
                  <a:schemeClr val="tx1"/>
                </a:solidFill>
              </a:rPr>
              <a:t>lunch</a:t>
            </a:r>
            <a:r>
              <a:rPr lang="fi-FI" sz="2800" dirty="0" smtClean="0">
                <a:solidFill>
                  <a:schemeClr val="tx1"/>
                </a:solidFill>
              </a:rPr>
              <a:t>. </a:t>
            </a:r>
            <a:r>
              <a:rPr lang="fi-FI" sz="2800" dirty="0" smtClean="0">
                <a:solidFill>
                  <a:srgbClr val="2DA2BF"/>
                </a:solidFill>
              </a:rPr>
              <a:t>IMPERFEKTI</a:t>
            </a:r>
            <a:endParaRPr lang="fi-FI" sz="2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i-FI" sz="2800" dirty="0" smtClean="0">
                <a:solidFill>
                  <a:srgbClr val="2DA2BF"/>
                </a:solidFill>
              </a:rPr>
              <a:t>3. Me olemme syöneet ravintolassa tänään.</a:t>
            </a:r>
          </a:p>
          <a:p>
            <a:pPr marL="0" indent="0">
              <a:buNone/>
            </a:pPr>
            <a:r>
              <a:rPr lang="fi-FI" sz="2800" dirty="0" smtClean="0">
                <a:solidFill>
                  <a:schemeClr val="tx1"/>
                </a:solidFill>
              </a:rPr>
              <a:t>	</a:t>
            </a:r>
            <a:r>
              <a:rPr lang="fi-FI" sz="2800" dirty="0" err="1" smtClean="0">
                <a:solidFill>
                  <a:schemeClr val="tx1"/>
                </a:solidFill>
              </a:rPr>
              <a:t>We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dirty="0" err="1" smtClean="0">
                <a:solidFill>
                  <a:schemeClr val="tx1"/>
                </a:solidFill>
              </a:rPr>
              <a:t>have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dirty="0" err="1" smtClean="0">
                <a:solidFill>
                  <a:schemeClr val="tx1"/>
                </a:solidFill>
              </a:rPr>
              <a:t>eaten</a:t>
            </a:r>
            <a:r>
              <a:rPr lang="fi-FI" sz="2800" dirty="0" smtClean="0">
                <a:solidFill>
                  <a:schemeClr val="tx1"/>
                </a:solidFill>
              </a:rPr>
              <a:t> at a restaurant </a:t>
            </a:r>
            <a:r>
              <a:rPr lang="fi-FI" sz="2800" dirty="0" err="1" smtClean="0">
                <a:solidFill>
                  <a:schemeClr val="tx1"/>
                </a:solidFill>
              </a:rPr>
              <a:t>today</a:t>
            </a:r>
            <a:r>
              <a:rPr lang="fi-FI" sz="2800" dirty="0" smtClean="0">
                <a:solidFill>
                  <a:schemeClr val="tx1"/>
                </a:solidFill>
              </a:rPr>
              <a:t>. </a:t>
            </a:r>
            <a:r>
              <a:rPr lang="fi-FI" sz="2800" dirty="0" smtClean="0">
                <a:solidFill>
                  <a:srgbClr val="2DA2BF"/>
                </a:solidFill>
              </a:rPr>
              <a:t>PERFEKTI</a:t>
            </a:r>
            <a:endParaRPr lang="fi-FI" sz="2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i-FI" sz="2800" dirty="0" smtClean="0">
                <a:solidFill>
                  <a:srgbClr val="2DA2BF"/>
                </a:solidFill>
              </a:rPr>
              <a:t>4. </a:t>
            </a:r>
            <a:r>
              <a:rPr lang="fi-FI" sz="2800" dirty="0" err="1" smtClean="0">
                <a:solidFill>
                  <a:srgbClr val="2DA2BF"/>
                </a:solidFill>
              </a:rPr>
              <a:t>Caleb</a:t>
            </a:r>
            <a:r>
              <a:rPr lang="fi-FI" sz="2800" dirty="0" smtClean="0">
                <a:solidFill>
                  <a:srgbClr val="2DA2BF"/>
                </a:solidFill>
              </a:rPr>
              <a:t> oli syönyt liikaa suklaata.</a:t>
            </a:r>
          </a:p>
          <a:p>
            <a:pPr marL="0" indent="0">
              <a:buNone/>
            </a:pPr>
            <a:r>
              <a:rPr lang="fi-FI" sz="2800" dirty="0" smtClean="0">
                <a:solidFill>
                  <a:schemeClr val="tx1"/>
                </a:solidFill>
              </a:rPr>
              <a:t>	</a:t>
            </a:r>
            <a:r>
              <a:rPr lang="fi-FI" sz="2800" dirty="0" err="1" smtClean="0">
                <a:solidFill>
                  <a:schemeClr val="tx1"/>
                </a:solidFill>
              </a:rPr>
              <a:t>Caleb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dirty="0" err="1" smtClean="0">
                <a:solidFill>
                  <a:schemeClr val="tx1"/>
                </a:solidFill>
              </a:rPr>
              <a:t>had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dirty="0" err="1" smtClean="0">
                <a:solidFill>
                  <a:schemeClr val="tx1"/>
                </a:solidFill>
              </a:rPr>
              <a:t>eaten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dirty="0" err="1" smtClean="0">
                <a:solidFill>
                  <a:schemeClr val="tx1"/>
                </a:solidFill>
              </a:rPr>
              <a:t>too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dirty="0" err="1" smtClean="0">
                <a:solidFill>
                  <a:schemeClr val="tx1"/>
                </a:solidFill>
              </a:rPr>
              <a:t>much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dirty="0" err="1" smtClean="0">
                <a:solidFill>
                  <a:schemeClr val="tx1"/>
                </a:solidFill>
              </a:rPr>
              <a:t>chocolate</a:t>
            </a:r>
            <a:r>
              <a:rPr lang="fi-FI" sz="2800" dirty="0" smtClean="0">
                <a:solidFill>
                  <a:schemeClr val="tx1"/>
                </a:solidFill>
              </a:rPr>
              <a:t>. </a:t>
            </a:r>
            <a:r>
              <a:rPr lang="fi-FI" sz="2800" dirty="0" smtClean="0">
                <a:solidFill>
                  <a:srgbClr val="2DA2BF"/>
                </a:solidFill>
              </a:rPr>
              <a:t>PLUSK.PERF.</a:t>
            </a:r>
            <a:endParaRPr lang="fi-FI" sz="2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i-FI" sz="2800" dirty="0" smtClean="0">
                <a:solidFill>
                  <a:srgbClr val="2DA2BF"/>
                </a:solidFill>
              </a:rPr>
              <a:t>5. Huomenna syön vain vihanneksia.</a:t>
            </a:r>
          </a:p>
          <a:p>
            <a:pPr marL="0" indent="0">
              <a:buNone/>
            </a:pPr>
            <a:r>
              <a:rPr lang="fi-FI" sz="2800" dirty="0" smtClean="0">
                <a:solidFill>
                  <a:schemeClr val="tx1"/>
                </a:solidFill>
              </a:rPr>
              <a:t>	</a:t>
            </a:r>
            <a:r>
              <a:rPr lang="fi-FI" sz="2800" dirty="0" err="1" smtClean="0">
                <a:solidFill>
                  <a:schemeClr val="tx1"/>
                </a:solidFill>
              </a:rPr>
              <a:t>Tomorrow</a:t>
            </a:r>
            <a:r>
              <a:rPr lang="fi-FI" sz="2800" dirty="0" smtClean="0">
                <a:solidFill>
                  <a:schemeClr val="tx1"/>
                </a:solidFill>
              </a:rPr>
              <a:t> I </a:t>
            </a:r>
            <a:r>
              <a:rPr lang="fi-FI" sz="2800" dirty="0" err="1" smtClean="0">
                <a:solidFill>
                  <a:schemeClr val="tx1"/>
                </a:solidFill>
              </a:rPr>
              <a:t>will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dirty="0" err="1" smtClean="0">
                <a:solidFill>
                  <a:schemeClr val="tx1"/>
                </a:solidFill>
              </a:rPr>
              <a:t>eat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dirty="0" err="1" smtClean="0">
                <a:solidFill>
                  <a:schemeClr val="tx1"/>
                </a:solidFill>
              </a:rPr>
              <a:t>only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dirty="0" err="1" smtClean="0">
                <a:solidFill>
                  <a:schemeClr val="tx1"/>
                </a:solidFill>
              </a:rPr>
              <a:t>vegetables</a:t>
            </a:r>
            <a:r>
              <a:rPr lang="fi-FI" sz="2800" dirty="0" smtClean="0">
                <a:solidFill>
                  <a:schemeClr val="tx1"/>
                </a:solidFill>
              </a:rPr>
              <a:t>. </a:t>
            </a:r>
            <a:r>
              <a:rPr lang="fi-FI" sz="2800" dirty="0" smtClean="0">
                <a:solidFill>
                  <a:srgbClr val="2DA2BF"/>
                </a:solidFill>
              </a:rPr>
              <a:t>FUTUURI</a:t>
            </a:r>
            <a:endParaRPr lang="fi-FI" sz="2800" dirty="0">
              <a:solidFill>
                <a:schemeClr val="tx1"/>
              </a:solidFill>
            </a:endParaRPr>
          </a:p>
        </p:txBody>
      </p:sp>
      <p:cxnSp>
        <p:nvCxnSpPr>
          <p:cNvPr id="5" name="Suora yhdysviiva 4"/>
          <p:cNvCxnSpPr/>
          <p:nvPr/>
        </p:nvCxnSpPr>
        <p:spPr>
          <a:xfrm>
            <a:off x="1547664" y="1916832"/>
            <a:ext cx="50405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uora yhdysviiva 6"/>
          <p:cNvCxnSpPr/>
          <p:nvPr/>
        </p:nvCxnSpPr>
        <p:spPr>
          <a:xfrm>
            <a:off x="1979712" y="2996952"/>
            <a:ext cx="50405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uora yhdysviiva 7"/>
          <p:cNvCxnSpPr/>
          <p:nvPr/>
        </p:nvCxnSpPr>
        <p:spPr>
          <a:xfrm>
            <a:off x="1871700" y="4005064"/>
            <a:ext cx="165618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uora yhdysviiva 8"/>
          <p:cNvCxnSpPr/>
          <p:nvPr/>
        </p:nvCxnSpPr>
        <p:spPr>
          <a:xfrm>
            <a:off x="2231740" y="5013176"/>
            <a:ext cx="15121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uora yhdysviiva 9"/>
          <p:cNvCxnSpPr/>
          <p:nvPr/>
        </p:nvCxnSpPr>
        <p:spPr>
          <a:xfrm>
            <a:off x="3075391" y="6093296"/>
            <a:ext cx="108012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5775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7504" y="548680"/>
            <a:ext cx="8784976" cy="1143000"/>
          </a:xfrm>
        </p:spPr>
        <p:txBody>
          <a:bodyPr>
            <a:noAutofit/>
          </a:bodyPr>
          <a:lstStyle/>
          <a:p>
            <a:r>
              <a:rPr lang="fi-FI" sz="4000" dirty="0" smtClean="0"/>
              <a:t>Miten muodostetaan kielteinen muoto?</a:t>
            </a:r>
            <a:endParaRPr lang="fi-FI" sz="40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844824"/>
            <a:ext cx="8579296" cy="4281339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fi-FI" sz="2800" dirty="0" smtClean="0">
                <a:solidFill>
                  <a:schemeClr val="tx1"/>
                </a:solidFill>
              </a:rPr>
              <a:t>I </a:t>
            </a:r>
            <a:r>
              <a:rPr lang="fi-FI" sz="2800" dirty="0" err="1" smtClean="0">
                <a:solidFill>
                  <a:schemeClr val="tx1"/>
                </a:solidFill>
              </a:rPr>
              <a:t>don’t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dirty="0" err="1" smtClean="0">
                <a:solidFill>
                  <a:schemeClr val="tx1"/>
                </a:solidFill>
              </a:rPr>
              <a:t>eat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dirty="0">
                <a:solidFill>
                  <a:schemeClr val="tx1"/>
                </a:solidFill>
              </a:rPr>
              <a:t>toast </a:t>
            </a:r>
            <a:r>
              <a:rPr lang="fi-FI" sz="2800" dirty="0" err="1">
                <a:solidFill>
                  <a:schemeClr val="tx1"/>
                </a:solidFill>
              </a:rPr>
              <a:t>every</a:t>
            </a:r>
            <a:r>
              <a:rPr lang="fi-FI" sz="2800" dirty="0">
                <a:solidFill>
                  <a:schemeClr val="tx1"/>
                </a:solidFill>
              </a:rPr>
              <a:t> </a:t>
            </a:r>
            <a:r>
              <a:rPr lang="fi-FI" sz="2800" dirty="0" err="1">
                <a:solidFill>
                  <a:schemeClr val="tx1"/>
                </a:solidFill>
              </a:rPr>
              <a:t>morning</a:t>
            </a:r>
            <a:r>
              <a:rPr lang="fi-FI" sz="2800" dirty="0">
                <a:solidFill>
                  <a:schemeClr val="tx1"/>
                </a:solidFill>
              </a:rPr>
              <a:t>.  </a:t>
            </a:r>
            <a:r>
              <a:rPr lang="fi-FI" sz="2800" dirty="0">
                <a:solidFill>
                  <a:srgbClr val="2DA2BF"/>
                </a:solidFill>
              </a:rPr>
              <a:t>PREESENS</a:t>
            </a:r>
            <a:endParaRPr lang="fi-FI" sz="2800" dirty="0">
              <a:solidFill>
                <a:schemeClr val="tx1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fi-FI" sz="2800" dirty="0" smtClean="0">
                <a:solidFill>
                  <a:schemeClr val="tx1"/>
                </a:solidFill>
              </a:rPr>
              <a:t>Leo </a:t>
            </a:r>
            <a:r>
              <a:rPr lang="fi-FI" sz="2800" dirty="0" err="1" smtClean="0">
                <a:solidFill>
                  <a:schemeClr val="tx1"/>
                </a:solidFill>
              </a:rPr>
              <a:t>didn’t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dirty="0" err="1" smtClean="0">
                <a:solidFill>
                  <a:schemeClr val="tx1"/>
                </a:solidFill>
              </a:rPr>
              <a:t>eat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dirty="0" err="1">
                <a:solidFill>
                  <a:schemeClr val="tx1"/>
                </a:solidFill>
              </a:rPr>
              <a:t>chicken</a:t>
            </a:r>
            <a:r>
              <a:rPr lang="fi-FI" sz="2800" dirty="0">
                <a:solidFill>
                  <a:schemeClr val="tx1"/>
                </a:solidFill>
              </a:rPr>
              <a:t> and </a:t>
            </a:r>
            <a:r>
              <a:rPr lang="fi-FI" sz="2800" dirty="0" err="1">
                <a:solidFill>
                  <a:schemeClr val="tx1"/>
                </a:solidFill>
              </a:rPr>
              <a:t>rice</a:t>
            </a:r>
            <a:r>
              <a:rPr lang="fi-FI" sz="2800" dirty="0">
                <a:solidFill>
                  <a:schemeClr val="tx1"/>
                </a:solidFill>
              </a:rPr>
              <a:t> for </a:t>
            </a:r>
            <a:r>
              <a:rPr lang="fi-FI" sz="2800" dirty="0" err="1">
                <a:solidFill>
                  <a:schemeClr val="tx1"/>
                </a:solidFill>
              </a:rPr>
              <a:t>lunch</a:t>
            </a:r>
            <a:r>
              <a:rPr lang="fi-FI" sz="2800" dirty="0">
                <a:solidFill>
                  <a:schemeClr val="tx1"/>
                </a:solidFill>
              </a:rPr>
              <a:t>. </a:t>
            </a:r>
            <a:r>
              <a:rPr lang="fi-FI" sz="2800" dirty="0">
                <a:solidFill>
                  <a:srgbClr val="2DA2BF"/>
                </a:solidFill>
              </a:rPr>
              <a:t>IMPERFEKTI</a:t>
            </a:r>
            <a:endParaRPr lang="fi-FI" sz="2800" dirty="0">
              <a:solidFill>
                <a:schemeClr val="tx1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fi-FI" sz="2800" dirty="0" err="1" smtClean="0">
                <a:solidFill>
                  <a:schemeClr val="tx1"/>
                </a:solidFill>
              </a:rPr>
              <a:t>We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dirty="0" err="1" smtClean="0">
                <a:solidFill>
                  <a:schemeClr val="tx1"/>
                </a:solidFill>
              </a:rPr>
              <a:t>haven’t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dirty="0" err="1">
                <a:solidFill>
                  <a:schemeClr val="tx1"/>
                </a:solidFill>
              </a:rPr>
              <a:t>eaten</a:t>
            </a:r>
            <a:r>
              <a:rPr lang="fi-FI" sz="2800" dirty="0">
                <a:solidFill>
                  <a:schemeClr val="tx1"/>
                </a:solidFill>
              </a:rPr>
              <a:t> at a restaurant </a:t>
            </a:r>
            <a:r>
              <a:rPr lang="fi-FI" sz="2800" dirty="0" err="1">
                <a:solidFill>
                  <a:schemeClr val="tx1"/>
                </a:solidFill>
              </a:rPr>
              <a:t>today</a:t>
            </a:r>
            <a:r>
              <a:rPr lang="fi-FI" sz="2800" dirty="0">
                <a:solidFill>
                  <a:schemeClr val="tx1"/>
                </a:solidFill>
              </a:rPr>
              <a:t>. </a:t>
            </a:r>
            <a:r>
              <a:rPr lang="fi-FI" sz="2800" dirty="0">
                <a:solidFill>
                  <a:srgbClr val="2DA2BF"/>
                </a:solidFill>
              </a:rPr>
              <a:t>PERFEKTI</a:t>
            </a:r>
            <a:endParaRPr lang="fi-FI" sz="2800" dirty="0">
              <a:solidFill>
                <a:schemeClr val="tx1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fi-FI" sz="2800" dirty="0" err="1" smtClean="0">
                <a:solidFill>
                  <a:schemeClr val="tx1"/>
                </a:solidFill>
              </a:rPr>
              <a:t>Caleb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dirty="0" err="1" smtClean="0">
                <a:solidFill>
                  <a:schemeClr val="tx1"/>
                </a:solidFill>
              </a:rPr>
              <a:t>hadn’t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dirty="0" err="1">
                <a:solidFill>
                  <a:schemeClr val="tx1"/>
                </a:solidFill>
              </a:rPr>
              <a:t>eaten</a:t>
            </a:r>
            <a:r>
              <a:rPr lang="fi-FI" sz="2800" dirty="0">
                <a:solidFill>
                  <a:schemeClr val="tx1"/>
                </a:solidFill>
              </a:rPr>
              <a:t> </a:t>
            </a:r>
            <a:r>
              <a:rPr lang="fi-FI" sz="2800" dirty="0" err="1">
                <a:solidFill>
                  <a:schemeClr val="tx1"/>
                </a:solidFill>
              </a:rPr>
              <a:t>too</a:t>
            </a:r>
            <a:r>
              <a:rPr lang="fi-FI" sz="2800" dirty="0">
                <a:solidFill>
                  <a:schemeClr val="tx1"/>
                </a:solidFill>
              </a:rPr>
              <a:t> </a:t>
            </a:r>
            <a:r>
              <a:rPr lang="fi-FI" sz="2800" dirty="0" err="1">
                <a:solidFill>
                  <a:schemeClr val="tx1"/>
                </a:solidFill>
              </a:rPr>
              <a:t>much</a:t>
            </a:r>
            <a:r>
              <a:rPr lang="fi-FI" sz="2800" dirty="0">
                <a:solidFill>
                  <a:schemeClr val="tx1"/>
                </a:solidFill>
              </a:rPr>
              <a:t> </a:t>
            </a:r>
            <a:r>
              <a:rPr lang="fi-FI" sz="2800" dirty="0" err="1">
                <a:solidFill>
                  <a:schemeClr val="tx1"/>
                </a:solidFill>
              </a:rPr>
              <a:t>chocolate</a:t>
            </a:r>
            <a:r>
              <a:rPr lang="fi-FI" sz="2800" dirty="0">
                <a:solidFill>
                  <a:schemeClr val="tx1"/>
                </a:solidFill>
              </a:rPr>
              <a:t>. </a:t>
            </a:r>
            <a:r>
              <a:rPr lang="fi-FI" sz="2800" dirty="0" smtClean="0">
                <a:solidFill>
                  <a:srgbClr val="2DA2BF"/>
                </a:solidFill>
              </a:rPr>
              <a:t>PLUSK. PERF</a:t>
            </a:r>
            <a:r>
              <a:rPr lang="fi-FI" sz="2800" dirty="0">
                <a:solidFill>
                  <a:srgbClr val="2DA2BF"/>
                </a:solidFill>
              </a:rPr>
              <a:t>.</a:t>
            </a:r>
            <a:endParaRPr lang="fi-FI" sz="2800" dirty="0">
              <a:solidFill>
                <a:schemeClr val="tx1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fi-FI" sz="2800" dirty="0" err="1" smtClean="0">
                <a:solidFill>
                  <a:schemeClr val="tx1"/>
                </a:solidFill>
              </a:rPr>
              <a:t>Tomorrow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dirty="0">
                <a:solidFill>
                  <a:schemeClr val="tx1"/>
                </a:solidFill>
              </a:rPr>
              <a:t>I </a:t>
            </a:r>
            <a:r>
              <a:rPr lang="fi-FI" sz="2800" dirty="0" err="1" smtClean="0">
                <a:solidFill>
                  <a:schemeClr val="tx1"/>
                </a:solidFill>
              </a:rPr>
              <a:t>won’t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dirty="0" err="1">
                <a:solidFill>
                  <a:schemeClr val="tx1"/>
                </a:solidFill>
              </a:rPr>
              <a:t>eat</a:t>
            </a:r>
            <a:r>
              <a:rPr lang="fi-FI" sz="2800" dirty="0">
                <a:solidFill>
                  <a:schemeClr val="tx1"/>
                </a:solidFill>
              </a:rPr>
              <a:t> </a:t>
            </a:r>
            <a:r>
              <a:rPr lang="fi-FI" sz="2800" dirty="0" err="1">
                <a:solidFill>
                  <a:schemeClr val="tx1"/>
                </a:solidFill>
              </a:rPr>
              <a:t>only</a:t>
            </a:r>
            <a:r>
              <a:rPr lang="fi-FI" sz="2800" dirty="0">
                <a:solidFill>
                  <a:schemeClr val="tx1"/>
                </a:solidFill>
              </a:rPr>
              <a:t> </a:t>
            </a:r>
            <a:r>
              <a:rPr lang="fi-FI" sz="2800" dirty="0" err="1">
                <a:solidFill>
                  <a:schemeClr val="tx1"/>
                </a:solidFill>
              </a:rPr>
              <a:t>vegetables</a:t>
            </a:r>
            <a:r>
              <a:rPr lang="fi-FI" sz="2800" dirty="0">
                <a:solidFill>
                  <a:schemeClr val="tx1"/>
                </a:solidFill>
              </a:rPr>
              <a:t>. </a:t>
            </a:r>
            <a:r>
              <a:rPr lang="fi-FI" sz="2800" dirty="0">
                <a:solidFill>
                  <a:srgbClr val="2DA2BF"/>
                </a:solidFill>
              </a:rPr>
              <a:t>FUTUURI</a:t>
            </a:r>
            <a:endParaRPr lang="fi-FI" sz="28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fi-FI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826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424936" cy="792088"/>
          </a:xfrm>
        </p:spPr>
        <p:txBody>
          <a:bodyPr>
            <a:noAutofit/>
          </a:bodyPr>
          <a:lstStyle/>
          <a:p>
            <a:r>
              <a:rPr lang="fi-FI" sz="4000" dirty="0" smtClean="0"/>
              <a:t>Kielteinen muoto</a:t>
            </a:r>
            <a:endParaRPr lang="fi-FI" sz="40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95536" y="1052736"/>
            <a:ext cx="8435280" cy="5544616"/>
          </a:xfrm>
        </p:spPr>
        <p:txBody>
          <a:bodyPr>
            <a:normAutofit/>
          </a:bodyPr>
          <a:lstStyle/>
          <a:p>
            <a:r>
              <a:rPr lang="fi-FI" sz="2800" dirty="0">
                <a:solidFill>
                  <a:schemeClr val="tx1"/>
                </a:solidFill>
              </a:rPr>
              <a:t>Preesensissä ja imperfektissä </a:t>
            </a:r>
          </a:p>
          <a:p>
            <a:pPr marL="0" indent="0">
              <a:buNone/>
            </a:pPr>
            <a:r>
              <a:rPr lang="fi-FI" sz="2800" b="1" dirty="0">
                <a:solidFill>
                  <a:schemeClr val="tx1"/>
                </a:solidFill>
              </a:rPr>
              <a:t> </a:t>
            </a:r>
            <a:r>
              <a:rPr lang="fi-FI" sz="2800" b="1" dirty="0" smtClean="0">
                <a:solidFill>
                  <a:schemeClr val="tx1"/>
                </a:solidFill>
              </a:rPr>
              <a:t>   DON’T </a:t>
            </a:r>
            <a:r>
              <a:rPr lang="fi-FI" sz="2800" b="1" dirty="0">
                <a:solidFill>
                  <a:schemeClr val="tx1"/>
                </a:solidFill>
              </a:rPr>
              <a:t>/ DOESN’T /DIDN’T </a:t>
            </a:r>
            <a:r>
              <a:rPr lang="fi-FI" sz="2800" dirty="0">
                <a:solidFill>
                  <a:schemeClr val="tx1"/>
                </a:solidFill>
              </a:rPr>
              <a:t>+ verbin </a:t>
            </a:r>
            <a:r>
              <a:rPr lang="fi-FI" sz="2800" b="1" dirty="0">
                <a:solidFill>
                  <a:schemeClr val="tx1"/>
                </a:solidFill>
              </a:rPr>
              <a:t>perusmuoto</a:t>
            </a:r>
          </a:p>
          <a:p>
            <a:pPr marL="571500" lvl="1" indent="0">
              <a:lnSpc>
                <a:spcPct val="120000"/>
              </a:lnSpc>
              <a:buNone/>
            </a:pPr>
            <a:r>
              <a:rPr lang="fi-FI" sz="2200" dirty="0" smtClean="0">
                <a:solidFill>
                  <a:schemeClr val="tx1"/>
                </a:solidFill>
              </a:rPr>
              <a:t>I </a:t>
            </a:r>
            <a:r>
              <a:rPr lang="fi-FI" sz="2200" b="1" dirty="0" err="1" smtClean="0">
                <a:solidFill>
                  <a:schemeClr val="tx1"/>
                </a:solidFill>
              </a:rPr>
              <a:t>don’t</a:t>
            </a:r>
            <a:r>
              <a:rPr lang="fi-FI" sz="2200" b="1" dirty="0" smtClean="0">
                <a:solidFill>
                  <a:schemeClr val="tx1"/>
                </a:solidFill>
              </a:rPr>
              <a:t> </a:t>
            </a:r>
            <a:r>
              <a:rPr lang="fi-FI" sz="2200" b="1" dirty="0" err="1" smtClean="0">
                <a:solidFill>
                  <a:schemeClr val="tx1"/>
                </a:solidFill>
              </a:rPr>
              <a:t>eat</a:t>
            </a:r>
            <a:r>
              <a:rPr lang="fi-FI" sz="2200" b="1" dirty="0" smtClean="0">
                <a:solidFill>
                  <a:schemeClr val="tx1"/>
                </a:solidFill>
              </a:rPr>
              <a:t> </a:t>
            </a:r>
            <a:r>
              <a:rPr lang="fi-FI" sz="2200" dirty="0">
                <a:solidFill>
                  <a:schemeClr val="tx1"/>
                </a:solidFill>
              </a:rPr>
              <a:t>toast </a:t>
            </a:r>
            <a:r>
              <a:rPr lang="fi-FI" sz="2200" dirty="0" err="1">
                <a:solidFill>
                  <a:schemeClr val="tx1"/>
                </a:solidFill>
              </a:rPr>
              <a:t>every</a:t>
            </a:r>
            <a:r>
              <a:rPr lang="fi-FI" sz="2200" dirty="0">
                <a:solidFill>
                  <a:schemeClr val="tx1"/>
                </a:solidFill>
              </a:rPr>
              <a:t> </a:t>
            </a:r>
            <a:r>
              <a:rPr lang="fi-FI" sz="2200" dirty="0" err="1">
                <a:solidFill>
                  <a:schemeClr val="tx1"/>
                </a:solidFill>
              </a:rPr>
              <a:t>morning</a:t>
            </a:r>
            <a:r>
              <a:rPr lang="fi-FI" sz="2200" dirty="0">
                <a:solidFill>
                  <a:schemeClr val="tx1"/>
                </a:solidFill>
              </a:rPr>
              <a:t>.  </a:t>
            </a:r>
            <a:r>
              <a:rPr lang="fi-FI" sz="2200" dirty="0">
                <a:solidFill>
                  <a:srgbClr val="2DA2BF"/>
                </a:solidFill>
              </a:rPr>
              <a:t>PREESENS</a:t>
            </a:r>
            <a:endParaRPr lang="fi-FI" sz="2200" dirty="0">
              <a:solidFill>
                <a:schemeClr val="tx1"/>
              </a:solidFill>
            </a:endParaRPr>
          </a:p>
          <a:p>
            <a:pPr marL="571500" lvl="1" indent="0">
              <a:lnSpc>
                <a:spcPct val="120000"/>
              </a:lnSpc>
              <a:buNone/>
            </a:pPr>
            <a:r>
              <a:rPr lang="fi-FI" sz="2200" dirty="0" smtClean="0">
                <a:solidFill>
                  <a:schemeClr val="tx1"/>
                </a:solidFill>
              </a:rPr>
              <a:t>Leo </a:t>
            </a:r>
            <a:r>
              <a:rPr lang="fi-FI" sz="2200" b="1" dirty="0" err="1" smtClean="0">
                <a:solidFill>
                  <a:schemeClr val="tx1"/>
                </a:solidFill>
              </a:rPr>
              <a:t>didn’t</a:t>
            </a:r>
            <a:r>
              <a:rPr lang="fi-FI" sz="2200" b="1" dirty="0" smtClean="0">
                <a:solidFill>
                  <a:schemeClr val="tx1"/>
                </a:solidFill>
              </a:rPr>
              <a:t> </a:t>
            </a:r>
            <a:r>
              <a:rPr lang="fi-FI" sz="2200" b="1" dirty="0" err="1" smtClean="0">
                <a:solidFill>
                  <a:schemeClr val="tx1"/>
                </a:solidFill>
              </a:rPr>
              <a:t>eat</a:t>
            </a:r>
            <a:r>
              <a:rPr lang="fi-FI" sz="2200" b="1" dirty="0" smtClean="0">
                <a:solidFill>
                  <a:schemeClr val="tx1"/>
                </a:solidFill>
              </a:rPr>
              <a:t> </a:t>
            </a:r>
            <a:r>
              <a:rPr lang="fi-FI" sz="2200" dirty="0" err="1">
                <a:solidFill>
                  <a:schemeClr val="tx1"/>
                </a:solidFill>
              </a:rPr>
              <a:t>chicken</a:t>
            </a:r>
            <a:r>
              <a:rPr lang="fi-FI" sz="2200" dirty="0">
                <a:solidFill>
                  <a:schemeClr val="tx1"/>
                </a:solidFill>
              </a:rPr>
              <a:t> and </a:t>
            </a:r>
            <a:r>
              <a:rPr lang="fi-FI" sz="2200" dirty="0" err="1">
                <a:solidFill>
                  <a:schemeClr val="tx1"/>
                </a:solidFill>
              </a:rPr>
              <a:t>rice</a:t>
            </a:r>
            <a:r>
              <a:rPr lang="fi-FI" sz="2200" dirty="0">
                <a:solidFill>
                  <a:schemeClr val="tx1"/>
                </a:solidFill>
              </a:rPr>
              <a:t> for </a:t>
            </a:r>
            <a:r>
              <a:rPr lang="fi-FI" sz="2200" dirty="0" err="1">
                <a:solidFill>
                  <a:schemeClr val="tx1"/>
                </a:solidFill>
              </a:rPr>
              <a:t>lunch</a:t>
            </a:r>
            <a:r>
              <a:rPr lang="fi-FI" sz="2200" dirty="0">
                <a:solidFill>
                  <a:schemeClr val="tx1"/>
                </a:solidFill>
              </a:rPr>
              <a:t>. </a:t>
            </a:r>
            <a:r>
              <a:rPr lang="fi-FI" sz="2200" dirty="0">
                <a:solidFill>
                  <a:srgbClr val="2DA2BF"/>
                </a:solidFill>
              </a:rPr>
              <a:t>IMPERFEKTI</a:t>
            </a:r>
            <a:endParaRPr lang="fi-FI" sz="2200" dirty="0">
              <a:solidFill>
                <a:schemeClr val="tx1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endParaRPr lang="fi-FI" sz="2800" dirty="0" smtClean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r>
              <a:rPr lang="fi-FI" sz="2800" dirty="0">
                <a:solidFill>
                  <a:schemeClr val="tx1"/>
                </a:solidFill>
              </a:rPr>
              <a:t>Muissa </a:t>
            </a:r>
            <a:r>
              <a:rPr lang="fi-FI" sz="2800" dirty="0" smtClean="0">
                <a:solidFill>
                  <a:schemeClr val="tx1"/>
                </a:solidFill>
              </a:rPr>
              <a:t>aikamuodoissa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i-FI" sz="2800" b="1" dirty="0" smtClean="0">
                <a:solidFill>
                  <a:schemeClr val="tx1"/>
                </a:solidFill>
              </a:rPr>
              <a:t>    lisätään </a:t>
            </a:r>
            <a:r>
              <a:rPr lang="fi-FI" sz="2800" b="1" dirty="0">
                <a:solidFill>
                  <a:schemeClr val="tx1"/>
                </a:solidFill>
              </a:rPr>
              <a:t>apuverbiin NOT / -N’T</a:t>
            </a:r>
          </a:p>
          <a:p>
            <a:pPr marL="571500" lvl="1" indent="0">
              <a:lnSpc>
                <a:spcPct val="120000"/>
              </a:lnSpc>
              <a:buNone/>
            </a:pPr>
            <a:r>
              <a:rPr lang="fi-FI" sz="2200" dirty="0" err="1" smtClean="0">
                <a:solidFill>
                  <a:schemeClr val="tx1"/>
                </a:solidFill>
              </a:rPr>
              <a:t>We</a:t>
            </a:r>
            <a:r>
              <a:rPr lang="fi-FI" sz="2200" dirty="0" smtClean="0">
                <a:solidFill>
                  <a:schemeClr val="tx1"/>
                </a:solidFill>
              </a:rPr>
              <a:t> </a:t>
            </a:r>
            <a:r>
              <a:rPr lang="fi-FI" sz="2200" b="1" dirty="0" err="1" smtClean="0">
                <a:solidFill>
                  <a:schemeClr val="tx1"/>
                </a:solidFill>
              </a:rPr>
              <a:t>haven’t</a:t>
            </a:r>
            <a:r>
              <a:rPr lang="fi-FI" sz="2200" b="1" dirty="0" smtClean="0">
                <a:solidFill>
                  <a:schemeClr val="tx1"/>
                </a:solidFill>
              </a:rPr>
              <a:t> </a:t>
            </a:r>
            <a:r>
              <a:rPr lang="fi-FI" sz="2200" b="1" dirty="0" err="1">
                <a:solidFill>
                  <a:schemeClr val="tx1"/>
                </a:solidFill>
              </a:rPr>
              <a:t>eaten</a:t>
            </a:r>
            <a:r>
              <a:rPr lang="fi-FI" sz="2200" b="1" dirty="0">
                <a:solidFill>
                  <a:schemeClr val="tx1"/>
                </a:solidFill>
              </a:rPr>
              <a:t> </a:t>
            </a:r>
            <a:r>
              <a:rPr lang="fi-FI" sz="2200" dirty="0">
                <a:solidFill>
                  <a:schemeClr val="tx1"/>
                </a:solidFill>
              </a:rPr>
              <a:t>at a restaurant </a:t>
            </a:r>
            <a:r>
              <a:rPr lang="fi-FI" sz="2200" dirty="0" err="1">
                <a:solidFill>
                  <a:schemeClr val="tx1"/>
                </a:solidFill>
              </a:rPr>
              <a:t>today</a:t>
            </a:r>
            <a:r>
              <a:rPr lang="fi-FI" sz="2200" dirty="0">
                <a:solidFill>
                  <a:schemeClr val="tx1"/>
                </a:solidFill>
              </a:rPr>
              <a:t>. </a:t>
            </a:r>
            <a:r>
              <a:rPr lang="fi-FI" sz="2200" dirty="0">
                <a:solidFill>
                  <a:srgbClr val="2DA2BF"/>
                </a:solidFill>
              </a:rPr>
              <a:t>PERFEKTI</a:t>
            </a:r>
            <a:endParaRPr lang="fi-FI" sz="2200" dirty="0">
              <a:solidFill>
                <a:schemeClr val="tx1"/>
              </a:solidFill>
            </a:endParaRPr>
          </a:p>
          <a:p>
            <a:pPr marL="571500" lvl="1" indent="0">
              <a:lnSpc>
                <a:spcPct val="120000"/>
              </a:lnSpc>
              <a:buNone/>
            </a:pPr>
            <a:r>
              <a:rPr lang="fi-FI" sz="2200" dirty="0" err="1" smtClean="0">
                <a:solidFill>
                  <a:schemeClr val="tx1"/>
                </a:solidFill>
              </a:rPr>
              <a:t>Caleb</a:t>
            </a:r>
            <a:r>
              <a:rPr lang="fi-FI" sz="2200" dirty="0" smtClean="0">
                <a:solidFill>
                  <a:schemeClr val="tx1"/>
                </a:solidFill>
              </a:rPr>
              <a:t> </a:t>
            </a:r>
            <a:r>
              <a:rPr lang="fi-FI" sz="2200" b="1" dirty="0" err="1" smtClean="0">
                <a:solidFill>
                  <a:schemeClr val="tx1"/>
                </a:solidFill>
              </a:rPr>
              <a:t>hadn’t</a:t>
            </a:r>
            <a:r>
              <a:rPr lang="fi-FI" sz="2200" b="1" dirty="0" smtClean="0">
                <a:solidFill>
                  <a:schemeClr val="tx1"/>
                </a:solidFill>
              </a:rPr>
              <a:t> </a:t>
            </a:r>
            <a:r>
              <a:rPr lang="fi-FI" sz="2200" b="1" dirty="0" err="1">
                <a:solidFill>
                  <a:schemeClr val="tx1"/>
                </a:solidFill>
              </a:rPr>
              <a:t>eaten</a:t>
            </a:r>
            <a:r>
              <a:rPr lang="fi-FI" sz="2200" b="1" dirty="0">
                <a:solidFill>
                  <a:schemeClr val="tx1"/>
                </a:solidFill>
              </a:rPr>
              <a:t> </a:t>
            </a:r>
            <a:r>
              <a:rPr lang="fi-FI" sz="2200" dirty="0" err="1">
                <a:solidFill>
                  <a:schemeClr val="tx1"/>
                </a:solidFill>
              </a:rPr>
              <a:t>too</a:t>
            </a:r>
            <a:r>
              <a:rPr lang="fi-FI" sz="2200" dirty="0">
                <a:solidFill>
                  <a:schemeClr val="tx1"/>
                </a:solidFill>
              </a:rPr>
              <a:t> </a:t>
            </a:r>
            <a:r>
              <a:rPr lang="fi-FI" sz="2200" dirty="0" err="1">
                <a:solidFill>
                  <a:schemeClr val="tx1"/>
                </a:solidFill>
              </a:rPr>
              <a:t>much</a:t>
            </a:r>
            <a:r>
              <a:rPr lang="fi-FI" sz="2200" dirty="0">
                <a:solidFill>
                  <a:schemeClr val="tx1"/>
                </a:solidFill>
              </a:rPr>
              <a:t> </a:t>
            </a:r>
            <a:r>
              <a:rPr lang="fi-FI" sz="2200" dirty="0" err="1">
                <a:solidFill>
                  <a:schemeClr val="tx1"/>
                </a:solidFill>
              </a:rPr>
              <a:t>chocolate</a:t>
            </a:r>
            <a:r>
              <a:rPr lang="fi-FI" sz="2200" dirty="0">
                <a:solidFill>
                  <a:schemeClr val="tx1"/>
                </a:solidFill>
              </a:rPr>
              <a:t>. </a:t>
            </a:r>
            <a:r>
              <a:rPr lang="fi-FI" sz="2200" dirty="0" smtClean="0">
                <a:solidFill>
                  <a:srgbClr val="2DA2BF"/>
                </a:solidFill>
              </a:rPr>
              <a:t>PLUSK. PERF</a:t>
            </a:r>
            <a:r>
              <a:rPr lang="fi-FI" sz="2200" dirty="0">
                <a:solidFill>
                  <a:srgbClr val="2DA2BF"/>
                </a:solidFill>
              </a:rPr>
              <a:t>.</a:t>
            </a:r>
            <a:endParaRPr lang="fi-FI" sz="2200" dirty="0">
              <a:solidFill>
                <a:schemeClr val="tx1"/>
              </a:solidFill>
            </a:endParaRPr>
          </a:p>
          <a:p>
            <a:pPr marL="571500" lvl="1" indent="0">
              <a:lnSpc>
                <a:spcPct val="120000"/>
              </a:lnSpc>
              <a:buNone/>
            </a:pPr>
            <a:r>
              <a:rPr lang="fi-FI" sz="2200" dirty="0" err="1" smtClean="0">
                <a:solidFill>
                  <a:schemeClr val="tx1"/>
                </a:solidFill>
              </a:rPr>
              <a:t>Tomorrow</a:t>
            </a:r>
            <a:r>
              <a:rPr lang="fi-FI" sz="2200" dirty="0" smtClean="0">
                <a:solidFill>
                  <a:schemeClr val="tx1"/>
                </a:solidFill>
              </a:rPr>
              <a:t> </a:t>
            </a:r>
            <a:r>
              <a:rPr lang="fi-FI" sz="2200" dirty="0">
                <a:solidFill>
                  <a:schemeClr val="tx1"/>
                </a:solidFill>
              </a:rPr>
              <a:t>I </a:t>
            </a:r>
            <a:r>
              <a:rPr lang="fi-FI" sz="2200" b="1" dirty="0" err="1" smtClean="0">
                <a:solidFill>
                  <a:schemeClr val="tx1"/>
                </a:solidFill>
              </a:rPr>
              <a:t>won’t</a:t>
            </a:r>
            <a:r>
              <a:rPr lang="fi-FI" sz="2200" b="1" dirty="0" smtClean="0">
                <a:solidFill>
                  <a:schemeClr val="tx1"/>
                </a:solidFill>
              </a:rPr>
              <a:t> </a:t>
            </a:r>
            <a:r>
              <a:rPr lang="fi-FI" sz="2200" b="1" dirty="0" err="1">
                <a:solidFill>
                  <a:schemeClr val="tx1"/>
                </a:solidFill>
              </a:rPr>
              <a:t>eat</a:t>
            </a:r>
            <a:r>
              <a:rPr lang="fi-FI" sz="2200" b="1" dirty="0">
                <a:solidFill>
                  <a:schemeClr val="tx1"/>
                </a:solidFill>
              </a:rPr>
              <a:t> </a:t>
            </a:r>
            <a:r>
              <a:rPr lang="fi-FI" sz="2200" dirty="0" err="1">
                <a:solidFill>
                  <a:schemeClr val="tx1"/>
                </a:solidFill>
              </a:rPr>
              <a:t>only</a:t>
            </a:r>
            <a:r>
              <a:rPr lang="fi-FI" sz="2200" dirty="0">
                <a:solidFill>
                  <a:schemeClr val="tx1"/>
                </a:solidFill>
              </a:rPr>
              <a:t> </a:t>
            </a:r>
            <a:r>
              <a:rPr lang="fi-FI" sz="2200" dirty="0" err="1">
                <a:solidFill>
                  <a:schemeClr val="tx1"/>
                </a:solidFill>
              </a:rPr>
              <a:t>vegetables</a:t>
            </a:r>
            <a:r>
              <a:rPr lang="fi-FI" sz="2200" dirty="0">
                <a:solidFill>
                  <a:schemeClr val="tx1"/>
                </a:solidFill>
              </a:rPr>
              <a:t>. </a:t>
            </a:r>
            <a:r>
              <a:rPr lang="fi-FI" sz="2200" dirty="0" smtClean="0">
                <a:solidFill>
                  <a:srgbClr val="2DA2BF"/>
                </a:solidFill>
              </a:rPr>
              <a:t>FUTUURI</a:t>
            </a:r>
          </a:p>
        </p:txBody>
      </p:sp>
    </p:spTree>
    <p:extLst>
      <p:ext uri="{BB962C8B-B14F-4D97-AF65-F5344CB8AC3E}">
        <p14:creationId xmlns:p14="http://schemas.microsoft.com/office/powerpoint/2010/main" val="1398598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92088"/>
          </a:xfrm>
        </p:spPr>
        <p:txBody>
          <a:bodyPr>
            <a:normAutofit/>
          </a:bodyPr>
          <a:lstStyle/>
          <a:p>
            <a:r>
              <a:rPr lang="fi-FI" sz="4000" dirty="0" smtClean="0"/>
              <a:t>Kielteinen muoto</a:t>
            </a:r>
            <a:endParaRPr lang="fi-FI" sz="40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95536" y="1556792"/>
            <a:ext cx="4536504" cy="4281339"/>
          </a:xfrm>
        </p:spPr>
        <p:txBody>
          <a:bodyPr anchor="t"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fi-FI" sz="2800" b="1" dirty="0" err="1"/>
              <a:t>e</a:t>
            </a:r>
            <a:r>
              <a:rPr lang="fi-FI" sz="2800" b="1" dirty="0" err="1" smtClean="0"/>
              <a:t>at</a:t>
            </a:r>
            <a:endParaRPr lang="fi-FI" sz="2800" b="1" dirty="0" smtClean="0"/>
          </a:p>
          <a:p>
            <a:pPr marL="0" indent="0">
              <a:buNone/>
            </a:pPr>
            <a:r>
              <a:rPr lang="fi-FI" sz="2800" b="1" dirty="0" err="1" smtClean="0">
                <a:solidFill>
                  <a:schemeClr val="tx1"/>
                </a:solidFill>
              </a:rPr>
              <a:t>don’t</a:t>
            </a:r>
            <a:r>
              <a:rPr lang="fi-FI" sz="2800" b="1" dirty="0" smtClean="0">
                <a:solidFill>
                  <a:schemeClr val="tx1"/>
                </a:solidFill>
              </a:rPr>
              <a:t> </a:t>
            </a:r>
            <a:r>
              <a:rPr lang="fi-FI" sz="2800" b="1" dirty="0" err="1" smtClean="0">
                <a:solidFill>
                  <a:schemeClr val="tx1"/>
                </a:solidFill>
              </a:rPr>
              <a:t>eat</a:t>
            </a:r>
            <a:r>
              <a:rPr lang="fi-FI" sz="2800" b="1" dirty="0" smtClean="0">
                <a:solidFill>
                  <a:schemeClr val="tx1"/>
                </a:solidFill>
              </a:rPr>
              <a:t> / </a:t>
            </a:r>
            <a:r>
              <a:rPr lang="fi-FI" sz="2800" b="1" dirty="0" err="1" smtClean="0">
                <a:solidFill>
                  <a:schemeClr val="tx1"/>
                </a:solidFill>
              </a:rPr>
              <a:t>doesn’t</a:t>
            </a:r>
            <a:r>
              <a:rPr lang="fi-FI" sz="2800" b="1" dirty="0" smtClean="0">
                <a:solidFill>
                  <a:schemeClr val="tx1"/>
                </a:solidFill>
              </a:rPr>
              <a:t> </a:t>
            </a:r>
            <a:r>
              <a:rPr lang="fi-FI" sz="2800" b="1" dirty="0" err="1" smtClean="0">
                <a:solidFill>
                  <a:schemeClr val="tx1"/>
                </a:solidFill>
              </a:rPr>
              <a:t>eat</a:t>
            </a:r>
            <a:endParaRPr lang="fi-FI" sz="2800" dirty="0">
              <a:solidFill>
                <a:schemeClr val="tx1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fi-FI" sz="2800" b="1" dirty="0" err="1" smtClean="0">
                <a:solidFill>
                  <a:schemeClr val="tx1"/>
                </a:solidFill>
              </a:rPr>
              <a:t>didn’t</a:t>
            </a:r>
            <a:r>
              <a:rPr lang="fi-FI" sz="2800" b="1" dirty="0" smtClean="0">
                <a:solidFill>
                  <a:schemeClr val="tx1"/>
                </a:solidFill>
              </a:rPr>
              <a:t> </a:t>
            </a:r>
            <a:r>
              <a:rPr lang="fi-FI" sz="2800" b="1" dirty="0" err="1" smtClean="0">
                <a:solidFill>
                  <a:schemeClr val="tx1"/>
                </a:solidFill>
              </a:rPr>
              <a:t>eat</a:t>
            </a:r>
            <a:endParaRPr lang="fi-FI" sz="2800" dirty="0">
              <a:solidFill>
                <a:schemeClr val="tx1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fi-FI" sz="2800" b="1" dirty="0" err="1" smtClean="0">
                <a:solidFill>
                  <a:schemeClr val="tx1"/>
                </a:solidFill>
              </a:rPr>
              <a:t>haven’t</a:t>
            </a:r>
            <a:r>
              <a:rPr lang="fi-FI" sz="2800" b="1" dirty="0" smtClean="0">
                <a:solidFill>
                  <a:schemeClr val="tx1"/>
                </a:solidFill>
              </a:rPr>
              <a:t> </a:t>
            </a:r>
            <a:r>
              <a:rPr lang="fi-FI" sz="2800" b="1" dirty="0" err="1" smtClean="0">
                <a:solidFill>
                  <a:schemeClr val="tx1"/>
                </a:solidFill>
              </a:rPr>
              <a:t>eaten</a:t>
            </a:r>
            <a:r>
              <a:rPr lang="fi-FI" sz="2800" b="1" dirty="0" smtClean="0">
                <a:solidFill>
                  <a:schemeClr val="tx1"/>
                </a:solidFill>
              </a:rPr>
              <a:t> / </a:t>
            </a:r>
            <a:r>
              <a:rPr lang="fi-FI" sz="2800" b="1" dirty="0" err="1" smtClean="0">
                <a:solidFill>
                  <a:schemeClr val="tx1"/>
                </a:solidFill>
              </a:rPr>
              <a:t>hasn’t</a:t>
            </a:r>
            <a:r>
              <a:rPr lang="fi-FI" sz="2800" b="1" dirty="0" smtClean="0">
                <a:solidFill>
                  <a:schemeClr val="tx1"/>
                </a:solidFill>
              </a:rPr>
              <a:t> </a:t>
            </a:r>
            <a:r>
              <a:rPr lang="fi-FI" sz="2800" b="1" dirty="0" err="1" smtClean="0">
                <a:solidFill>
                  <a:schemeClr val="tx1"/>
                </a:solidFill>
              </a:rPr>
              <a:t>eaten</a:t>
            </a:r>
            <a:endParaRPr lang="fi-FI" sz="2800" b="1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fi-FI" sz="2800" b="1" dirty="0" err="1" smtClean="0">
                <a:solidFill>
                  <a:schemeClr val="tx1"/>
                </a:solidFill>
              </a:rPr>
              <a:t>hadn’t</a:t>
            </a:r>
            <a:r>
              <a:rPr lang="fi-FI" sz="2800" b="1" dirty="0" smtClean="0">
                <a:solidFill>
                  <a:schemeClr val="tx1"/>
                </a:solidFill>
              </a:rPr>
              <a:t> </a:t>
            </a:r>
            <a:r>
              <a:rPr lang="fi-FI" sz="2800" b="1" dirty="0" err="1">
                <a:solidFill>
                  <a:schemeClr val="tx1"/>
                </a:solidFill>
              </a:rPr>
              <a:t>eaten</a:t>
            </a:r>
            <a:r>
              <a:rPr lang="fi-FI" sz="2800" b="1" dirty="0">
                <a:solidFill>
                  <a:schemeClr val="tx1"/>
                </a:solidFill>
              </a:rPr>
              <a:t> </a:t>
            </a:r>
            <a:r>
              <a:rPr lang="fi-FI" sz="2800" b="1" dirty="0" smtClean="0">
                <a:solidFill>
                  <a:schemeClr val="tx1"/>
                </a:solidFill>
              </a:rPr>
              <a:t>	</a:t>
            </a:r>
            <a:endParaRPr lang="fi-FI" sz="2800" dirty="0">
              <a:solidFill>
                <a:schemeClr val="tx1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fi-FI" sz="2800" b="1" dirty="0" err="1" smtClean="0">
                <a:solidFill>
                  <a:schemeClr val="tx1"/>
                </a:solidFill>
              </a:rPr>
              <a:t>won’t</a:t>
            </a:r>
            <a:r>
              <a:rPr lang="fi-FI" sz="2800" b="1" dirty="0" smtClean="0">
                <a:solidFill>
                  <a:schemeClr val="tx1"/>
                </a:solidFill>
              </a:rPr>
              <a:t> </a:t>
            </a:r>
            <a:r>
              <a:rPr lang="fi-FI" sz="2800" b="1" dirty="0" err="1">
                <a:solidFill>
                  <a:schemeClr val="tx1"/>
                </a:solidFill>
              </a:rPr>
              <a:t>eat</a:t>
            </a:r>
            <a:r>
              <a:rPr lang="fi-FI" sz="2800" b="1" dirty="0">
                <a:solidFill>
                  <a:schemeClr val="tx1"/>
                </a:solidFill>
              </a:rPr>
              <a:t> </a:t>
            </a:r>
            <a:r>
              <a:rPr lang="fi-FI" sz="2800" b="1" dirty="0" smtClean="0">
                <a:solidFill>
                  <a:schemeClr val="tx1"/>
                </a:solidFill>
              </a:rPr>
              <a:t>	</a:t>
            </a:r>
            <a:endParaRPr lang="fi-FI" sz="2800" dirty="0" smtClean="0">
              <a:solidFill>
                <a:srgbClr val="2DA2BF"/>
              </a:solidFill>
            </a:endParaRPr>
          </a:p>
        </p:txBody>
      </p:sp>
      <p:sp>
        <p:nvSpPr>
          <p:cNvPr id="5" name="Tekstiruutu 4"/>
          <p:cNvSpPr txBox="1"/>
          <p:nvPr/>
        </p:nvSpPr>
        <p:spPr>
          <a:xfrm>
            <a:off x="5096744" y="1268760"/>
            <a:ext cx="3600400" cy="45243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endParaRPr lang="fi-FI" sz="2800" dirty="0" smtClean="0">
              <a:solidFill>
                <a:srgbClr val="2DA2BF"/>
              </a:solidFill>
            </a:endParaRPr>
          </a:p>
          <a:p>
            <a:pPr>
              <a:lnSpc>
                <a:spcPct val="150000"/>
              </a:lnSpc>
            </a:pPr>
            <a:r>
              <a:rPr lang="fi-FI" sz="2800" b="1" dirty="0" smtClean="0">
                <a:solidFill>
                  <a:srgbClr val="2DA2BF"/>
                </a:solidFill>
              </a:rPr>
              <a:t>PREESENS</a:t>
            </a:r>
          </a:p>
          <a:p>
            <a:pPr>
              <a:lnSpc>
                <a:spcPct val="150000"/>
              </a:lnSpc>
            </a:pPr>
            <a:r>
              <a:rPr lang="fi-FI" sz="2800" b="1" dirty="0" smtClean="0">
                <a:solidFill>
                  <a:srgbClr val="2DA2BF"/>
                </a:solidFill>
              </a:rPr>
              <a:t>IMPERFEKTI</a:t>
            </a:r>
            <a:endParaRPr lang="fi-FI" sz="2800" b="1" dirty="0"/>
          </a:p>
          <a:p>
            <a:pPr>
              <a:lnSpc>
                <a:spcPct val="150000"/>
              </a:lnSpc>
            </a:pPr>
            <a:r>
              <a:rPr lang="fi-FI" sz="2800" b="1" dirty="0" smtClean="0">
                <a:solidFill>
                  <a:srgbClr val="2DA2BF"/>
                </a:solidFill>
              </a:rPr>
              <a:t>PERFEKTI</a:t>
            </a:r>
            <a:endParaRPr lang="fi-FI" sz="2800" b="1" dirty="0"/>
          </a:p>
          <a:p>
            <a:pPr>
              <a:lnSpc>
                <a:spcPct val="150000"/>
              </a:lnSpc>
            </a:pPr>
            <a:r>
              <a:rPr lang="fi-FI" sz="2800" b="1" dirty="0" smtClean="0">
                <a:solidFill>
                  <a:srgbClr val="2DA2BF"/>
                </a:solidFill>
              </a:rPr>
              <a:t>PLUSKVAMPERFEKTI</a:t>
            </a:r>
            <a:endParaRPr lang="fi-FI" sz="2800" b="1" dirty="0"/>
          </a:p>
          <a:p>
            <a:pPr>
              <a:lnSpc>
                <a:spcPct val="150000"/>
              </a:lnSpc>
            </a:pPr>
            <a:r>
              <a:rPr lang="fi-FI" sz="2800" b="1" dirty="0" smtClean="0">
                <a:solidFill>
                  <a:srgbClr val="2DA2BF"/>
                </a:solidFill>
              </a:rPr>
              <a:t>FUTUURI</a:t>
            </a:r>
            <a:endParaRPr lang="fi-FI" sz="2800" b="1" dirty="0">
              <a:solidFill>
                <a:srgbClr val="2DA2BF"/>
              </a:solidFill>
            </a:endParaRPr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99109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92088"/>
          </a:xfrm>
        </p:spPr>
        <p:txBody>
          <a:bodyPr>
            <a:normAutofit/>
          </a:bodyPr>
          <a:lstStyle/>
          <a:p>
            <a:r>
              <a:rPr lang="fi-FI" sz="4000" dirty="0" smtClean="0"/>
              <a:t>Muistathan </a:t>
            </a:r>
            <a:r>
              <a:rPr lang="fi-FI" sz="4000" dirty="0" err="1" smtClean="0"/>
              <a:t>BE-verbin</a:t>
            </a:r>
            <a:r>
              <a:rPr lang="fi-FI" sz="4000" dirty="0" smtClean="0"/>
              <a:t> kieltomuodot?</a:t>
            </a:r>
            <a:endParaRPr lang="fi-FI" sz="40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844824"/>
            <a:ext cx="8579296" cy="4281339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fi-FI" sz="2800" b="1" dirty="0">
                <a:solidFill>
                  <a:schemeClr val="tx1"/>
                </a:solidFill>
              </a:rPr>
              <a:t>a</a:t>
            </a:r>
            <a:r>
              <a:rPr lang="fi-FI" sz="2800" b="1" dirty="0" smtClean="0">
                <a:solidFill>
                  <a:schemeClr val="tx1"/>
                </a:solidFill>
              </a:rPr>
              <a:t>m </a:t>
            </a:r>
            <a:r>
              <a:rPr lang="fi-FI" sz="2800" b="1" dirty="0" err="1" smtClean="0">
                <a:solidFill>
                  <a:schemeClr val="tx1"/>
                </a:solidFill>
              </a:rPr>
              <a:t>not</a:t>
            </a:r>
            <a:r>
              <a:rPr lang="fi-FI" sz="2800" b="1" dirty="0" smtClean="0">
                <a:solidFill>
                  <a:schemeClr val="tx1"/>
                </a:solidFill>
              </a:rPr>
              <a:t> / </a:t>
            </a:r>
            <a:r>
              <a:rPr lang="fi-FI" sz="2800" b="1" dirty="0" err="1" smtClean="0">
                <a:solidFill>
                  <a:schemeClr val="tx1"/>
                </a:solidFill>
              </a:rPr>
              <a:t>aren’t</a:t>
            </a:r>
            <a:r>
              <a:rPr lang="fi-FI" sz="2800" b="1" dirty="0" smtClean="0">
                <a:solidFill>
                  <a:schemeClr val="tx1"/>
                </a:solidFill>
              </a:rPr>
              <a:t> / </a:t>
            </a:r>
            <a:r>
              <a:rPr lang="fi-FI" sz="2800" b="1" dirty="0" err="1" smtClean="0">
                <a:solidFill>
                  <a:schemeClr val="tx1"/>
                </a:solidFill>
              </a:rPr>
              <a:t>isn’t</a:t>
            </a:r>
            <a:r>
              <a:rPr lang="fi-FI" sz="2800" dirty="0">
                <a:solidFill>
                  <a:schemeClr val="tx1"/>
                </a:solidFill>
              </a:rPr>
              <a:t>	</a:t>
            </a:r>
            <a:r>
              <a:rPr lang="fi-FI" sz="2800" dirty="0" smtClean="0">
                <a:solidFill>
                  <a:schemeClr val="tx1"/>
                </a:solidFill>
              </a:rPr>
              <a:t>	</a:t>
            </a:r>
            <a:r>
              <a:rPr lang="fi-FI" sz="2800" dirty="0" smtClean="0">
                <a:solidFill>
                  <a:srgbClr val="2DA2BF"/>
                </a:solidFill>
              </a:rPr>
              <a:t>PREESENS</a:t>
            </a:r>
            <a:endParaRPr lang="fi-FI" sz="2800" dirty="0">
              <a:solidFill>
                <a:schemeClr val="tx1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fi-FI" sz="2800" b="1" dirty="0" err="1">
                <a:solidFill>
                  <a:schemeClr val="tx1"/>
                </a:solidFill>
              </a:rPr>
              <a:t>w</a:t>
            </a:r>
            <a:r>
              <a:rPr lang="fi-FI" sz="2800" b="1" dirty="0" err="1" smtClean="0">
                <a:solidFill>
                  <a:schemeClr val="tx1"/>
                </a:solidFill>
              </a:rPr>
              <a:t>asn’t</a:t>
            </a:r>
            <a:r>
              <a:rPr lang="fi-FI" sz="2800" b="1" dirty="0" smtClean="0">
                <a:solidFill>
                  <a:schemeClr val="tx1"/>
                </a:solidFill>
              </a:rPr>
              <a:t> / </a:t>
            </a:r>
            <a:r>
              <a:rPr lang="fi-FI" sz="2800" b="1" dirty="0" err="1" smtClean="0">
                <a:solidFill>
                  <a:schemeClr val="tx1"/>
                </a:solidFill>
              </a:rPr>
              <a:t>weren’t</a:t>
            </a:r>
            <a:r>
              <a:rPr lang="fi-FI" sz="2800" dirty="0" smtClean="0">
                <a:solidFill>
                  <a:schemeClr val="tx1"/>
                </a:solidFill>
              </a:rPr>
              <a:t>			</a:t>
            </a:r>
            <a:r>
              <a:rPr lang="fi-FI" sz="2800" dirty="0" smtClean="0">
                <a:solidFill>
                  <a:srgbClr val="2DA2BF"/>
                </a:solidFill>
              </a:rPr>
              <a:t>IMPERFEKTI</a:t>
            </a:r>
            <a:endParaRPr lang="fi-FI" sz="2800" dirty="0">
              <a:solidFill>
                <a:schemeClr val="tx1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fi-FI" sz="2800" b="1" dirty="0" err="1" smtClean="0">
                <a:solidFill>
                  <a:schemeClr val="tx1"/>
                </a:solidFill>
              </a:rPr>
              <a:t>haven’t</a:t>
            </a:r>
            <a:r>
              <a:rPr lang="fi-FI" sz="2800" b="1" dirty="0" smtClean="0">
                <a:solidFill>
                  <a:schemeClr val="tx1"/>
                </a:solidFill>
              </a:rPr>
              <a:t> </a:t>
            </a:r>
            <a:r>
              <a:rPr lang="fi-FI" sz="2800" b="1" dirty="0" err="1" smtClean="0">
                <a:solidFill>
                  <a:schemeClr val="tx1"/>
                </a:solidFill>
              </a:rPr>
              <a:t>been</a:t>
            </a:r>
            <a:r>
              <a:rPr lang="fi-FI" sz="2800" b="1" dirty="0" smtClean="0">
                <a:solidFill>
                  <a:schemeClr val="tx1"/>
                </a:solidFill>
              </a:rPr>
              <a:t> / </a:t>
            </a:r>
            <a:r>
              <a:rPr lang="fi-FI" sz="2800" b="1" dirty="0" err="1" smtClean="0">
                <a:solidFill>
                  <a:schemeClr val="tx1"/>
                </a:solidFill>
              </a:rPr>
              <a:t>hasn’t</a:t>
            </a:r>
            <a:r>
              <a:rPr lang="fi-FI" sz="2800" b="1" dirty="0" smtClean="0">
                <a:solidFill>
                  <a:schemeClr val="tx1"/>
                </a:solidFill>
              </a:rPr>
              <a:t> </a:t>
            </a:r>
            <a:r>
              <a:rPr lang="fi-FI" sz="2800" b="1" dirty="0" err="1" smtClean="0">
                <a:solidFill>
                  <a:schemeClr val="tx1"/>
                </a:solidFill>
              </a:rPr>
              <a:t>been</a:t>
            </a:r>
            <a:r>
              <a:rPr lang="fi-FI" sz="2800" dirty="0" smtClean="0">
                <a:solidFill>
                  <a:schemeClr val="tx1"/>
                </a:solidFill>
              </a:rPr>
              <a:t>	</a:t>
            </a:r>
            <a:r>
              <a:rPr lang="fi-FI" sz="2800" dirty="0" smtClean="0">
                <a:solidFill>
                  <a:srgbClr val="2DA2BF"/>
                </a:solidFill>
              </a:rPr>
              <a:t>PERFEKTI</a:t>
            </a:r>
            <a:endParaRPr lang="fi-FI" sz="2800" dirty="0">
              <a:solidFill>
                <a:schemeClr val="tx1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fi-FI" sz="2800" b="1" dirty="0" err="1" smtClean="0">
                <a:solidFill>
                  <a:schemeClr val="tx1"/>
                </a:solidFill>
              </a:rPr>
              <a:t>hadn’t</a:t>
            </a:r>
            <a:r>
              <a:rPr lang="fi-FI" sz="2800" b="1" dirty="0" smtClean="0">
                <a:solidFill>
                  <a:schemeClr val="tx1"/>
                </a:solidFill>
              </a:rPr>
              <a:t> </a:t>
            </a:r>
            <a:r>
              <a:rPr lang="fi-FI" sz="2800" b="1" dirty="0" err="1" smtClean="0">
                <a:solidFill>
                  <a:schemeClr val="tx1"/>
                </a:solidFill>
              </a:rPr>
              <a:t>been</a:t>
            </a:r>
            <a:r>
              <a:rPr lang="fi-FI" sz="2800" b="1" dirty="0" smtClean="0">
                <a:solidFill>
                  <a:schemeClr val="tx1"/>
                </a:solidFill>
              </a:rPr>
              <a:t>	</a:t>
            </a:r>
            <a:r>
              <a:rPr lang="fi-FI" sz="2800" dirty="0" smtClean="0">
                <a:solidFill>
                  <a:schemeClr val="tx1"/>
                </a:solidFill>
              </a:rPr>
              <a:t>			</a:t>
            </a:r>
            <a:r>
              <a:rPr lang="fi-FI" sz="2800" dirty="0" smtClean="0">
                <a:solidFill>
                  <a:srgbClr val="2DA2BF"/>
                </a:solidFill>
              </a:rPr>
              <a:t>PLUSKVAMPERFEKTI</a:t>
            </a:r>
            <a:endParaRPr lang="fi-FI" sz="2800" dirty="0">
              <a:solidFill>
                <a:schemeClr val="tx1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fi-FI" sz="2800" b="1" dirty="0" err="1" smtClean="0">
                <a:solidFill>
                  <a:schemeClr val="tx1"/>
                </a:solidFill>
              </a:rPr>
              <a:t>won’t</a:t>
            </a:r>
            <a:r>
              <a:rPr lang="fi-FI" sz="2800" b="1" dirty="0" smtClean="0">
                <a:solidFill>
                  <a:schemeClr val="tx1"/>
                </a:solidFill>
              </a:rPr>
              <a:t> </a:t>
            </a:r>
            <a:r>
              <a:rPr lang="fi-FI" sz="2800" b="1" dirty="0" err="1" smtClean="0">
                <a:solidFill>
                  <a:schemeClr val="tx1"/>
                </a:solidFill>
              </a:rPr>
              <a:t>be</a:t>
            </a:r>
            <a:r>
              <a:rPr lang="fi-FI" sz="2800" b="1" i="1" dirty="0" smtClean="0">
                <a:solidFill>
                  <a:schemeClr val="tx1"/>
                </a:solidFill>
              </a:rPr>
              <a:t>				</a:t>
            </a:r>
            <a:r>
              <a:rPr lang="fi-FI" sz="2800" dirty="0" smtClean="0">
                <a:solidFill>
                  <a:srgbClr val="2DA2BF"/>
                </a:solidFill>
              </a:rPr>
              <a:t>FUTUURI</a:t>
            </a:r>
          </a:p>
        </p:txBody>
      </p:sp>
    </p:spTree>
    <p:extLst>
      <p:ext uri="{BB962C8B-B14F-4D97-AF65-F5344CB8AC3E}">
        <p14:creationId xmlns:p14="http://schemas.microsoft.com/office/powerpoint/2010/main" val="57645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64807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fi-FI" sz="4000" dirty="0" smtClean="0"/>
              <a:t/>
            </a:r>
            <a:br>
              <a:rPr lang="fi-FI" sz="4000" dirty="0" smtClean="0"/>
            </a:br>
            <a:r>
              <a:rPr lang="fi-FI" sz="4000" dirty="0" err="1" smtClean="0"/>
              <a:t>Activate</a:t>
            </a:r>
            <a:r>
              <a:rPr lang="fi-FI" sz="4000" dirty="0" smtClean="0"/>
              <a:t/>
            </a:r>
            <a:br>
              <a:rPr lang="fi-FI" sz="4000" dirty="0" smtClean="0"/>
            </a:br>
            <a:endParaRPr lang="fi-FI" sz="4000" dirty="0">
              <a:solidFill>
                <a:srgbClr val="000000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33872" y="1340768"/>
            <a:ext cx="8496944" cy="47525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800" dirty="0" smtClean="0"/>
              <a:t>Muuta lauseet kielteisiksi.</a:t>
            </a:r>
          </a:p>
          <a:p>
            <a:pPr marL="0" indent="0">
              <a:buNone/>
            </a:pPr>
            <a:r>
              <a:rPr lang="fi-FI" sz="2800" dirty="0" smtClean="0"/>
              <a:t>1. Mark </a:t>
            </a:r>
            <a:r>
              <a:rPr lang="fi-FI" sz="2800" dirty="0" err="1" smtClean="0"/>
              <a:t>works</a:t>
            </a:r>
            <a:r>
              <a:rPr lang="fi-FI" sz="2800" dirty="0" smtClean="0"/>
              <a:t> on </a:t>
            </a:r>
            <a:r>
              <a:rPr lang="fi-FI" sz="2800" dirty="0" err="1" smtClean="0"/>
              <a:t>Saturdays</a:t>
            </a:r>
            <a:r>
              <a:rPr lang="fi-FI" sz="2800" dirty="0" smtClean="0"/>
              <a:t> and </a:t>
            </a:r>
            <a:r>
              <a:rPr lang="fi-FI" sz="2800" dirty="0" err="1" smtClean="0"/>
              <a:t>Sundays</a:t>
            </a:r>
            <a:r>
              <a:rPr lang="fi-FI" sz="2800" dirty="0" smtClean="0"/>
              <a:t>.</a:t>
            </a:r>
          </a:p>
          <a:p>
            <a:pPr marL="0" indent="0">
              <a:buNone/>
            </a:pPr>
            <a:r>
              <a:rPr lang="fi-FI" sz="2800" dirty="0" smtClean="0">
                <a:solidFill>
                  <a:schemeClr val="tx1"/>
                </a:solidFill>
              </a:rPr>
              <a:t>	Mark </a:t>
            </a:r>
            <a:r>
              <a:rPr lang="fi-FI" sz="2800" b="1" dirty="0" err="1" smtClean="0">
                <a:solidFill>
                  <a:schemeClr val="tx1"/>
                </a:solidFill>
              </a:rPr>
              <a:t>doesn’t</a:t>
            </a:r>
            <a:r>
              <a:rPr lang="fi-FI" sz="2800" b="1" dirty="0" smtClean="0">
                <a:solidFill>
                  <a:schemeClr val="tx1"/>
                </a:solidFill>
              </a:rPr>
              <a:t> </a:t>
            </a:r>
            <a:r>
              <a:rPr lang="fi-FI" sz="2800" b="1" dirty="0" err="1" smtClean="0">
                <a:solidFill>
                  <a:schemeClr val="tx1"/>
                </a:solidFill>
              </a:rPr>
              <a:t>work</a:t>
            </a:r>
            <a:r>
              <a:rPr lang="fi-FI" sz="2800" b="1" dirty="0" smtClean="0">
                <a:solidFill>
                  <a:schemeClr val="tx1"/>
                </a:solidFill>
              </a:rPr>
              <a:t> </a:t>
            </a:r>
            <a:r>
              <a:rPr lang="fi-FI" sz="2800" dirty="0" smtClean="0">
                <a:solidFill>
                  <a:schemeClr val="tx1"/>
                </a:solidFill>
              </a:rPr>
              <a:t>on </a:t>
            </a:r>
            <a:r>
              <a:rPr lang="fi-FI" sz="2800" dirty="0" err="1" smtClean="0">
                <a:solidFill>
                  <a:schemeClr val="tx1"/>
                </a:solidFill>
              </a:rPr>
              <a:t>Saturdays</a:t>
            </a:r>
            <a:r>
              <a:rPr lang="fi-FI" sz="2800" dirty="0" smtClean="0">
                <a:solidFill>
                  <a:schemeClr val="tx1"/>
                </a:solidFill>
              </a:rPr>
              <a:t> and 	</a:t>
            </a:r>
            <a:r>
              <a:rPr lang="fi-FI" sz="2800" dirty="0" err="1" smtClean="0">
                <a:solidFill>
                  <a:schemeClr val="tx1"/>
                </a:solidFill>
              </a:rPr>
              <a:t>Sundays</a:t>
            </a:r>
            <a:r>
              <a:rPr lang="fi-FI" sz="2800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fi-FI" sz="2800" dirty="0" smtClean="0">
                <a:solidFill>
                  <a:srgbClr val="2DA2BF"/>
                </a:solidFill>
              </a:rPr>
              <a:t>2. Leo </a:t>
            </a:r>
            <a:r>
              <a:rPr lang="fi-FI" sz="2800" dirty="0" err="1" smtClean="0">
                <a:solidFill>
                  <a:srgbClr val="2DA2BF"/>
                </a:solidFill>
              </a:rPr>
              <a:t>worked</a:t>
            </a:r>
            <a:r>
              <a:rPr lang="fi-FI" sz="2800" dirty="0" smtClean="0">
                <a:solidFill>
                  <a:srgbClr val="2DA2BF"/>
                </a:solidFill>
              </a:rPr>
              <a:t> </a:t>
            </a:r>
            <a:r>
              <a:rPr lang="fi-FI" sz="2800" dirty="0" err="1" smtClean="0">
                <a:solidFill>
                  <a:srgbClr val="2DA2BF"/>
                </a:solidFill>
              </a:rPr>
              <a:t>late</a:t>
            </a:r>
            <a:r>
              <a:rPr lang="fi-FI" sz="2800" dirty="0" smtClean="0">
                <a:solidFill>
                  <a:srgbClr val="2DA2BF"/>
                </a:solidFill>
              </a:rPr>
              <a:t> </a:t>
            </a:r>
            <a:r>
              <a:rPr lang="fi-FI" sz="2800" dirty="0" err="1" smtClean="0">
                <a:solidFill>
                  <a:srgbClr val="2DA2BF"/>
                </a:solidFill>
              </a:rPr>
              <a:t>yesterday</a:t>
            </a:r>
            <a:r>
              <a:rPr lang="fi-FI" sz="2800" dirty="0" smtClean="0">
                <a:solidFill>
                  <a:srgbClr val="2DA2BF"/>
                </a:solidFill>
              </a:rPr>
              <a:t> </a:t>
            </a:r>
            <a:r>
              <a:rPr lang="fi-FI" sz="2800" dirty="0" err="1" smtClean="0">
                <a:solidFill>
                  <a:srgbClr val="2DA2BF"/>
                </a:solidFill>
              </a:rPr>
              <a:t>evening</a:t>
            </a:r>
            <a:r>
              <a:rPr lang="fi-FI" sz="2800" dirty="0" smtClean="0">
                <a:solidFill>
                  <a:srgbClr val="2DA2BF"/>
                </a:solidFill>
              </a:rPr>
              <a:t>.</a:t>
            </a:r>
          </a:p>
          <a:p>
            <a:pPr marL="0" indent="0">
              <a:buNone/>
            </a:pPr>
            <a:r>
              <a:rPr lang="fi-FI" sz="2800" dirty="0" smtClean="0">
                <a:solidFill>
                  <a:schemeClr val="tx1"/>
                </a:solidFill>
              </a:rPr>
              <a:t>	Leo </a:t>
            </a:r>
            <a:r>
              <a:rPr lang="fi-FI" sz="2800" b="1" dirty="0" err="1" smtClean="0">
                <a:solidFill>
                  <a:schemeClr val="tx1"/>
                </a:solidFill>
              </a:rPr>
              <a:t>didn’t</a:t>
            </a:r>
            <a:r>
              <a:rPr lang="fi-FI" sz="2800" b="1" dirty="0" smtClean="0">
                <a:solidFill>
                  <a:schemeClr val="tx1"/>
                </a:solidFill>
              </a:rPr>
              <a:t> </a:t>
            </a:r>
            <a:r>
              <a:rPr lang="fi-FI" sz="2800" b="1" dirty="0" err="1" smtClean="0">
                <a:solidFill>
                  <a:schemeClr val="tx1"/>
                </a:solidFill>
              </a:rPr>
              <a:t>work</a:t>
            </a:r>
            <a:r>
              <a:rPr lang="fi-FI" sz="2800" b="1" dirty="0" smtClean="0">
                <a:solidFill>
                  <a:schemeClr val="tx1"/>
                </a:solidFill>
              </a:rPr>
              <a:t> </a:t>
            </a:r>
            <a:r>
              <a:rPr lang="fi-FI" sz="2800" dirty="0" err="1" smtClean="0">
                <a:solidFill>
                  <a:schemeClr val="tx1"/>
                </a:solidFill>
              </a:rPr>
              <a:t>late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dirty="0" err="1" smtClean="0">
                <a:solidFill>
                  <a:schemeClr val="tx1"/>
                </a:solidFill>
              </a:rPr>
              <a:t>yesterday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dirty="0" err="1" smtClean="0">
                <a:solidFill>
                  <a:schemeClr val="tx1"/>
                </a:solidFill>
              </a:rPr>
              <a:t>evening</a:t>
            </a:r>
            <a:r>
              <a:rPr lang="fi-FI" sz="2800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fi-FI" sz="2800" dirty="0" smtClean="0">
                <a:solidFill>
                  <a:srgbClr val="2DA2BF"/>
                </a:solidFill>
              </a:rPr>
              <a:t>3. My </a:t>
            </a:r>
            <a:r>
              <a:rPr lang="fi-FI" sz="2800" dirty="0" err="1" smtClean="0">
                <a:solidFill>
                  <a:srgbClr val="2DA2BF"/>
                </a:solidFill>
              </a:rPr>
              <a:t>Mom</a:t>
            </a:r>
            <a:r>
              <a:rPr lang="fi-FI" sz="2800" dirty="0" smtClean="0">
                <a:solidFill>
                  <a:srgbClr val="2DA2BF"/>
                </a:solidFill>
              </a:rPr>
              <a:t> </a:t>
            </a:r>
            <a:r>
              <a:rPr lang="fi-FI" sz="2800" dirty="0" err="1" smtClean="0">
                <a:solidFill>
                  <a:srgbClr val="2DA2BF"/>
                </a:solidFill>
              </a:rPr>
              <a:t>has</a:t>
            </a:r>
            <a:r>
              <a:rPr lang="fi-FI" sz="2800" dirty="0" smtClean="0">
                <a:solidFill>
                  <a:srgbClr val="2DA2BF"/>
                </a:solidFill>
              </a:rPr>
              <a:t> </a:t>
            </a:r>
            <a:r>
              <a:rPr lang="fi-FI" sz="2800" dirty="0" err="1" smtClean="0">
                <a:solidFill>
                  <a:srgbClr val="2DA2BF"/>
                </a:solidFill>
              </a:rPr>
              <a:t>worked</a:t>
            </a:r>
            <a:r>
              <a:rPr lang="fi-FI" sz="2800" dirty="0" smtClean="0">
                <a:solidFill>
                  <a:srgbClr val="2DA2BF"/>
                </a:solidFill>
              </a:rPr>
              <a:t> </a:t>
            </a:r>
            <a:r>
              <a:rPr lang="fi-FI" sz="2800" dirty="0" err="1" smtClean="0">
                <a:solidFill>
                  <a:srgbClr val="2DA2BF"/>
                </a:solidFill>
              </a:rPr>
              <a:t>here</a:t>
            </a:r>
            <a:r>
              <a:rPr lang="fi-FI" sz="2800" dirty="0" smtClean="0">
                <a:solidFill>
                  <a:srgbClr val="2DA2BF"/>
                </a:solidFill>
              </a:rPr>
              <a:t> for </a:t>
            </a:r>
            <a:r>
              <a:rPr lang="fi-FI" sz="2800" dirty="0" err="1" smtClean="0">
                <a:solidFill>
                  <a:srgbClr val="2DA2BF"/>
                </a:solidFill>
              </a:rPr>
              <a:t>eight</a:t>
            </a:r>
            <a:r>
              <a:rPr lang="fi-FI" sz="2800" dirty="0" smtClean="0">
                <a:solidFill>
                  <a:srgbClr val="2DA2BF"/>
                </a:solidFill>
              </a:rPr>
              <a:t> </a:t>
            </a:r>
            <a:r>
              <a:rPr lang="fi-FI" sz="2800" dirty="0" err="1" smtClean="0">
                <a:solidFill>
                  <a:srgbClr val="2DA2BF"/>
                </a:solidFill>
              </a:rPr>
              <a:t>years</a:t>
            </a:r>
            <a:r>
              <a:rPr lang="fi-FI" sz="2800" dirty="0" smtClean="0">
                <a:solidFill>
                  <a:srgbClr val="2DA2BF"/>
                </a:solidFill>
              </a:rPr>
              <a:t>.</a:t>
            </a:r>
          </a:p>
          <a:p>
            <a:pPr marL="0" indent="0">
              <a:buNone/>
            </a:pPr>
            <a:r>
              <a:rPr lang="fi-FI" sz="2800" dirty="0" smtClean="0">
                <a:solidFill>
                  <a:schemeClr val="tx1"/>
                </a:solidFill>
              </a:rPr>
              <a:t>	My </a:t>
            </a:r>
            <a:r>
              <a:rPr lang="fi-FI" sz="2800" dirty="0" err="1" smtClean="0">
                <a:solidFill>
                  <a:schemeClr val="tx1"/>
                </a:solidFill>
              </a:rPr>
              <a:t>Mom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b="1" dirty="0" err="1" smtClean="0">
                <a:solidFill>
                  <a:schemeClr val="tx1"/>
                </a:solidFill>
              </a:rPr>
              <a:t>hasn’t</a:t>
            </a:r>
            <a:r>
              <a:rPr lang="fi-FI" sz="2800" b="1" dirty="0" smtClean="0">
                <a:solidFill>
                  <a:schemeClr val="tx1"/>
                </a:solidFill>
              </a:rPr>
              <a:t> </a:t>
            </a:r>
            <a:r>
              <a:rPr lang="fi-FI" sz="2800" b="1" dirty="0" err="1" smtClean="0">
                <a:solidFill>
                  <a:schemeClr val="tx1"/>
                </a:solidFill>
              </a:rPr>
              <a:t>worked</a:t>
            </a:r>
            <a:r>
              <a:rPr lang="fi-FI" sz="2800" b="1" dirty="0" smtClean="0">
                <a:solidFill>
                  <a:schemeClr val="tx1"/>
                </a:solidFill>
              </a:rPr>
              <a:t> </a:t>
            </a:r>
            <a:r>
              <a:rPr lang="fi-FI" sz="2800" dirty="0" err="1" smtClean="0">
                <a:solidFill>
                  <a:schemeClr val="tx1"/>
                </a:solidFill>
              </a:rPr>
              <a:t>here</a:t>
            </a:r>
            <a:r>
              <a:rPr lang="fi-FI" sz="2800" dirty="0" smtClean="0">
                <a:solidFill>
                  <a:schemeClr val="tx1"/>
                </a:solidFill>
              </a:rPr>
              <a:t> for </a:t>
            </a:r>
            <a:r>
              <a:rPr lang="fi-FI" sz="2800" dirty="0" err="1" smtClean="0">
                <a:solidFill>
                  <a:schemeClr val="tx1"/>
                </a:solidFill>
              </a:rPr>
              <a:t>eight</a:t>
            </a:r>
            <a:r>
              <a:rPr lang="fi-FI" sz="2800" dirty="0" smtClean="0">
                <a:solidFill>
                  <a:schemeClr val="tx1"/>
                </a:solidFill>
              </a:rPr>
              <a:t> </a:t>
            </a:r>
            <a:r>
              <a:rPr lang="fi-FI" sz="2800" dirty="0" err="1" smtClean="0">
                <a:solidFill>
                  <a:schemeClr val="tx1"/>
                </a:solidFill>
              </a:rPr>
              <a:t>years</a:t>
            </a:r>
            <a:r>
              <a:rPr lang="fi-FI" sz="2800" dirty="0" smtClean="0">
                <a:solidFill>
                  <a:schemeClr val="tx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426923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ema">
  <a:themeElements>
    <a:clrScheme name="Aul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ukautettu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3229</TotalTime>
  <Words>470</Words>
  <Application>Microsoft Office PowerPoint</Application>
  <PresentationFormat>Näytössä katseltava diaesitys (4:3)</PresentationFormat>
  <Paragraphs>128</Paragraphs>
  <Slides>15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Office-teema</vt:lpstr>
      <vt:lpstr>PowerPoint-esitys</vt:lpstr>
      <vt:lpstr>Englannin perusaikamuodot </vt:lpstr>
      <vt:lpstr>Englannin perusaikamuodot </vt:lpstr>
      <vt:lpstr>Activate </vt:lpstr>
      <vt:lpstr>Miten muodostetaan kielteinen muoto?</vt:lpstr>
      <vt:lpstr>Kielteinen muoto</vt:lpstr>
      <vt:lpstr>Kielteinen muoto</vt:lpstr>
      <vt:lpstr>Muistathan BE-verbin kieltomuodot?</vt:lpstr>
      <vt:lpstr> Activate </vt:lpstr>
      <vt:lpstr>PowerPoint-esitys</vt:lpstr>
      <vt:lpstr>Miten muodostetaan kysymys?</vt:lpstr>
      <vt:lpstr>Miten muodostetaan kysymys?</vt:lpstr>
      <vt:lpstr>Miten muodostetaan kysymys?</vt:lpstr>
      <vt:lpstr>Activate </vt:lpstr>
      <vt:lpstr>PowerPoint-esitys</vt:lpstr>
    </vt:vector>
  </TitlesOfParts>
  <Company>Otava Oy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Kaasinen Kaija</dc:creator>
  <cp:lastModifiedBy>Karapalo Elina</cp:lastModifiedBy>
  <cp:revision>70</cp:revision>
  <dcterms:created xsi:type="dcterms:W3CDTF">2015-09-28T06:29:35Z</dcterms:created>
  <dcterms:modified xsi:type="dcterms:W3CDTF">2016-09-06T11:29:35Z</dcterms:modified>
</cp:coreProperties>
</file>