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63" r:id="rId3"/>
    <p:sldId id="259" r:id="rId4"/>
    <p:sldId id="264" r:id="rId5"/>
    <p:sldId id="257" r:id="rId6"/>
    <p:sldId id="258" r:id="rId7"/>
    <p:sldId id="265" r:id="rId8"/>
    <p:sldId id="266" r:id="rId9"/>
    <p:sldId id="267" r:id="rId10"/>
    <p:sldId id="279" r:id="rId11"/>
    <p:sldId id="280" r:id="rId12"/>
    <p:sldId id="281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60" r:id="rId21"/>
    <p:sldId id="261" r:id="rId22"/>
    <p:sldId id="262" r:id="rId2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9765" autoAdjust="0"/>
  </p:normalViewPr>
  <p:slideViewPr>
    <p:cSldViewPr>
      <p:cViewPr varScale="1">
        <p:scale>
          <a:sx n="81" d="100"/>
          <a:sy n="81" d="100"/>
        </p:scale>
        <p:origin x="249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4E5285-F4CE-4AA1-BED2-5630E342AB79}" type="datetimeFigureOut">
              <a:rPr lang="fi-FI" smtClean="0"/>
              <a:pPr/>
              <a:t>10.10.2018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EA805F-0460-49A6-B957-89DE3E69C979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2405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5-25% laitoksissa ja kotihoidosta olevilla potilailla</a:t>
            </a:r>
          </a:p>
          <a:p>
            <a:r>
              <a:rPr lang="fi-FI" dirty="0" smtClean="0"/>
              <a:t>40000-60000 t/v</a:t>
            </a:r>
          </a:p>
          <a:p>
            <a:endParaRPr lang="fi-FI" dirty="0" smtClean="0"/>
          </a:p>
          <a:p>
            <a:r>
              <a:rPr lang="fi-FI" dirty="0" smtClean="0"/>
              <a:t>EHKÄISY</a:t>
            </a:r>
            <a:r>
              <a:rPr lang="fi-FI" baseline="0" dirty="0" smtClean="0"/>
              <a:t> huomattavasti halvempaa kuin hoito</a:t>
            </a:r>
          </a:p>
          <a:p>
            <a:endParaRPr lang="fi-FI" baseline="0" dirty="0" smtClean="0"/>
          </a:p>
          <a:p>
            <a:r>
              <a:rPr lang="fi-FI" baseline="0" dirty="0" smtClean="0"/>
              <a:t>Paine ja venytys pois</a:t>
            </a:r>
          </a:p>
          <a:p>
            <a:endParaRPr lang="fi-FI" baseline="0" dirty="0" smtClean="0"/>
          </a:p>
          <a:p>
            <a:r>
              <a:rPr lang="fi-FI" baseline="0" dirty="0" smtClean="0"/>
              <a:t>Riskinarvion suorittaminen (24 osastolle tulosta)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EA805F-0460-49A6-B957-89DE3E69C979}" type="slidenum">
              <a:rPr lang="fi-FI" smtClean="0"/>
              <a:pPr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35108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Suojataan hankaukselta ja kosteudelta!!</a:t>
            </a:r>
          </a:p>
          <a:p>
            <a:endParaRPr lang="fi-FI" dirty="0" smtClean="0"/>
          </a:p>
          <a:p>
            <a:r>
              <a:rPr lang="fi-FI" dirty="0" smtClean="0"/>
              <a:t>Ohuet haavanhoitotuotteet,</a:t>
            </a:r>
            <a:r>
              <a:rPr lang="fi-FI" baseline="0" dirty="0" smtClean="0"/>
              <a:t> joiden läpi voi seurata ihoa.</a:t>
            </a:r>
            <a:endParaRPr lang="fi-FI" dirty="0" smtClean="0"/>
          </a:p>
          <a:p>
            <a:endParaRPr lang="fi-FI" dirty="0" smtClean="0"/>
          </a:p>
          <a:p>
            <a:r>
              <a:rPr lang="fi-FI" dirty="0" smtClean="0"/>
              <a:t>Polyuretaanivaahtosidokset, ohuet hydrokolloidi</a:t>
            </a:r>
            <a:r>
              <a:rPr lang="fi-FI" baseline="0" dirty="0" smtClean="0"/>
              <a:t> sidokset, polyuretaanikalvot</a:t>
            </a:r>
          </a:p>
          <a:p>
            <a:endParaRPr lang="fi-FI" baseline="0" dirty="0" smtClean="0"/>
          </a:p>
          <a:p>
            <a:r>
              <a:rPr lang="fi-FI" baseline="0" dirty="0" smtClean="0"/>
              <a:t>EI SAA HANGATA/HIEROA </a:t>
            </a:r>
            <a:r>
              <a:rPr lang="fi-FI" baseline="0" dirty="0" smtClean="0">
                <a:sym typeface="Wingdings" pitchFamily="2" charset="2"/>
              </a:rPr>
              <a:t> LISÄÄ KUDOSVAURIOITA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EA805F-0460-49A6-B957-89DE3E69C979}" type="slidenum">
              <a:rPr lang="fi-FI" smtClean="0"/>
              <a:pPr/>
              <a:t>16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70052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EA805F-0460-49A6-B957-89DE3E69C979}" type="slidenum">
              <a:rPr lang="fi-FI" smtClean="0"/>
              <a:pPr/>
              <a:t>17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792985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fi-FI" sz="1200" dirty="0" smtClean="0"/>
              <a:t>RISKITEKIJÄT: </a:t>
            </a:r>
          </a:p>
          <a:p>
            <a:pPr eaLnBrk="1" hangingPunct="1">
              <a:lnSpc>
                <a:spcPct val="90000"/>
              </a:lnSpc>
            </a:pPr>
            <a:endParaRPr lang="fi-FI" sz="1200" dirty="0" smtClean="0"/>
          </a:p>
          <a:p>
            <a:pPr eaLnBrk="1" hangingPunct="1">
              <a:lnSpc>
                <a:spcPct val="90000"/>
              </a:lnSpc>
            </a:pPr>
            <a:r>
              <a:rPr lang="fi-FI" sz="1200" dirty="0" smtClean="0"/>
              <a:t>kohonnut kudospaine</a:t>
            </a:r>
          </a:p>
          <a:p>
            <a:pPr eaLnBrk="1" hangingPunct="1">
              <a:lnSpc>
                <a:spcPct val="90000"/>
              </a:lnSpc>
            </a:pPr>
            <a:r>
              <a:rPr lang="fi-FI" sz="1200" dirty="0" smtClean="0"/>
              <a:t>ihon venyminen</a:t>
            </a:r>
          </a:p>
          <a:p>
            <a:pPr eaLnBrk="1" hangingPunct="1">
              <a:lnSpc>
                <a:spcPct val="90000"/>
              </a:lnSpc>
            </a:pPr>
            <a:r>
              <a:rPr lang="fi-FI" sz="1200" dirty="0" smtClean="0"/>
              <a:t>ihon kosteus, huono hygienia, </a:t>
            </a:r>
            <a:r>
              <a:rPr lang="fi-FI" sz="1200" dirty="0" err="1" smtClean="0"/>
              <a:t>inkontinenssit</a:t>
            </a:r>
            <a:endParaRPr lang="fi-FI" sz="1200" dirty="0" smtClean="0"/>
          </a:p>
          <a:p>
            <a:pPr eaLnBrk="1" hangingPunct="1">
              <a:lnSpc>
                <a:spcPct val="90000"/>
              </a:lnSpc>
            </a:pPr>
            <a:r>
              <a:rPr lang="fi-FI" sz="1200" dirty="0" smtClean="0"/>
              <a:t>aliravitsemus</a:t>
            </a:r>
          </a:p>
          <a:p>
            <a:pPr eaLnBrk="1" hangingPunct="1">
              <a:lnSpc>
                <a:spcPct val="90000"/>
              </a:lnSpc>
            </a:pPr>
            <a:r>
              <a:rPr lang="fi-FI" sz="1200" dirty="0" smtClean="0"/>
              <a:t>liikkumattomuus</a:t>
            </a:r>
          </a:p>
          <a:p>
            <a:pPr eaLnBrk="1" hangingPunct="1">
              <a:lnSpc>
                <a:spcPct val="90000"/>
              </a:lnSpc>
            </a:pPr>
            <a:r>
              <a:rPr lang="fi-FI" sz="1200" dirty="0" smtClean="0"/>
              <a:t>pitkäaikainen vuodelepo</a:t>
            </a:r>
          </a:p>
          <a:p>
            <a:pPr eaLnBrk="1" hangingPunct="1">
              <a:lnSpc>
                <a:spcPct val="90000"/>
              </a:lnSpc>
            </a:pPr>
            <a:r>
              <a:rPr lang="fi-FI" sz="1200" dirty="0" smtClean="0"/>
              <a:t>ikääntyminen</a:t>
            </a:r>
          </a:p>
          <a:p>
            <a:pPr eaLnBrk="1" hangingPunct="1">
              <a:lnSpc>
                <a:spcPct val="90000"/>
              </a:lnSpc>
            </a:pPr>
            <a:r>
              <a:rPr lang="fi-FI" sz="1200" dirty="0" smtClean="0"/>
              <a:t>tahaton hankautuminen</a:t>
            </a:r>
          </a:p>
          <a:p>
            <a:pPr eaLnBrk="1" hangingPunct="1">
              <a:lnSpc>
                <a:spcPct val="90000"/>
              </a:lnSpc>
            </a:pPr>
            <a:r>
              <a:rPr lang="fi-FI" sz="1200" dirty="0" smtClean="0"/>
              <a:t>kipsi, </a:t>
            </a:r>
            <a:r>
              <a:rPr lang="fi-FI" sz="1200" dirty="0" err="1" smtClean="0"/>
              <a:t>ortoosi</a:t>
            </a:r>
            <a:endParaRPr lang="fi-FI" sz="1200" dirty="0" smtClean="0"/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EA805F-0460-49A6-B957-89DE3E69C979}" type="slidenum">
              <a:rPr lang="fi-FI" smtClean="0"/>
              <a:pPr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8531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Paikallisesti luisen</a:t>
            </a:r>
            <a:r>
              <a:rPr lang="fi-FI" baseline="0" dirty="0" smtClean="0"/>
              <a:t> ulokkeen kohdalla!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EA805F-0460-49A6-B957-89DE3E69C979}" type="slidenum">
              <a:rPr lang="fi-FI" smtClean="0"/>
              <a:pPr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48616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EI tule käyttää, kun kuvaillaan repeämiä, teipin </a:t>
            </a:r>
            <a:r>
              <a:rPr lang="fi-FI" dirty="0" err="1" smtClean="0"/>
              <a:t>aih</a:t>
            </a:r>
            <a:r>
              <a:rPr lang="fi-FI" dirty="0" smtClean="0"/>
              <a:t>. ihorikkoja, </a:t>
            </a:r>
            <a:r>
              <a:rPr lang="fi-FI" dirty="0" err="1" smtClean="0"/>
              <a:t>inkooon</a:t>
            </a:r>
            <a:r>
              <a:rPr lang="fi-FI" dirty="0" smtClean="0"/>
              <a:t> liittyvää ihotulehdusta, vettymistä, tai hiertymistä!!!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EA805F-0460-49A6-B957-89DE3E69C979}" type="slidenum">
              <a:rPr lang="fi-FI" smtClean="0"/>
              <a:pPr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28581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Syvyys</a:t>
            </a:r>
            <a:r>
              <a:rPr lang="fi-FI" baseline="0" dirty="0" smtClean="0"/>
              <a:t> vaihtelee sijainnin mukaan.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EA805F-0460-49A6-B957-89DE3E69C979}" type="slidenum">
              <a:rPr lang="fi-FI" smtClean="0"/>
              <a:pPr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85193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Lihas, jänne, luu tai nivel näkyvissä.</a:t>
            </a:r>
          </a:p>
          <a:p>
            <a:endParaRPr lang="fi-FI" dirty="0" smtClean="0"/>
          </a:p>
          <a:p>
            <a:r>
              <a:rPr lang="fi-FI" dirty="0" smtClean="0"/>
              <a:t>S. 310 kirjassa haava!!!</a:t>
            </a:r>
            <a:r>
              <a:rPr lang="fi-FI" baseline="0" dirty="0" smtClean="0"/>
              <a:t> 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EA805F-0460-49A6-B957-89DE3E69C979}" type="slidenum">
              <a:rPr lang="fi-FI" smtClean="0"/>
              <a:pPr/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30278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Ravitsemus:</a:t>
            </a:r>
          </a:p>
          <a:p>
            <a:r>
              <a:rPr lang="fi-FI" dirty="0" smtClean="0"/>
              <a:t>Ihon</a:t>
            </a:r>
            <a:r>
              <a:rPr lang="fi-FI" baseline="0" dirty="0" smtClean="0"/>
              <a:t> uudismuodostukseen tarvitaan </a:t>
            </a:r>
            <a:r>
              <a:rPr lang="fi-FI" baseline="0" dirty="0" err="1" smtClean="0"/>
              <a:t>hiilarit</a:t>
            </a:r>
            <a:r>
              <a:rPr lang="fi-FI" baseline="0" dirty="0" smtClean="0"/>
              <a:t>, rasvaa, ja valkuaisaineita</a:t>
            </a:r>
          </a:p>
          <a:p>
            <a:endParaRPr lang="fi-FI" baseline="0" dirty="0" smtClean="0"/>
          </a:p>
          <a:p>
            <a:r>
              <a:rPr lang="fi-FI" baseline="0" dirty="0" smtClean="0"/>
              <a:t>Haavan paranemisessa </a:t>
            </a:r>
            <a:r>
              <a:rPr lang="fi-FI" baseline="0" dirty="0" err="1" smtClean="0"/>
              <a:t>A-vit</a:t>
            </a:r>
            <a:endParaRPr lang="fi-FI" baseline="0" dirty="0" smtClean="0"/>
          </a:p>
          <a:p>
            <a:endParaRPr lang="fi-FI" baseline="0" dirty="0" smtClean="0"/>
          </a:p>
          <a:p>
            <a:r>
              <a:rPr lang="fi-FI" baseline="0" dirty="0" err="1" smtClean="0"/>
              <a:t>C-vit</a:t>
            </a:r>
            <a:r>
              <a:rPr lang="fi-FI" baseline="0" dirty="0" smtClean="0"/>
              <a:t> &amp; sinkki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EA805F-0460-49A6-B957-89DE3E69C979}" type="slidenum">
              <a:rPr lang="fi-FI" smtClean="0"/>
              <a:pPr/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54436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Liikaa pesemistä vältettävä </a:t>
            </a:r>
            <a:r>
              <a:rPr lang="fi-FI" dirty="0" smtClean="0">
                <a:sym typeface="Wingdings" pitchFamily="2" charset="2"/>
              </a:rPr>
              <a:t> tali- &amp; hikirauhaset suojaavat</a:t>
            </a:r>
          </a:p>
          <a:p>
            <a:r>
              <a:rPr lang="fi-FI" dirty="0" smtClean="0">
                <a:sym typeface="Wingdings" pitchFamily="2" charset="2"/>
              </a:rPr>
              <a:t>Huolellinen kuivaus  kostea hankautuu herkemmin</a:t>
            </a:r>
          </a:p>
          <a:p>
            <a:r>
              <a:rPr lang="fi-FI" dirty="0" smtClean="0">
                <a:sym typeface="Wingdings" pitchFamily="2" charset="2"/>
              </a:rPr>
              <a:t>Spriipitoiset aineet esim. selän pyyhkimisessä kuivattavat</a:t>
            </a:r>
          </a:p>
          <a:p>
            <a:endParaRPr lang="fi-FI" baseline="0" dirty="0" smtClean="0">
              <a:sym typeface="Wingdings" pitchFamily="2" charset="2"/>
            </a:endParaRPr>
          </a:p>
          <a:p>
            <a:r>
              <a:rPr lang="fi-FI" baseline="0" dirty="0" smtClean="0">
                <a:sym typeface="Wingdings" pitchFamily="2" charset="2"/>
              </a:rPr>
              <a:t>Keinokuituja vältetään</a:t>
            </a:r>
          </a:p>
          <a:p>
            <a:r>
              <a:rPr lang="fi-FI" baseline="0" dirty="0" smtClean="0">
                <a:sym typeface="Wingdings" pitchFamily="2" charset="2"/>
              </a:rPr>
              <a:t>Muovisuojaa vältettävä </a:t>
            </a:r>
            <a:r>
              <a:rPr lang="fi-FI" baseline="0" dirty="0" err="1" smtClean="0">
                <a:sym typeface="Wingdings" pitchFamily="2" charset="2"/>
              </a:rPr>
              <a:t>poikkarin</a:t>
            </a:r>
            <a:r>
              <a:rPr lang="fi-FI" baseline="0" dirty="0" smtClean="0">
                <a:sym typeface="Wingdings" pitchFamily="2" charset="2"/>
              </a:rPr>
              <a:t> alla, kostuvat</a:t>
            </a:r>
          </a:p>
          <a:p>
            <a:r>
              <a:rPr lang="fi-FI" baseline="0" dirty="0" smtClean="0">
                <a:sym typeface="Wingdings" pitchFamily="2" charset="2"/>
              </a:rPr>
              <a:t>Lakanan kiristys</a:t>
            </a:r>
          </a:p>
          <a:p>
            <a:r>
              <a:rPr lang="fi-FI" baseline="0" dirty="0" smtClean="0">
                <a:sym typeface="Wingdings" pitchFamily="2" charset="2"/>
              </a:rPr>
              <a:t>Vaatteiden paksut saumat pyörätuolipotilailla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EA805F-0460-49A6-B957-89DE3E69C979}" type="slidenum">
              <a:rPr lang="fi-FI" smtClean="0"/>
              <a:pPr/>
              <a:t>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37954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1-2t välein asento… </a:t>
            </a:r>
          </a:p>
          <a:p>
            <a:r>
              <a:rPr lang="fi-FI" dirty="0" smtClean="0"/>
              <a:t>Tekniikassa 2 hoitajaa, (venyminen/hankautuminen)</a:t>
            </a:r>
          </a:p>
          <a:p>
            <a:r>
              <a:rPr lang="fi-FI" dirty="0" smtClean="0"/>
              <a:t>Istuminen </a:t>
            </a:r>
            <a:r>
              <a:rPr lang="fi-FI" dirty="0" err="1" smtClean="0"/>
              <a:t>max</a:t>
            </a:r>
            <a:r>
              <a:rPr lang="fi-FI" dirty="0" smtClean="0"/>
              <a:t>. 2t samassa asennossa! Takapuolen kohottautuminen, jos kykenee. 15 min välein painopistemuutos!!!!</a:t>
            </a:r>
          </a:p>
          <a:p>
            <a:endParaRPr lang="fi-FI" dirty="0" smtClean="0"/>
          </a:p>
          <a:p>
            <a:r>
              <a:rPr lang="fi-FI" dirty="0" smtClean="0"/>
              <a:t>Aktiiviset patjat</a:t>
            </a:r>
            <a:r>
              <a:rPr lang="fi-FI" baseline="0" dirty="0" smtClean="0"/>
              <a:t> (ilma liikkuu tai vaihtuu/ paine säätyy painon mukaan)</a:t>
            </a:r>
          </a:p>
          <a:p>
            <a:endParaRPr lang="fi-FI" baseline="0" dirty="0" smtClean="0"/>
          </a:p>
          <a:p>
            <a:r>
              <a:rPr lang="fi-FI" baseline="0" dirty="0" smtClean="0"/>
              <a:t>Staattiset l. passiiviset patjat</a:t>
            </a:r>
          </a:p>
          <a:p>
            <a:endParaRPr lang="fi-FI" baseline="0" dirty="0" smtClean="0"/>
          </a:p>
          <a:p>
            <a:r>
              <a:rPr lang="fi-FI" baseline="0" dirty="0" smtClean="0"/>
              <a:t>Erikoispatjojen käyttö ei poista normaalin asento- ja liikehoidon tarvetta!!!</a:t>
            </a:r>
          </a:p>
          <a:p>
            <a:endParaRPr lang="fi-FI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dirty="0" smtClean="0">
                <a:sym typeface="Wingdings" pitchFamily="2" charset="2"/>
              </a:rPr>
              <a:t>Kuiva</a:t>
            </a:r>
            <a:r>
              <a:rPr lang="fi-FI" baseline="0" dirty="0" smtClean="0">
                <a:sym typeface="Wingdings" pitchFamily="2" charset="2"/>
              </a:rPr>
              <a:t> iho rasvataan, suojelee ihoa kosteudelta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EA805F-0460-49A6-B957-89DE3E69C979}" type="slidenum">
              <a:rPr lang="fi-FI" smtClean="0"/>
              <a:pPr/>
              <a:t>15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35495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9BAD3-1E0B-4182-87E5-F733C87A0CBB}" type="datetimeFigureOut">
              <a:rPr lang="fi-FI" smtClean="0"/>
              <a:pPr/>
              <a:t>10.10.2018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48F9-DB89-4009-901B-37D86AC559A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7028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9BAD3-1E0B-4182-87E5-F733C87A0CBB}" type="datetimeFigureOut">
              <a:rPr lang="fi-FI" smtClean="0"/>
              <a:pPr/>
              <a:t>10.10.2018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48F9-DB89-4009-901B-37D86AC559A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2430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9BAD3-1E0B-4182-87E5-F733C87A0CBB}" type="datetimeFigureOut">
              <a:rPr lang="fi-FI" smtClean="0"/>
              <a:pPr/>
              <a:t>10.10.2018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48F9-DB89-4009-901B-37D86AC559A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1543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9BAD3-1E0B-4182-87E5-F733C87A0CBB}" type="datetimeFigureOut">
              <a:rPr lang="fi-FI" smtClean="0"/>
              <a:pPr/>
              <a:t>10.10.2018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48F9-DB89-4009-901B-37D86AC559A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5170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9BAD3-1E0B-4182-87E5-F733C87A0CBB}" type="datetimeFigureOut">
              <a:rPr lang="fi-FI" smtClean="0"/>
              <a:pPr/>
              <a:t>10.10.2018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48F9-DB89-4009-901B-37D86AC559A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2943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9BAD3-1E0B-4182-87E5-F733C87A0CBB}" type="datetimeFigureOut">
              <a:rPr lang="fi-FI" smtClean="0"/>
              <a:pPr/>
              <a:t>10.10.2018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48F9-DB89-4009-901B-37D86AC559A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5598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9BAD3-1E0B-4182-87E5-F733C87A0CBB}" type="datetimeFigureOut">
              <a:rPr lang="fi-FI" smtClean="0"/>
              <a:pPr/>
              <a:t>10.10.2018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48F9-DB89-4009-901B-37D86AC559A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569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9BAD3-1E0B-4182-87E5-F733C87A0CBB}" type="datetimeFigureOut">
              <a:rPr lang="fi-FI" smtClean="0"/>
              <a:pPr/>
              <a:t>10.10.2018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48F9-DB89-4009-901B-37D86AC559A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5282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9BAD3-1E0B-4182-87E5-F733C87A0CBB}" type="datetimeFigureOut">
              <a:rPr lang="fi-FI" smtClean="0"/>
              <a:pPr/>
              <a:t>10.10.2018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48F9-DB89-4009-901B-37D86AC559A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4821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9BAD3-1E0B-4182-87E5-F733C87A0CBB}" type="datetimeFigureOut">
              <a:rPr lang="fi-FI" smtClean="0"/>
              <a:pPr/>
              <a:t>10.10.2018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48F9-DB89-4009-901B-37D86AC559A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0710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9BAD3-1E0B-4182-87E5-F733C87A0CBB}" type="datetimeFigureOut">
              <a:rPr lang="fi-FI" smtClean="0"/>
              <a:pPr/>
              <a:t>10.10.2018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48F9-DB89-4009-901B-37D86AC559A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34094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79BAD3-1E0B-4182-87E5-F733C87A0CBB}" type="datetimeFigureOut">
              <a:rPr lang="fi-FI" smtClean="0"/>
              <a:pPr/>
              <a:t>10.10.2018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C48F9-DB89-4009-901B-37D86AC559A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13673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clas.ugent.be/puclas/sf/" TargetMode="External"/><Relationship Id="rId2" Type="http://schemas.openxmlformats.org/officeDocument/2006/relationships/hyperlink" Target="http://www.terveyskirjasto.fi/terveyskirjasto/tk.koti?p_artikkeli=dlk00313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epuap.org/wp-content/uploads/2016/10/finnish-guideline-jan2016.pdf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11560" y="2060848"/>
            <a:ext cx="7772400" cy="1902073"/>
          </a:xfrm>
        </p:spPr>
        <p:txBody>
          <a:bodyPr>
            <a:normAutofit/>
          </a:bodyPr>
          <a:lstStyle/>
          <a:p>
            <a:r>
              <a:rPr lang="fi-FI" dirty="0" smtClean="0"/>
              <a:t>Painehaavat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03648" y="4221088"/>
            <a:ext cx="6400800" cy="1752600"/>
          </a:xfrm>
        </p:spPr>
        <p:txBody>
          <a:bodyPr>
            <a:normAutofit/>
          </a:bodyPr>
          <a:lstStyle/>
          <a:p>
            <a:r>
              <a:rPr lang="fi-FI" sz="2800" dirty="0" smtClean="0"/>
              <a:t>KSAO</a:t>
            </a:r>
          </a:p>
          <a:p>
            <a:r>
              <a:rPr lang="fi-FI" sz="2800" dirty="0" smtClean="0"/>
              <a:t>Kaisa-Leea Kurko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22929209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2. Luokka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fi-FI" sz="3000" dirty="0" smtClean="0"/>
              <a:t>IHON PINNALLINEN VAURIO</a:t>
            </a:r>
          </a:p>
          <a:p>
            <a:r>
              <a:rPr lang="fi-FI" sz="3000" dirty="0" smtClean="0"/>
              <a:t>Hiertymä tai rakkula</a:t>
            </a:r>
          </a:p>
          <a:p>
            <a:r>
              <a:rPr lang="fi-FI" sz="3000" dirty="0" smtClean="0"/>
              <a:t>Ei ulotu rasvakudokseen saakka </a:t>
            </a:r>
            <a:r>
              <a:rPr lang="fi-FI" sz="2400" dirty="0" smtClean="0"/>
              <a:t>(</a:t>
            </a:r>
            <a:r>
              <a:rPr lang="fi-FI" sz="2400" dirty="0" err="1" smtClean="0"/>
              <a:t>epidermis</a:t>
            </a:r>
            <a:r>
              <a:rPr lang="fi-FI" sz="2400" dirty="0" smtClean="0"/>
              <a:t>, </a:t>
            </a:r>
            <a:r>
              <a:rPr lang="fi-FI" sz="2400" dirty="0" err="1" smtClean="0"/>
              <a:t>dermis</a:t>
            </a:r>
            <a:r>
              <a:rPr lang="fi-FI" sz="2400" dirty="0" smtClean="0"/>
              <a:t>)</a:t>
            </a:r>
          </a:p>
          <a:p>
            <a:r>
              <a:rPr lang="fi-FI" sz="3000" dirty="0" smtClean="0"/>
              <a:t>Ei katetta</a:t>
            </a:r>
          </a:p>
          <a:p>
            <a:r>
              <a:rPr lang="fi-FI" sz="3000" dirty="0" smtClean="0"/>
              <a:t>Mustelma voi olla merkki syvien kudosten vaurioista</a:t>
            </a:r>
            <a:endParaRPr lang="fi-FI" sz="3000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43450" y="1556792"/>
            <a:ext cx="4077022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Luokka 3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fi-FI" sz="3000" dirty="0" smtClean="0"/>
              <a:t>KOKO IHON LÄPÄISEVÄ VAURIO</a:t>
            </a:r>
          </a:p>
          <a:p>
            <a:r>
              <a:rPr lang="fi-FI" sz="3000" dirty="0" smtClean="0"/>
              <a:t>Rasvakudos voi olla näkyvissä, mutta </a:t>
            </a:r>
            <a:r>
              <a:rPr lang="fi-FI" sz="3000" dirty="0" err="1" smtClean="0"/>
              <a:t>faskia</a:t>
            </a:r>
            <a:r>
              <a:rPr lang="fi-FI" sz="3000" dirty="0" smtClean="0"/>
              <a:t> ehjä</a:t>
            </a:r>
          </a:p>
          <a:p>
            <a:r>
              <a:rPr lang="fi-FI" dirty="0" smtClean="0"/>
              <a:t>Katetta voi olla, ei estä näkemästä haavan syvyyttä</a:t>
            </a:r>
          </a:p>
          <a:p>
            <a:r>
              <a:rPr lang="fi-FI" sz="3000" dirty="0" smtClean="0"/>
              <a:t>Voi olla haavataskuja/ </a:t>
            </a:r>
            <a:r>
              <a:rPr lang="fi-FI" sz="3000" dirty="0" err="1" smtClean="0"/>
              <a:t>onkaloitumista</a:t>
            </a:r>
            <a:endParaRPr lang="fi-FI" sz="3000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7" name="Picture 4" descr="[th3b]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1916832"/>
            <a:ext cx="3816423" cy="41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solidFill>
                  <a:schemeClr val="tx2">
                    <a:satMod val="130000"/>
                  </a:schemeClr>
                </a:solidFill>
              </a:rPr>
              <a:t>Luokka 4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sz="3000" dirty="0" smtClean="0"/>
              <a:t>IHON, IHONALAISKUDOKSEN JA LIHASKALVON LÄPÄISEVÄ VAURIO</a:t>
            </a:r>
          </a:p>
          <a:p>
            <a:r>
              <a:rPr lang="fi-FI" sz="3000" dirty="0" smtClean="0"/>
              <a:t>Syvä haava</a:t>
            </a:r>
          </a:p>
          <a:p>
            <a:r>
              <a:rPr lang="fi-FI" sz="3000" dirty="0" err="1" smtClean="0"/>
              <a:t>Onkaloitumista</a:t>
            </a:r>
            <a:r>
              <a:rPr lang="fi-FI" sz="3000" dirty="0" smtClean="0"/>
              <a:t>, katetta, voi olla luutulehdus</a:t>
            </a:r>
          </a:p>
          <a:p>
            <a:pPr>
              <a:buNone/>
            </a:pPr>
            <a:endParaRPr lang="fi-FI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1700808"/>
            <a:ext cx="4024064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fi-FI" dirty="0" err="1" smtClean="0"/>
              <a:t>Epuap</a:t>
            </a:r>
            <a:r>
              <a:rPr lang="fi-FI" dirty="0" smtClean="0"/>
              <a:t> &amp; </a:t>
            </a:r>
            <a:r>
              <a:rPr lang="fi-FI" dirty="0" err="1" smtClean="0"/>
              <a:t>Npuap</a:t>
            </a:r>
            <a:r>
              <a:rPr lang="fi-FI" dirty="0" smtClean="0"/>
              <a:t> painehaavojen ehkäisy (2009)</a:t>
            </a:r>
            <a:endParaRPr lang="fi-FI" dirty="0"/>
          </a:p>
        </p:txBody>
      </p:sp>
      <p:sp>
        <p:nvSpPr>
          <p:cNvPr id="19459" name="Sisällön paikkamerkki 2"/>
          <p:cNvSpPr>
            <a:spLocks noGrp="1"/>
          </p:cNvSpPr>
          <p:nvPr>
            <p:ph idx="1"/>
          </p:nvPr>
        </p:nvSpPr>
        <p:spPr>
          <a:xfrm>
            <a:off x="539552" y="1916832"/>
            <a:ext cx="8322890" cy="4403725"/>
          </a:xfrm>
        </p:spPr>
        <p:txBody>
          <a:bodyPr/>
          <a:lstStyle/>
          <a:p>
            <a:pPr eaLnBrk="1" hangingPunct="1"/>
            <a:r>
              <a:rPr lang="fi-FI" dirty="0" smtClean="0"/>
              <a:t>RISKINARVIOINTI</a:t>
            </a:r>
          </a:p>
          <a:p>
            <a:pPr eaLnBrk="1" hangingPunct="1"/>
            <a:r>
              <a:rPr lang="fi-FI" dirty="0" smtClean="0"/>
              <a:t>IHON ARVIOINTI</a:t>
            </a:r>
          </a:p>
          <a:p>
            <a:pPr eaLnBrk="1" hangingPunct="1"/>
            <a:r>
              <a:rPr lang="fi-FI" dirty="0" smtClean="0"/>
              <a:t>RAVITSEMUS PAINEHAAVOJEN EHKÄISYSSÄ</a:t>
            </a:r>
          </a:p>
          <a:p>
            <a:pPr eaLnBrk="1" hangingPunct="1"/>
            <a:r>
              <a:rPr lang="fi-FI" dirty="0" smtClean="0"/>
              <a:t>ASENNONMUUTOKSET</a:t>
            </a:r>
          </a:p>
          <a:p>
            <a:pPr eaLnBrk="1" hangingPunct="1"/>
            <a:r>
              <a:rPr lang="fi-FI" dirty="0" smtClean="0"/>
              <a:t>ALUSTAT/PATJAT</a:t>
            </a:r>
          </a:p>
          <a:p>
            <a:pPr eaLnBrk="1" hangingPunct="1"/>
            <a:r>
              <a:rPr lang="fi-FI" dirty="0" smtClean="0"/>
              <a:t>LEIKKAUSPOTILAAT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dirty="0" smtClean="0"/>
              <a:t>Painehaavojen ennaltaehkäisy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1988840"/>
            <a:ext cx="8291264" cy="4525963"/>
          </a:xfrm>
        </p:spPr>
        <p:txBody>
          <a:bodyPr/>
          <a:lstStyle/>
          <a:p>
            <a:pPr eaLnBrk="1" hangingPunct="1"/>
            <a:r>
              <a:rPr lang="fi-FI" dirty="0" smtClean="0"/>
              <a:t>hyvä perushoito</a:t>
            </a:r>
          </a:p>
          <a:p>
            <a:pPr eaLnBrk="1" hangingPunct="1"/>
            <a:r>
              <a:rPr lang="fi-FI" dirty="0" smtClean="0"/>
              <a:t>päivittäinen peseytyminen ja hygienia</a:t>
            </a:r>
          </a:p>
          <a:p>
            <a:pPr eaLnBrk="1" hangingPunct="1"/>
            <a:r>
              <a:rPr lang="fi-FI" dirty="0" smtClean="0"/>
              <a:t>ihon kunnon säännöllinen arviointi</a:t>
            </a:r>
          </a:p>
          <a:p>
            <a:pPr eaLnBrk="1" hangingPunct="1"/>
            <a:r>
              <a:rPr lang="fi-FI" dirty="0" smtClean="0"/>
              <a:t>huomion kiinnittäminen mahd. riskitekijöihin</a:t>
            </a:r>
          </a:p>
          <a:p>
            <a:pPr eaLnBrk="1" hangingPunct="1"/>
            <a:r>
              <a:rPr lang="fi-FI" dirty="0" smtClean="0"/>
              <a:t>kuntouttava hoitotyö</a:t>
            </a:r>
          </a:p>
          <a:p>
            <a:pPr eaLnBrk="1" hangingPunct="1"/>
            <a:r>
              <a:rPr lang="fi-FI" dirty="0" smtClean="0"/>
              <a:t>liikkumiseen motivointi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E5738D5-FEBE-467A-9507-843E99778745}" type="datetime1">
              <a:rPr lang="fi-FI"/>
              <a:pPr>
                <a:defRPr/>
              </a:pPr>
              <a:t>10.10.2018</a:t>
            </a:fld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C5E0F6-B6BC-43F3-A5E2-4482AF8C2E45}" type="slidenum">
              <a:rPr lang="fi-FI"/>
              <a:pPr>
                <a:defRPr/>
              </a:pPr>
              <a:t>14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dirty="0" smtClean="0">
                <a:solidFill>
                  <a:schemeClr val="tx2">
                    <a:satMod val="130000"/>
                  </a:schemeClr>
                </a:solidFill>
              </a:rPr>
              <a:t>Painehaavojen ennaltaehkäisy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None/>
            </a:pPr>
            <a:r>
              <a:rPr lang="fi-FI" sz="2400" dirty="0" smtClean="0"/>
              <a:t>ASENTOHOITO</a:t>
            </a:r>
          </a:p>
          <a:p>
            <a:pPr>
              <a:lnSpc>
                <a:spcPct val="90000"/>
              </a:lnSpc>
            </a:pPr>
            <a:r>
              <a:rPr lang="fi-FI" sz="2400" dirty="0" smtClean="0"/>
              <a:t>asennon vaihtaminen säännöllisesti (2-3t)</a:t>
            </a:r>
          </a:p>
          <a:p>
            <a:pPr>
              <a:lnSpc>
                <a:spcPct val="90000"/>
              </a:lnSpc>
            </a:pPr>
            <a:r>
              <a:rPr lang="fi-FI" sz="2400" dirty="0" smtClean="0"/>
              <a:t>tyynyjen avulla tukeminen 30 asteen kulmaan</a:t>
            </a:r>
          </a:p>
          <a:p>
            <a:pPr>
              <a:lnSpc>
                <a:spcPct val="90000"/>
              </a:lnSpc>
            </a:pPr>
            <a:r>
              <a:rPr lang="fi-FI" sz="2400" dirty="0" smtClean="0"/>
              <a:t>luu-ulokkeiden koskeminen toisiinsa estettävä</a:t>
            </a:r>
          </a:p>
          <a:p>
            <a:pPr>
              <a:lnSpc>
                <a:spcPct val="90000"/>
              </a:lnSpc>
            </a:pPr>
            <a:r>
              <a:rPr lang="fi-FI" sz="2400" dirty="0" smtClean="0"/>
              <a:t>O- ja U- suojarenkaiden käyttö VASTA-AIHEISTA!</a:t>
            </a:r>
          </a:p>
          <a:p>
            <a:pPr>
              <a:lnSpc>
                <a:spcPct val="90000"/>
              </a:lnSpc>
            </a:pPr>
            <a:endParaRPr lang="fi-FI" sz="2400" dirty="0" smtClean="0"/>
          </a:p>
          <a:p>
            <a:pPr eaLnBrk="1" hangingPunct="1">
              <a:lnSpc>
                <a:spcPct val="90000"/>
              </a:lnSpc>
              <a:buNone/>
            </a:pPr>
            <a:r>
              <a:rPr lang="fi-FI" sz="2400" dirty="0" smtClean="0"/>
              <a:t>APUVÄLINEIDEN SÄÄNNÖLLINEN KÄYTTÖ</a:t>
            </a:r>
          </a:p>
          <a:p>
            <a:pPr>
              <a:lnSpc>
                <a:spcPct val="90000"/>
              </a:lnSpc>
            </a:pPr>
            <a:r>
              <a:rPr lang="fi-FI" sz="2400" dirty="0" smtClean="0"/>
              <a:t>siirtovälineet</a:t>
            </a:r>
          </a:p>
          <a:p>
            <a:pPr>
              <a:lnSpc>
                <a:spcPct val="90000"/>
              </a:lnSpc>
            </a:pPr>
            <a:r>
              <a:rPr lang="fi-FI" sz="2400" dirty="0" smtClean="0"/>
              <a:t>pehmusteet</a:t>
            </a:r>
          </a:p>
          <a:p>
            <a:pPr>
              <a:lnSpc>
                <a:spcPct val="90000"/>
              </a:lnSpc>
            </a:pPr>
            <a:r>
              <a:rPr lang="fi-FI" sz="2400" dirty="0" smtClean="0"/>
              <a:t>Asentohoitotyynyt/-kiilat, lastat</a:t>
            </a:r>
          </a:p>
          <a:p>
            <a:pPr>
              <a:lnSpc>
                <a:spcPct val="90000"/>
              </a:lnSpc>
            </a:pPr>
            <a:r>
              <a:rPr lang="fi-FI" sz="2400" dirty="0" smtClean="0"/>
              <a:t>painehaavapatjojen käyttäminen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fi-FI" sz="2400" dirty="0" smtClean="0"/>
              <a:t>RASVAUKSET</a:t>
            </a:r>
          </a:p>
          <a:p>
            <a:pPr eaLnBrk="1" hangingPunct="1">
              <a:lnSpc>
                <a:spcPct val="90000"/>
              </a:lnSpc>
            </a:pPr>
            <a:endParaRPr lang="fi-FI" sz="2400" dirty="0" smtClean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5C9B936-3D7B-4E50-A529-A05F2DC24C6F}" type="datetime1">
              <a:rPr lang="fi-FI"/>
              <a:pPr>
                <a:defRPr/>
              </a:pPr>
              <a:t>10.10.2018</a:t>
            </a:fld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FF2C73-2D00-4D92-90FA-D934F9EC6B5D}" type="slidenum">
              <a:rPr lang="fi-FI"/>
              <a:pPr>
                <a:defRPr/>
              </a:pPr>
              <a:t>15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dirty="0" smtClean="0">
                <a:solidFill>
                  <a:schemeClr val="tx2">
                    <a:satMod val="130000"/>
                  </a:schemeClr>
                </a:solidFill>
              </a:rPr>
              <a:t>1. luokan painehaavan hoitotyö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dirty="0"/>
              <a:t>P</a:t>
            </a:r>
            <a:r>
              <a:rPr lang="fi-FI" dirty="0" smtClean="0"/>
              <a:t>oista painetta aiheuttavat tekijät</a:t>
            </a:r>
          </a:p>
          <a:p>
            <a:pPr eaLnBrk="1" hangingPunct="1"/>
            <a:r>
              <a:rPr lang="fi-FI" dirty="0"/>
              <a:t>K</a:t>
            </a:r>
            <a:r>
              <a:rPr lang="fi-FI" dirty="0" smtClean="0"/>
              <a:t>äytä erilaisia apuvälineitä</a:t>
            </a:r>
          </a:p>
          <a:p>
            <a:pPr eaLnBrk="1" hangingPunct="1"/>
            <a:r>
              <a:rPr lang="fi-FI" dirty="0"/>
              <a:t>A</a:t>
            </a:r>
            <a:r>
              <a:rPr lang="fi-FI" dirty="0" smtClean="0"/>
              <a:t>sentohoito, potilaan säännölliset asennonvaihdot</a:t>
            </a:r>
          </a:p>
          <a:p>
            <a:pPr eaLnBrk="1" hangingPunct="1"/>
            <a:r>
              <a:rPr lang="fi-FI" dirty="0" smtClean="0"/>
              <a:t>Painehaavapatja</a:t>
            </a:r>
          </a:p>
          <a:p>
            <a:pPr eaLnBrk="1" hangingPunct="1"/>
            <a:r>
              <a:rPr lang="fi-FI" dirty="0" smtClean="0"/>
              <a:t>SEURANTA!!!</a:t>
            </a:r>
          </a:p>
          <a:p>
            <a:pPr eaLnBrk="1" hangingPunct="1"/>
            <a:r>
              <a:rPr lang="fi-FI" dirty="0" smtClean="0"/>
              <a:t>Suojataan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6127C32-C4A1-4BA2-B199-3DC0237DCD40}" type="datetime1">
              <a:rPr lang="fi-FI"/>
              <a:pPr>
                <a:defRPr/>
              </a:pPr>
              <a:t>10.10.2018</a:t>
            </a:fld>
            <a:endParaRPr lang="fi-FI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77AEB2-D9F2-4A25-87C5-14E77B7E14C6}" type="slidenum">
              <a:rPr lang="fi-FI"/>
              <a:pPr>
                <a:defRPr/>
              </a:pPr>
              <a:t>16</a:t>
            </a:fld>
            <a:endParaRPr lang="fi-FI"/>
          </a:p>
        </p:txBody>
      </p:sp>
      <p:pic>
        <p:nvPicPr>
          <p:cNvPr id="24582" name="Picture 2" descr="[th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39952" y="3501008"/>
            <a:ext cx="4105275" cy="309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dirty="0" smtClean="0">
                <a:solidFill>
                  <a:schemeClr val="tx2">
                    <a:satMod val="130000"/>
                  </a:schemeClr>
                </a:solidFill>
              </a:rPr>
              <a:t>2. luokan painehaavan hoitotyö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dirty="0"/>
              <a:t>P</a:t>
            </a:r>
            <a:r>
              <a:rPr lang="fi-FI" dirty="0" smtClean="0"/>
              <a:t>uhdista ja suojaa haava</a:t>
            </a:r>
          </a:p>
          <a:p>
            <a:pPr eaLnBrk="1" hangingPunct="1"/>
            <a:r>
              <a:rPr lang="fi-FI" dirty="0"/>
              <a:t>P</a:t>
            </a:r>
            <a:r>
              <a:rPr lang="fi-FI" dirty="0" smtClean="0"/>
              <a:t>oista paine</a:t>
            </a:r>
          </a:p>
          <a:p>
            <a:pPr eaLnBrk="1" hangingPunct="1"/>
            <a:r>
              <a:rPr lang="fi-FI" dirty="0"/>
              <a:t>F</a:t>
            </a:r>
            <a:r>
              <a:rPr lang="fi-FI" dirty="0" smtClean="0"/>
              <a:t>ibriini pois haavalta mekaanisesti</a:t>
            </a:r>
          </a:p>
          <a:p>
            <a:pPr eaLnBrk="1" hangingPunct="1"/>
            <a:r>
              <a:rPr lang="fi-FI" dirty="0" err="1" smtClean="0"/>
              <a:t>Hydrokolloidisidokset</a:t>
            </a:r>
            <a:r>
              <a:rPr lang="fi-FI" dirty="0" smtClean="0"/>
              <a:t>, hydrogeelit, polyuretaanivaahtolevyt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8CA214E-9907-4E53-BEF8-ADC9306C56D8}" type="datetime1">
              <a:rPr lang="fi-FI"/>
              <a:pPr>
                <a:defRPr/>
              </a:pPr>
              <a:t>10.10.2018</a:t>
            </a:fld>
            <a:endParaRPr lang="fi-FI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46D2C2-BA2D-4432-8E10-F46C0EB85B56}" type="slidenum">
              <a:rPr lang="fi-FI"/>
              <a:pPr>
                <a:defRPr/>
              </a:pPr>
              <a:t>17</a:t>
            </a:fld>
            <a:endParaRPr lang="fi-FI"/>
          </a:p>
        </p:txBody>
      </p:sp>
      <p:pic>
        <p:nvPicPr>
          <p:cNvPr id="25606" name="Picture 2" descr="[th2b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1863" y="4194175"/>
            <a:ext cx="2952750" cy="266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sz="4000" dirty="0" smtClean="0">
                <a:solidFill>
                  <a:schemeClr val="tx2">
                    <a:satMod val="130000"/>
                  </a:schemeClr>
                </a:solidFill>
              </a:rPr>
              <a:t>3. ja 4. luokka painehaavan hoitotyö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dirty="0"/>
              <a:t>P</a:t>
            </a:r>
            <a:r>
              <a:rPr lang="fi-FI" dirty="0" smtClean="0"/>
              <a:t>oista paineen aiheuttaja</a:t>
            </a:r>
          </a:p>
          <a:p>
            <a:pPr eaLnBrk="1" hangingPunct="1"/>
            <a:r>
              <a:rPr lang="fi-FI" dirty="0"/>
              <a:t>P</a:t>
            </a:r>
            <a:r>
              <a:rPr lang="fi-FI" dirty="0" smtClean="0"/>
              <a:t>oista nekroottinen  iho ja hallitse </a:t>
            </a:r>
            <a:r>
              <a:rPr lang="fi-FI" dirty="0" err="1" smtClean="0"/>
              <a:t>eksudaatio</a:t>
            </a:r>
            <a:endParaRPr lang="fi-FI" dirty="0" smtClean="0"/>
          </a:p>
          <a:p>
            <a:pPr eaLnBrk="1" hangingPunct="1"/>
            <a:r>
              <a:rPr lang="fi-FI" dirty="0"/>
              <a:t>K</a:t>
            </a:r>
            <a:r>
              <a:rPr lang="fi-FI" dirty="0" smtClean="0"/>
              <a:t>orkeariskipatja ja istuintyyny</a:t>
            </a:r>
          </a:p>
          <a:p>
            <a:pPr eaLnBrk="1" hangingPunct="1"/>
            <a:r>
              <a:rPr lang="fi-FI" dirty="0"/>
              <a:t>P</a:t>
            </a:r>
            <a:r>
              <a:rPr lang="fi-FI" dirty="0" smtClean="0"/>
              <a:t>itkäaikainen hoito</a:t>
            </a:r>
          </a:p>
          <a:p>
            <a:pPr eaLnBrk="1" hangingPunct="1"/>
            <a:endParaRPr lang="fi-FI" dirty="0" smtClean="0"/>
          </a:p>
        </p:txBody>
      </p:sp>
      <p:sp>
        <p:nvSpPr>
          <p:cNvPr id="7" name="Päivämäärän paikkamerkki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B1FFAE8-4DC5-4486-A4FA-A98B7B65FD10}" type="datetime1">
              <a:rPr lang="fi-FI"/>
              <a:pPr>
                <a:defRPr/>
              </a:pPr>
              <a:t>10.10.2018</a:t>
            </a:fld>
            <a:endParaRPr lang="fi-FI"/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5B11DA-BC3A-4592-81B6-D3B22F63350C}" type="slidenum">
              <a:rPr lang="fi-FI"/>
              <a:pPr>
                <a:defRPr/>
              </a:pPr>
              <a:t>18</a:t>
            </a:fld>
            <a:endParaRPr lang="fi-FI"/>
          </a:p>
        </p:txBody>
      </p:sp>
      <p:pic>
        <p:nvPicPr>
          <p:cNvPr id="26630" name="Picture 2" descr="[th3a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650" y="4194175"/>
            <a:ext cx="3600450" cy="266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1" name="Picture 4" descr="[th4a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27650" y="3544888"/>
            <a:ext cx="3816350" cy="3313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sz="4000" smtClean="0">
                <a:solidFill>
                  <a:schemeClr val="tx2">
                    <a:satMod val="130000"/>
                  </a:schemeClr>
                </a:solidFill>
              </a:rPr>
              <a:t>Painehaavapotilaiden ravitsemussuositukset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1700808"/>
            <a:ext cx="8363446" cy="4691062"/>
          </a:xfrm>
        </p:spPr>
        <p:txBody>
          <a:bodyPr/>
          <a:lstStyle/>
          <a:p>
            <a:pPr eaLnBrk="1" hangingPunct="1"/>
            <a:r>
              <a:rPr lang="fi-FI" sz="2800" dirty="0" smtClean="0"/>
              <a:t>lisäravinteet, suositus 1-3 tetraa/ päivä</a:t>
            </a:r>
          </a:p>
          <a:p>
            <a:pPr eaLnBrk="1" hangingPunct="1"/>
            <a:r>
              <a:rPr lang="fi-FI" sz="2800" dirty="0" smtClean="0"/>
              <a:t>paranemista lisäävät proteiini, energialisä, vitamiinit ja hivenaineet</a:t>
            </a:r>
          </a:p>
          <a:p>
            <a:pPr eaLnBrk="1" hangingPunct="1"/>
            <a:r>
              <a:rPr lang="fi-FI" sz="2800" dirty="0" smtClean="0"/>
              <a:t>nesteen määrä tärkeämpi kuin laatu!</a:t>
            </a:r>
          </a:p>
          <a:p>
            <a:pPr eaLnBrk="1" hangingPunct="1"/>
            <a:r>
              <a:rPr lang="fi-FI" sz="2800" dirty="0" smtClean="0"/>
              <a:t>painoindeksi</a:t>
            </a:r>
          </a:p>
          <a:p>
            <a:pPr eaLnBrk="1" hangingPunct="1"/>
            <a:r>
              <a:rPr lang="fi-FI" sz="2800" dirty="0" smtClean="0"/>
              <a:t>NL tai ruokapäiväkirja 1-7 vuorokautta, saadaan selville ravitsemustila ja nesteet</a:t>
            </a:r>
          </a:p>
          <a:p>
            <a:pPr eaLnBrk="1" hangingPunct="1"/>
            <a:r>
              <a:rPr lang="fi-FI" sz="2800" dirty="0" err="1" smtClean="0"/>
              <a:t>S-Alb</a:t>
            </a:r>
            <a:r>
              <a:rPr lang="fi-FI" sz="2800" dirty="0" smtClean="0"/>
              <a:t>., S-HB. S-K.</a:t>
            </a:r>
          </a:p>
          <a:p>
            <a:pPr eaLnBrk="1" hangingPunct="1"/>
            <a:r>
              <a:rPr lang="fi-FI" sz="2800" dirty="0" err="1" smtClean="0"/>
              <a:t>Nutrison</a:t>
            </a:r>
            <a:r>
              <a:rPr lang="fi-FI" sz="2800" dirty="0" smtClean="0"/>
              <a:t>, </a:t>
            </a:r>
            <a:r>
              <a:rPr lang="fi-FI" sz="2800" dirty="0" err="1" smtClean="0"/>
              <a:t>Nutridrink</a:t>
            </a:r>
            <a:r>
              <a:rPr lang="fi-FI" sz="2800" dirty="0" smtClean="0"/>
              <a:t>, </a:t>
            </a:r>
            <a:r>
              <a:rPr lang="fi-FI" sz="2800" dirty="0" err="1" smtClean="0"/>
              <a:t>Diasip</a:t>
            </a:r>
            <a:endParaRPr lang="fi-FI" sz="2800" dirty="0" smtClean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CB9C02D-44FD-4237-A0A9-2C9D796AB759}" type="datetime1">
              <a:rPr lang="fi-FI"/>
              <a:pPr>
                <a:defRPr/>
              </a:pPr>
              <a:t>10.10.2018</a:t>
            </a:fld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5032EC-C247-4E46-AA9D-AB05F10DC93F}" type="slidenum">
              <a:rPr lang="fi-FI"/>
              <a:pPr>
                <a:defRPr/>
              </a:pPr>
              <a:t>19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dirty="0" smtClean="0"/>
              <a:t>Yleistä </a:t>
            </a:r>
            <a:r>
              <a:rPr lang="fi-FI" dirty="0" err="1" smtClean="0"/>
              <a:t>decubituksista</a:t>
            </a:r>
            <a:endParaRPr lang="fi-FI" dirty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solidFill>
            <a:srgbClr val="FFC000"/>
          </a:solidFill>
        </p:spPr>
        <p:txBody>
          <a:bodyPr>
            <a:normAutofit lnSpcReduction="10000"/>
          </a:bodyPr>
          <a:lstStyle/>
          <a:p>
            <a:pPr eaLnBrk="1" hangingPunct="1"/>
            <a:r>
              <a:rPr lang="fi-FI" dirty="0" smtClean="0"/>
              <a:t>Painehaava </a:t>
            </a:r>
            <a:r>
              <a:rPr lang="fi-FI" sz="2000" i="1" dirty="0" smtClean="0"/>
              <a:t>(</a:t>
            </a:r>
            <a:r>
              <a:rPr lang="fi-FI" sz="2000" i="1" dirty="0" err="1"/>
              <a:t>p</a:t>
            </a:r>
            <a:r>
              <a:rPr lang="fi-FI" sz="2000" i="1" dirty="0" err="1" smtClean="0"/>
              <a:t>ressure</a:t>
            </a:r>
            <a:r>
              <a:rPr lang="fi-FI" sz="2000" i="1" dirty="0" smtClean="0"/>
              <a:t> </a:t>
            </a:r>
            <a:r>
              <a:rPr lang="fi-FI" sz="2000" i="1" dirty="0" err="1" smtClean="0"/>
              <a:t>ulcer</a:t>
            </a:r>
            <a:r>
              <a:rPr lang="fi-FI" sz="2000" i="1" dirty="0" smtClean="0"/>
              <a:t>, </a:t>
            </a:r>
            <a:r>
              <a:rPr lang="fi-FI" sz="2000" i="1" dirty="0" err="1" smtClean="0"/>
              <a:t>pressure</a:t>
            </a:r>
            <a:r>
              <a:rPr lang="fi-FI" sz="2000" i="1" dirty="0" smtClean="0"/>
              <a:t> </a:t>
            </a:r>
            <a:r>
              <a:rPr lang="fi-FI" sz="2000" i="1" dirty="0" err="1" smtClean="0"/>
              <a:t>injury</a:t>
            </a:r>
            <a:r>
              <a:rPr lang="fi-FI" sz="2000" i="1" dirty="0" smtClean="0"/>
              <a:t>)</a:t>
            </a:r>
            <a:endParaRPr lang="fi-FI" dirty="0" smtClean="0"/>
          </a:p>
          <a:p>
            <a:pPr eaLnBrk="1" hangingPunct="1"/>
            <a:r>
              <a:rPr lang="fi-FI" dirty="0"/>
              <a:t>J</a:t>
            </a:r>
            <a:r>
              <a:rPr lang="fi-FI" dirty="0" smtClean="0"/>
              <a:t>oka 10: </a:t>
            </a:r>
            <a:r>
              <a:rPr lang="fi-FI" dirty="0" err="1" smtClean="0"/>
              <a:t>lla</a:t>
            </a:r>
            <a:r>
              <a:rPr lang="fi-FI" dirty="0" smtClean="0"/>
              <a:t> PAH- potilaalla jonkinasteinen painehaava</a:t>
            </a:r>
          </a:p>
          <a:p>
            <a:pPr eaLnBrk="1" hangingPunct="1"/>
            <a:r>
              <a:rPr lang="fi-FI" b="1" i="1" dirty="0"/>
              <a:t>P</a:t>
            </a:r>
            <a:r>
              <a:rPr lang="fi-FI" b="1" i="1" dirty="0" smtClean="0"/>
              <a:t>itkittynyt</a:t>
            </a:r>
            <a:r>
              <a:rPr lang="fi-FI" dirty="0" smtClean="0"/>
              <a:t>, </a:t>
            </a:r>
            <a:r>
              <a:rPr lang="fi-FI" b="1" i="1" dirty="0" smtClean="0"/>
              <a:t>kohtisuora paine</a:t>
            </a:r>
            <a:r>
              <a:rPr lang="fi-FI" dirty="0" smtClean="0"/>
              <a:t> kudokseen aiheuttaa kudospaineen ja haava syntyy, kun </a:t>
            </a:r>
            <a:r>
              <a:rPr lang="fi-FI" b="1" dirty="0" smtClean="0">
                <a:solidFill>
                  <a:srgbClr val="FF0000"/>
                </a:solidFill>
              </a:rPr>
              <a:t>verenkierto estyy</a:t>
            </a:r>
            <a:r>
              <a:rPr lang="fi-FI" dirty="0" smtClean="0"/>
              <a:t>, iho venyy tai painuu luista uloketta vastaan </a:t>
            </a:r>
          </a:p>
          <a:p>
            <a:pPr eaLnBrk="1" hangingPunct="1"/>
            <a:r>
              <a:rPr lang="fi-FI" dirty="0" smtClean="0"/>
              <a:t>Aikaraja vaihteleva (30min.-4t) </a:t>
            </a:r>
            <a:r>
              <a:rPr lang="fi-FI" dirty="0" smtClean="0">
                <a:sym typeface="Wingdings" panose="05000000000000000000" pitchFamily="2" charset="2"/>
              </a:rPr>
              <a:t> </a:t>
            </a:r>
            <a:r>
              <a:rPr lang="fi-FI" b="1" dirty="0" smtClean="0">
                <a:sym typeface="Wingdings" panose="05000000000000000000" pitchFamily="2" charset="2"/>
              </a:rPr>
              <a:t>hapenpuute</a:t>
            </a:r>
            <a:r>
              <a:rPr lang="fi-FI" dirty="0" smtClean="0">
                <a:sym typeface="Wingdings" panose="05000000000000000000" pitchFamily="2" charset="2"/>
              </a:rPr>
              <a:t> ratkaisevassa asemassa</a:t>
            </a:r>
            <a:endParaRPr lang="fi-FI" dirty="0" smtClean="0"/>
          </a:p>
          <a:p>
            <a:pPr eaLnBrk="1" hangingPunct="1">
              <a:buFont typeface="Wingdings" pitchFamily="2" charset="2"/>
              <a:buNone/>
            </a:pPr>
            <a:endParaRPr lang="fi-FI" dirty="0" smtClean="0"/>
          </a:p>
          <a:p>
            <a:pPr eaLnBrk="1" hangingPunct="1"/>
            <a:endParaRPr lang="fi-FI" dirty="0" smtClean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E6005D6-A85D-4CF3-A6B6-B3CFD2868678}" type="datetime1">
              <a:rPr lang="fi-FI"/>
              <a:pPr>
                <a:defRPr/>
              </a:pPr>
              <a:t>10.10.2018</a:t>
            </a:fld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02E138-7DD4-45D5-9FA8-6692BE193B42}" type="slidenum">
              <a:rPr lang="fi-FI"/>
              <a:pPr>
                <a:defRPr/>
              </a:pPr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9603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/>
          <a:lstStyle/>
          <a:p>
            <a:r>
              <a:rPr lang="fi-FI" dirty="0" err="1" smtClean="0"/>
              <a:t>N,b</a:t>
            </a:r>
            <a:endParaRPr lang="fi-FI" dirty="0" smtClean="0"/>
          </a:p>
          <a:p>
            <a:endParaRPr lang="fi-FI" dirty="0"/>
          </a:p>
          <a:p>
            <a:endParaRPr lang="fi-FI" dirty="0" smtClean="0"/>
          </a:p>
          <a:p>
            <a:endParaRPr lang="fi-FI" dirty="0"/>
          </a:p>
          <a:p>
            <a:endParaRPr lang="fi-FI" dirty="0" smtClean="0"/>
          </a:p>
          <a:p>
            <a:endParaRPr lang="fi-FI" dirty="0"/>
          </a:p>
          <a:p>
            <a:endParaRPr lang="fi-FI" dirty="0" smtClean="0"/>
          </a:p>
          <a:p>
            <a:pPr lvl="8"/>
            <a:endParaRPr lang="fi-FI" dirty="0"/>
          </a:p>
        </p:txBody>
      </p:sp>
      <p:pic>
        <p:nvPicPr>
          <p:cNvPr id="4098" name="Picture 2" descr="http://hoitonetti.turkuamk.fi/Hoitonetti/2007_Painehaavaumat/hoitotyontekij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32656"/>
            <a:ext cx="619268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97823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122" name="Picture 2" descr="http://hoitonetti.turkuamk.fi/Hoitonetti/2007_Painehaavaumat/apuvalinee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0"/>
            <a:ext cx="568863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31500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LÄHTEET: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i-FI" sz="2000" dirty="0" smtClean="0"/>
              <a:t>Anttila K. ym. 2015. Hoitamalla hyvää oloa. WSOY Pro.</a:t>
            </a:r>
          </a:p>
          <a:p>
            <a:r>
              <a:rPr lang="fi-FI" sz="2000" dirty="0" smtClean="0"/>
              <a:t>Harjunpää A. 2011. Haavanhoito </a:t>
            </a:r>
            <a:r>
              <a:rPr lang="fi-FI" sz="2000" dirty="0"/>
              <a:t>infektiolääkärin </a:t>
            </a:r>
            <a:r>
              <a:rPr lang="fi-FI" sz="2000" dirty="0" smtClean="0"/>
              <a:t>näkökulmasta. Luennot 10.11.2011.</a:t>
            </a:r>
          </a:p>
          <a:p>
            <a:r>
              <a:rPr lang="fi-FI" sz="2000" dirty="0" smtClean="0"/>
              <a:t>Hietanen H,  Juutilainen V.  2012. Painehaava, Haavahoidon periaatteet. Sanoma Pro.</a:t>
            </a:r>
          </a:p>
          <a:p>
            <a:r>
              <a:rPr lang="fi-FI" sz="2000" dirty="0" smtClean="0"/>
              <a:t>Lehtiranta A. 2007. Painehaavojen ennaltaehkäisy ja ennaltaehkäisyn apuvälineet – katsaus aiempiin tutkimuksiin. Opinnäytetyö. Turun AMK.</a:t>
            </a:r>
          </a:p>
          <a:p>
            <a:r>
              <a:rPr lang="fi-FI" sz="2000" dirty="0" err="1" smtClean="0"/>
              <a:t>Lumio</a:t>
            </a:r>
            <a:r>
              <a:rPr lang="fi-FI" sz="2000" dirty="0" smtClean="0"/>
              <a:t> J. 2009. Painehaavat. Lääkärikirja Duodecim. Saatavilla: </a:t>
            </a:r>
            <a:r>
              <a:rPr lang="fi-FI" sz="2000" dirty="0" smtClean="0">
                <a:hlinkClick r:id="rId2"/>
              </a:rPr>
              <a:t>http://www.terveyskirjasto.fi/terveyskirjasto/tk.koti?p_artikkeli=dlk00313</a:t>
            </a:r>
            <a:endParaRPr lang="fi-FI" sz="2000" dirty="0" smtClean="0"/>
          </a:p>
          <a:p>
            <a:r>
              <a:rPr lang="fi-FI" sz="2000" dirty="0" smtClean="0"/>
              <a:t>Soppi E. &amp; Ahtiala M. 2012. Painehaavat ehkäisy ja hoito. Sairaanhoitaja 6-7, vol. 85, s. 62-64.</a:t>
            </a:r>
          </a:p>
          <a:p>
            <a:r>
              <a:rPr lang="fi-FI" sz="2000" dirty="0" smtClean="0"/>
              <a:t>Lauri S. (toim.) 2003. Hoitosuositukset painehaavojen ennaltaehkäisyyn. Kirjassa Näyttöön perustuva hoitotyö.</a:t>
            </a:r>
          </a:p>
          <a:p>
            <a:r>
              <a:rPr lang="fi-FI" sz="2000" dirty="0" smtClean="0">
                <a:hlinkClick r:id="rId3"/>
              </a:rPr>
              <a:t>http://www.puclas.ugent.be/puclas/sf</a:t>
            </a:r>
            <a:r>
              <a:rPr lang="fi-FI" sz="2000" dirty="0" smtClean="0">
                <a:hlinkClick r:id="rId3"/>
              </a:rPr>
              <a:t>/</a:t>
            </a:r>
            <a:endParaRPr lang="fi-FI" sz="2000" dirty="0" smtClean="0"/>
          </a:p>
          <a:p>
            <a:r>
              <a:rPr lang="fi-FI" sz="2000" dirty="0">
                <a:hlinkClick r:id="rId4"/>
              </a:rPr>
              <a:t>http://</a:t>
            </a:r>
            <a:r>
              <a:rPr lang="fi-FI" sz="2000" dirty="0" smtClean="0">
                <a:hlinkClick r:id="rId4"/>
              </a:rPr>
              <a:t>www.epuap.org/wp-content/uploads/2016/10/finnish-guideline-jan2016.pdf</a:t>
            </a:r>
            <a:endParaRPr lang="fi-FI" sz="2000" dirty="0" smtClean="0"/>
          </a:p>
          <a:p>
            <a:r>
              <a:rPr lang="en-US" sz="2000" dirty="0" smtClean="0"/>
              <a:t>European </a:t>
            </a:r>
            <a:r>
              <a:rPr lang="en-US" sz="2000" dirty="0" smtClean="0"/>
              <a:t>Pressure Ulcer Advisory Panel ja National Pressure Ulcer Advisory Panel. Prevention and treatment of pressure ulcers: quick reference guide. Washington DC: National Pressure Ulcer </a:t>
            </a:r>
            <a:r>
              <a:rPr lang="fi-FI" sz="2000" dirty="0" err="1" smtClean="0"/>
              <a:t>Advisory</a:t>
            </a:r>
            <a:r>
              <a:rPr lang="fi-FI" sz="2000" dirty="0" smtClean="0"/>
              <a:t> </a:t>
            </a:r>
            <a:r>
              <a:rPr lang="fi-FI" sz="2000" dirty="0" err="1" smtClean="0"/>
              <a:t>Panel</a:t>
            </a:r>
            <a:r>
              <a:rPr lang="fi-FI" sz="2000" dirty="0" smtClean="0"/>
              <a:t>; 2009.</a:t>
            </a:r>
          </a:p>
          <a:p>
            <a:endParaRPr lang="fi-FI" sz="2000" dirty="0" smtClean="0"/>
          </a:p>
          <a:p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3559935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3074" name="Picture 2" descr="http://images.emedicinehealth.com/images/healthwise/medical/hw/h9991364_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896448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9863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4"/>
          <p:cNvSpPr>
            <a:spLocks noGrp="1" noChangeArrowheads="1"/>
          </p:cNvSpPr>
          <p:nvPr>
            <p:ph type="title"/>
          </p:nvPr>
        </p:nvSpPr>
        <p:spPr>
          <a:xfrm>
            <a:off x="827584" y="274638"/>
            <a:ext cx="8106866" cy="1143000"/>
          </a:xfrm>
          <a:solidFill>
            <a:srgbClr val="92D050"/>
          </a:solidFill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sz="3200" dirty="0" smtClean="0"/>
              <a:t>Painehaavojen syntyyn vaikuttavat sisäiset ja ulkoiset tekijät  (Lauri 2003)</a:t>
            </a:r>
          </a:p>
        </p:txBody>
      </p:sp>
      <p:sp>
        <p:nvSpPr>
          <p:cNvPr id="10243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683568" y="1628800"/>
            <a:ext cx="3657600" cy="466407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i-FI" dirty="0" smtClean="0">
                <a:solidFill>
                  <a:srgbClr val="C00000"/>
                </a:solidFill>
              </a:rPr>
              <a:t>SISÄISET SYYT:</a:t>
            </a:r>
          </a:p>
          <a:p>
            <a:pPr eaLnBrk="1" hangingPunct="1"/>
            <a:r>
              <a:rPr lang="fi-FI" dirty="0" smtClean="0"/>
              <a:t>kohonnut ruumiinlämpö</a:t>
            </a:r>
          </a:p>
          <a:p>
            <a:pPr eaLnBrk="1" hangingPunct="1"/>
            <a:r>
              <a:rPr lang="fi-FI" dirty="0" smtClean="0"/>
              <a:t>alentunut ihon lämpö</a:t>
            </a:r>
          </a:p>
          <a:p>
            <a:pPr eaLnBrk="1" hangingPunct="1"/>
            <a:r>
              <a:rPr lang="fi-FI" dirty="0" smtClean="0"/>
              <a:t>tupakointi</a:t>
            </a:r>
          </a:p>
          <a:p>
            <a:pPr eaLnBrk="1" hangingPunct="1"/>
            <a:r>
              <a:rPr lang="fi-FI" dirty="0" smtClean="0"/>
              <a:t>korkea ikä</a:t>
            </a:r>
          </a:p>
          <a:p>
            <a:pPr eaLnBrk="1" hangingPunct="1"/>
            <a:r>
              <a:rPr lang="fi-FI" dirty="0" smtClean="0"/>
              <a:t>matala verenpaine</a:t>
            </a:r>
          </a:p>
          <a:p>
            <a:pPr eaLnBrk="1" hangingPunct="1"/>
            <a:r>
              <a:rPr lang="fi-FI" dirty="0" smtClean="0"/>
              <a:t>Aliravitsemus </a:t>
            </a:r>
            <a:r>
              <a:rPr lang="fi-FI" sz="1800" dirty="0" smtClean="0"/>
              <a:t>(</a:t>
            </a:r>
            <a:r>
              <a:rPr lang="fi-FI" sz="1800" dirty="0" err="1"/>
              <a:t>P</a:t>
            </a:r>
            <a:r>
              <a:rPr lang="fi-FI" sz="1800" dirty="0" err="1" smtClean="0"/>
              <a:t>rot</a:t>
            </a:r>
            <a:r>
              <a:rPr lang="fi-FI" sz="1800" dirty="0" smtClean="0"/>
              <a:t>. Sinkki, </a:t>
            </a:r>
            <a:r>
              <a:rPr lang="fi-FI" sz="1800" dirty="0" err="1"/>
              <a:t>C</a:t>
            </a:r>
            <a:r>
              <a:rPr lang="fi-FI" sz="1800" dirty="0" err="1" smtClean="0"/>
              <a:t>-vit</a:t>
            </a:r>
            <a:r>
              <a:rPr lang="fi-FI" sz="1800" dirty="0" smtClean="0"/>
              <a:t>.)</a:t>
            </a:r>
            <a:endParaRPr lang="fi-FI" dirty="0" smtClean="0"/>
          </a:p>
        </p:txBody>
      </p:sp>
      <p:sp>
        <p:nvSpPr>
          <p:cNvPr id="10244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4932040" y="1628800"/>
            <a:ext cx="3657600" cy="466407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i-FI" dirty="0" smtClean="0">
                <a:solidFill>
                  <a:srgbClr val="C00000"/>
                </a:solidFill>
              </a:rPr>
              <a:t>ULKOISET SYYT:</a:t>
            </a:r>
          </a:p>
          <a:p>
            <a:pPr eaLnBrk="1" hangingPunct="1"/>
            <a:r>
              <a:rPr lang="fi-FI" dirty="0" smtClean="0"/>
              <a:t>kosteus</a:t>
            </a:r>
          </a:p>
          <a:p>
            <a:pPr eaLnBrk="1" hangingPunct="1"/>
            <a:r>
              <a:rPr lang="fi-FI" dirty="0" smtClean="0"/>
              <a:t>ihon venyminen</a:t>
            </a:r>
          </a:p>
          <a:p>
            <a:pPr eaLnBrk="1" hangingPunct="1"/>
            <a:r>
              <a:rPr lang="fi-FI" dirty="0" smtClean="0"/>
              <a:t>hankaus</a:t>
            </a:r>
          </a:p>
          <a:p>
            <a:pPr eaLnBrk="1" hangingPunct="1"/>
            <a:r>
              <a:rPr lang="fi-FI" dirty="0" smtClean="0"/>
              <a:t>korkea huoneen lämpötila</a:t>
            </a:r>
          </a:p>
          <a:p>
            <a:pPr eaLnBrk="1" hangingPunct="1"/>
            <a:r>
              <a:rPr lang="fi-FI" dirty="0" smtClean="0"/>
              <a:t>ihoa ärsyttävät aineet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FD82459-C99D-45A9-9A8A-881BFEE46CD8}" type="datetime1">
              <a:rPr lang="fi-FI"/>
              <a:pPr>
                <a:defRPr/>
              </a:pPr>
              <a:t>10.10.2018</a:t>
            </a:fld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B42F91-C4B8-4DD9-BCD5-8952D4CC9853}" type="slidenum">
              <a:rPr lang="fi-FI"/>
              <a:pPr>
                <a:defRPr/>
              </a:pPr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926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1026" name="Picture 2" descr="http://www.terveyskirjasto.fi/xmedia/ldk/ldk0014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69537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2050" name="Picture 2" descr="http://www.terveyskirjasto.fi/xmedia/ldk/ldk0014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6402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dirty="0" smtClean="0"/>
              <a:t>Riskiluokitusmittarit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1772816"/>
            <a:ext cx="8101012" cy="4924425"/>
          </a:xfrm>
        </p:spPr>
        <p:txBody>
          <a:bodyPr>
            <a:normAutofit lnSpcReduction="10000"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fi-FI" sz="2800" dirty="0" err="1" smtClean="0">
                <a:solidFill>
                  <a:schemeClr val="accent6">
                    <a:lumMod val="75000"/>
                  </a:schemeClr>
                </a:solidFill>
              </a:rPr>
              <a:t>Bradenin</a:t>
            </a:r>
            <a:r>
              <a:rPr lang="fi-FI" sz="2800" dirty="0" smtClean="0"/>
              <a:t> luokitus käytetyin (fyysinen aktiivisuus, kyky muuttaa kehon asentoa, tuntoaistin toiminta, kudosten venyminen ja hankautuminen sekä ihon kosteus)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fi-FI" sz="2800" dirty="0" smtClean="0">
                <a:solidFill>
                  <a:srgbClr val="92D050"/>
                </a:solidFill>
              </a:rPr>
              <a:t>Nortonin</a:t>
            </a:r>
            <a:r>
              <a:rPr lang="fi-FI" sz="2800" dirty="0" smtClean="0"/>
              <a:t> luokitus (fyysinen kunto, henkinen tilanne, aktiviteetti, </a:t>
            </a:r>
            <a:r>
              <a:rPr lang="fi-FI" sz="2800" dirty="0" err="1" smtClean="0"/>
              <a:t>mobiliteetti</a:t>
            </a:r>
            <a:r>
              <a:rPr lang="fi-FI" sz="2800" dirty="0" smtClean="0"/>
              <a:t>, </a:t>
            </a:r>
            <a:r>
              <a:rPr lang="fi-FI" sz="2800" dirty="0" err="1" smtClean="0"/>
              <a:t>inkontinenssi</a:t>
            </a:r>
            <a:r>
              <a:rPr lang="fi-FI" sz="2800" dirty="0" smtClean="0"/>
              <a:t>)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fi-FI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Waterloon</a:t>
            </a:r>
            <a:r>
              <a:rPr lang="fi-FI" sz="2800" dirty="0" smtClean="0"/>
              <a:t> luokitus (ikä, ruumiin rakenne, fyysinen tila, </a:t>
            </a:r>
            <a:r>
              <a:rPr lang="fi-FI" sz="2800" dirty="0" err="1" smtClean="0"/>
              <a:t>mobiliteetti</a:t>
            </a:r>
            <a:r>
              <a:rPr lang="fi-FI" sz="2800" dirty="0" smtClean="0"/>
              <a:t>, </a:t>
            </a:r>
            <a:r>
              <a:rPr lang="fi-FI" sz="2800" dirty="0" err="1" smtClean="0"/>
              <a:t>inkontinenssi</a:t>
            </a:r>
            <a:r>
              <a:rPr lang="fi-FI" sz="2800" dirty="0" smtClean="0"/>
              <a:t>)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fi-FI" sz="2800" dirty="0" smtClean="0">
                <a:solidFill>
                  <a:srgbClr val="7030A0"/>
                </a:solidFill>
              </a:rPr>
              <a:t>Andersenin</a:t>
            </a:r>
            <a:r>
              <a:rPr lang="fi-FI" sz="2800" dirty="0" smtClean="0"/>
              <a:t> luokitus (ikä, ruumiin rakenne, fyysinen tila, </a:t>
            </a:r>
            <a:r>
              <a:rPr lang="fi-FI" sz="2800" dirty="0" err="1" smtClean="0"/>
              <a:t>mobiliteetti</a:t>
            </a:r>
            <a:r>
              <a:rPr lang="fi-FI" sz="2800" dirty="0" smtClean="0"/>
              <a:t>, </a:t>
            </a:r>
            <a:r>
              <a:rPr lang="fi-FI" sz="2800" dirty="0" err="1" smtClean="0"/>
              <a:t>inkontinenssi</a:t>
            </a:r>
            <a:r>
              <a:rPr lang="fi-FI" sz="2800" dirty="0" smtClean="0"/>
              <a:t>, halvaantuminen)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fi-FI" sz="2800" dirty="0" smtClean="0">
                <a:sym typeface="Wingdings" pitchFamily="2" charset="2"/>
              </a:rPr>
              <a:t> </a:t>
            </a:r>
            <a:r>
              <a:rPr lang="fi-FI" sz="2800" b="1" dirty="0" smtClean="0"/>
              <a:t>mitä </a:t>
            </a:r>
            <a:r>
              <a:rPr lang="fi-FI" sz="2800" b="1" dirty="0"/>
              <a:t>vähemmän pisteitä, sitä suurempi riski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fi-FI" sz="2800" dirty="0" smtClean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4A65BE1-D560-4436-BC9A-FA43103B271F}" type="datetime1">
              <a:rPr lang="fi-FI"/>
              <a:pPr>
                <a:defRPr/>
              </a:pPr>
              <a:t>10.10.2018</a:t>
            </a:fld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B57822-C615-4699-A1ED-57268F8CB037}" type="slidenum">
              <a:rPr lang="fi-FI"/>
              <a:pPr>
                <a:defRPr/>
              </a:pPr>
              <a:t>7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sz="4000" dirty="0" smtClean="0">
                <a:solidFill>
                  <a:schemeClr val="tx2">
                    <a:satMod val="130000"/>
                  </a:schemeClr>
                </a:solidFill>
              </a:rPr>
              <a:t>Painehaavan diagnosointi ja  luokitus 1.luokka (EPUAP)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827584" y="1916832"/>
            <a:ext cx="7499350" cy="4619625"/>
          </a:xfrm>
        </p:spPr>
        <p:txBody>
          <a:bodyPr/>
          <a:lstStyle/>
          <a:p>
            <a:pPr eaLnBrk="1" hangingPunct="1"/>
            <a:r>
              <a:rPr lang="fi-FI" dirty="0" smtClean="0"/>
              <a:t>IHON VAALENEMATON PUNOITUS</a:t>
            </a:r>
          </a:p>
          <a:p>
            <a:pPr eaLnBrk="1" hangingPunct="1"/>
            <a:r>
              <a:rPr lang="fi-FI" dirty="0"/>
              <a:t>P</a:t>
            </a:r>
            <a:r>
              <a:rPr lang="fi-FI" dirty="0" smtClean="0"/>
              <a:t>unoitus ei häviä asentoa muutettaessa (30s)</a:t>
            </a:r>
          </a:p>
          <a:p>
            <a:pPr eaLnBrk="1" hangingPunct="1"/>
            <a:r>
              <a:rPr lang="fi-FI" dirty="0" smtClean="0"/>
              <a:t>Mahdollisesti tulehduksen oireet </a:t>
            </a:r>
          </a:p>
          <a:p>
            <a:pPr eaLnBrk="1" hangingPunct="1"/>
            <a:r>
              <a:rPr lang="fi-FI" dirty="0"/>
              <a:t>I</a:t>
            </a:r>
            <a:r>
              <a:rPr lang="fi-FI" dirty="0" smtClean="0"/>
              <a:t>hon kuumotus, turvotus, kovuus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FC3715C-C7E6-4340-BFFB-67C08D168F04}" type="datetime1">
              <a:rPr lang="fi-FI"/>
              <a:pPr>
                <a:defRPr/>
              </a:pPr>
              <a:t>10.10.2018</a:t>
            </a:fld>
            <a:endParaRPr lang="fi-FI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B95499-763E-418C-B94E-16276BB90A2B}" type="slidenum">
              <a:rPr lang="fi-FI"/>
              <a:pPr>
                <a:defRPr/>
              </a:pPr>
              <a:t>8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Suorakulmio 2"/>
          <p:cNvSpPr>
            <a:spLocks noChangeArrowheads="1"/>
          </p:cNvSpPr>
          <p:nvPr/>
        </p:nvSpPr>
        <p:spPr bwMode="auto">
          <a:xfrm>
            <a:off x="6227763" y="6237288"/>
            <a:ext cx="24812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>
                <a:latin typeface="Gill Sans MT" pitchFamily="34" charset="0"/>
              </a:rPr>
              <a:t>Kuvat: Kirsi Nieminen ©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904</Words>
  <Application>Microsoft Office PowerPoint</Application>
  <PresentationFormat>Näytössä katseltava diaesitys (4:3)</PresentationFormat>
  <Paragraphs>206</Paragraphs>
  <Slides>22</Slides>
  <Notes>11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22</vt:i4>
      </vt:variant>
    </vt:vector>
  </HeadingPairs>
  <TitlesOfParts>
    <vt:vector size="28" baseType="lpstr">
      <vt:lpstr>Arial</vt:lpstr>
      <vt:lpstr>Calibri</vt:lpstr>
      <vt:lpstr>Gill Sans MT</vt:lpstr>
      <vt:lpstr>Wingdings</vt:lpstr>
      <vt:lpstr>Wingdings 2</vt:lpstr>
      <vt:lpstr>Office-teema</vt:lpstr>
      <vt:lpstr>Painehaavat</vt:lpstr>
      <vt:lpstr>Yleistä decubituksista</vt:lpstr>
      <vt:lpstr>PowerPoint-esitys</vt:lpstr>
      <vt:lpstr>Painehaavojen syntyyn vaikuttavat sisäiset ja ulkoiset tekijät  (Lauri 2003)</vt:lpstr>
      <vt:lpstr>PowerPoint-esitys</vt:lpstr>
      <vt:lpstr>PowerPoint-esitys</vt:lpstr>
      <vt:lpstr>Riskiluokitusmittarit</vt:lpstr>
      <vt:lpstr>Painehaavan diagnosointi ja  luokitus 1.luokka (EPUAP)</vt:lpstr>
      <vt:lpstr>PowerPoint-esitys</vt:lpstr>
      <vt:lpstr>2. Luokka</vt:lpstr>
      <vt:lpstr>Luokka 3</vt:lpstr>
      <vt:lpstr>Luokka 4</vt:lpstr>
      <vt:lpstr>Epuap &amp; Npuap painehaavojen ehkäisy (2009)</vt:lpstr>
      <vt:lpstr>Painehaavojen ennaltaehkäisy</vt:lpstr>
      <vt:lpstr>Painehaavojen ennaltaehkäisy</vt:lpstr>
      <vt:lpstr>1. luokan painehaavan hoitotyö</vt:lpstr>
      <vt:lpstr>2. luokan painehaavan hoitotyö</vt:lpstr>
      <vt:lpstr>3. ja 4. luokka painehaavan hoitotyö</vt:lpstr>
      <vt:lpstr>Painehaavapotilaiden ravitsemussuositukset</vt:lpstr>
      <vt:lpstr>PowerPoint-esitys</vt:lpstr>
      <vt:lpstr>PowerPoint-esitys</vt:lpstr>
      <vt:lpstr>LÄHTEET:</vt:lpstr>
    </vt:vector>
  </TitlesOfParts>
  <Company>Your Company Name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Haavojen luokittelu Haavan paranemisen vaiheet Erilaiset haavasidokset</dc:title>
  <dc:creator>Your User Name</dc:creator>
  <cp:lastModifiedBy>Kurko Kaisa-Leea</cp:lastModifiedBy>
  <cp:revision>24</cp:revision>
  <dcterms:created xsi:type="dcterms:W3CDTF">2012-09-28T07:28:22Z</dcterms:created>
  <dcterms:modified xsi:type="dcterms:W3CDTF">2018-10-10T06:38:35Z</dcterms:modified>
</cp:coreProperties>
</file>