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68" r:id="rId5"/>
    <p:sldId id="262" r:id="rId6"/>
    <p:sldId id="261" r:id="rId7"/>
    <p:sldId id="263" r:id="rId8"/>
    <p:sldId id="265" r:id="rId9"/>
    <p:sldId id="267" r:id="rId10"/>
    <p:sldId id="258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98114F-4ED3-460A-B005-31997C7AC06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2C6F3E2C-CA8B-4D33-8410-0488C51BA5CB}">
      <dgm:prSet phldrT="[Teksti]" custT="1"/>
      <dgm:spPr/>
      <dgm:t>
        <a:bodyPr/>
        <a:lstStyle/>
        <a:p>
          <a:r>
            <a:rPr lang="fi-FI" sz="2800" b="1" dirty="0"/>
            <a:t>YMMÄRRETTÄVYYS</a:t>
          </a:r>
        </a:p>
      </dgm:t>
    </dgm:pt>
    <dgm:pt modelId="{84F09C9B-9D30-4559-A828-F806DF173519}" type="parTrans" cxnId="{8C941835-62AD-4F77-AFB1-21EABC2D142F}">
      <dgm:prSet/>
      <dgm:spPr/>
      <dgm:t>
        <a:bodyPr/>
        <a:lstStyle/>
        <a:p>
          <a:endParaRPr lang="fi-FI"/>
        </a:p>
      </dgm:t>
    </dgm:pt>
    <dgm:pt modelId="{C05339F4-A084-4637-8380-2C5376BEE399}" type="sibTrans" cxnId="{8C941835-62AD-4F77-AFB1-21EABC2D142F}">
      <dgm:prSet/>
      <dgm:spPr/>
      <dgm:t>
        <a:bodyPr/>
        <a:lstStyle/>
        <a:p>
          <a:endParaRPr lang="fi-FI"/>
        </a:p>
      </dgm:t>
    </dgm:pt>
    <dgm:pt modelId="{D064DF3A-273F-47E0-81FB-291386EE79D8}">
      <dgm:prSet phldrT="[Teksti]" custT="1"/>
      <dgm:spPr/>
      <dgm:t>
        <a:bodyPr/>
        <a:lstStyle/>
        <a:p>
          <a:r>
            <a:rPr lang="fi-FI" sz="2000" dirty="0"/>
            <a:t>Koen asiat johdonmukaisina</a:t>
          </a:r>
        </a:p>
      </dgm:t>
    </dgm:pt>
    <dgm:pt modelId="{023B8EBC-B3E5-401E-97C2-3190CD051E8E}" type="parTrans" cxnId="{496F2061-1D25-49B4-AEF7-28691821FE24}">
      <dgm:prSet/>
      <dgm:spPr/>
      <dgm:t>
        <a:bodyPr/>
        <a:lstStyle/>
        <a:p>
          <a:endParaRPr lang="fi-FI"/>
        </a:p>
      </dgm:t>
    </dgm:pt>
    <dgm:pt modelId="{4AFD3D46-3E2D-4676-B8C7-C874BA1031AC}" type="sibTrans" cxnId="{496F2061-1D25-49B4-AEF7-28691821FE24}">
      <dgm:prSet/>
      <dgm:spPr/>
      <dgm:t>
        <a:bodyPr/>
        <a:lstStyle/>
        <a:p>
          <a:endParaRPr lang="fi-FI"/>
        </a:p>
      </dgm:t>
    </dgm:pt>
    <dgm:pt modelId="{A5FB6A56-E338-4A27-85E2-D2D9971A4805}">
      <dgm:prSet phldrT="[Teksti]" custT="1"/>
      <dgm:spPr/>
      <dgm:t>
        <a:bodyPr/>
        <a:lstStyle/>
        <a:p>
          <a:r>
            <a:rPr lang="fi-FI" sz="2800" b="1" dirty="0"/>
            <a:t>HALLITTAVUUS</a:t>
          </a:r>
        </a:p>
      </dgm:t>
    </dgm:pt>
    <dgm:pt modelId="{EC009DB2-E779-419D-8334-FC5B18DD1459}" type="parTrans" cxnId="{04530427-9BF0-41BB-9F47-6EED00F7B093}">
      <dgm:prSet/>
      <dgm:spPr/>
      <dgm:t>
        <a:bodyPr/>
        <a:lstStyle/>
        <a:p>
          <a:endParaRPr lang="fi-FI"/>
        </a:p>
      </dgm:t>
    </dgm:pt>
    <dgm:pt modelId="{71F9998C-ADBB-48FC-B4E2-81CE9A65DAB0}" type="sibTrans" cxnId="{04530427-9BF0-41BB-9F47-6EED00F7B093}">
      <dgm:prSet/>
      <dgm:spPr/>
      <dgm:t>
        <a:bodyPr/>
        <a:lstStyle/>
        <a:p>
          <a:endParaRPr lang="fi-FI"/>
        </a:p>
      </dgm:t>
    </dgm:pt>
    <dgm:pt modelId="{7C3D5455-6814-498B-83D3-81C773CAA480}">
      <dgm:prSet phldrT="[Teksti]" custT="1"/>
      <dgm:spPr/>
      <dgm:t>
        <a:bodyPr/>
        <a:lstStyle/>
        <a:p>
          <a:r>
            <a:rPr lang="fi-FI" sz="2000" dirty="0"/>
            <a:t>Tunnen, että minulla on tarvittavat voimavarat, kyvyt, taidot sekä  tarvittaessa tuki ja apu ja selviän haasteista</a:t>
          </a:r>
        </a:p>
      </dgm:t>
    </dgm:pt>
    <dgm:pt modelId="{310FC8ED-6CAB-411C-8DFF-A81D83824591}" type="parTrans" cxnId="{D7BD5E89-8FFA-414C-BBD7-E954CC74196C}">
      <dgm:prSet/>
      <dgm:spPr/>
      <dgm:t>
        <a:bodyPr/>
        <a:lstStyle/>
        <a:p>
          <a:endParaRPr lang="fi-FI"/>
        </a:p>
      </dgm:t>
    </dgm:pt>
    <dgm:pt modelId="{9DC4EE7E-DB39-4874-AF15-3749DF1077DA}" type="sibTrans" cxnId="{D7BD5E89-8FFA-414C-BBD7-E954CC74196C}">
      <dgm:prSet/>
      <dgm:spPr/>
      <dgm:t>
        <a:bodyPr/>
        <a:lstStyle/>
        <a:p>
          <a:endParaRPr lang="fi-FI"/>
        </a:p>
      </dgm:t>
    </dgm:pt>
    <dgm:pt modelId="{3D9771A1-56BF-4637-809F-0EAB093AA939}">
      <dgm:prSet phldrT="[Teksti]" custT="1"/>
      <dgm:spPr/>
      <dgm:t>
        <a:bodyPr/>
        <a:lstStyle/>
        <a:p>
          <a:r>
            <a:rPr lang="fi-FI" sz="2800" b="1" dirty="0"/>
            <a:t>MIELEKKYYS / MERKITYKSELLISYYS</a:t>
          </a:r>
        </a:p>
      </dgm:t>
    </dgm:pt>
    <dgm:pt modelId="{B5E7EE5B-FCB9-4900-A274-310BD7A4AD66}" type="parTrans" cxnId="{1FE4A896-0CF0-455F-9695-784151253266}">
      <dgm:prSet/>
      <dgm:spPr/>
      <dgm:t>
        <a:bodyPr/>
        <a:lstStyle/>
        <a:p>
          <a:endParaRPr lang="fi-FI"/>
        </a:p>
      </dgm:t>
    </dgm:pt>
    <dgm:pt modelId="{A2111288-42B1-4C0C-920B-D3C88C529654}" type="sibTrans" cxnId="{1FE4A896-0CF0-455F-9695-784151253266}">
      <dgm:prSet/>
      <dgm:spPr/>
      <dgm:t>
        <a:bodyPr/>
        <a:lstStyle/>
        <a:p>
          <a:endParaRPr lang="fi-FI"/>
        </a:p>
      </dgm:t>
    </dgm:pt>
    <dgm:pt modelId="{1CF8897F-60A0-41D2-B620-B19EEC2B88B1}">
      <dgm:prSet phldrT="[Teksti]" custT="1"/>
      <dgm:spPr/>
      <dgm:t>
        <a:bodyPr/>
        <a:lstStyle/>
        <a:p>
          <a:r>
            <a:rPr lang="fi-FI" sz="2000" dirty="0"/>
            <a:t>Osallistun</a:t>
          </a:r>
        </a:p>
      </dgm:t>
    </dgm:pt>
    <dgm:pt modelId="{E378AA1F-16D9-4A9E-9DCB-00FC2B470CBC}" type="parTrans" cxnId="{E39F758F-A72E-45D4-AA21-28BA6CCBCAC4}">
      <dgm:prSet/>
      <dgm:spPr/>
      <dgm:t>
        <a:bodyPr/>
        <a:lstStyle/>
        <a:p>
          <a:endParaRPr lang="fi-FI"/>
        </a:p>
      </dgm:t>
    </dgm:pt>
    <dgm:pt modelId="{6F9FD5C0-ED83-43C7-8C45-DBF6DD88B5F3}" type="sibTrans" cxnId="{E39F758F-A72E-45D4-AA21-28BA6CCBCAC4}">
      <dgm:prSet/>
      <dgm:spPr/>
      <dgm:t>
        <a:bodyPr/>
        <a:lstStyle/>
        <a:p>
          <a:endParaRPr lang="fi-FI"/>
        </a:p>
      </dgm:t>
    </dgm:pt>
    <dgm:pt modelId="{B14BBD59-DE16-4E35-9565-E4D07686BEEE}">
      <dgm:prSet phldrT="[Teksti]" custT="1"/>
      <dgm:spPr/>
      <dgm:t>
        <a:bodyPr/>
        <a:lstStyle/>
        <a:p>
          <a:r>
            <a:rPr lang="fi-FI" sz="2000" dirty="0"/>
            <a:t>Elämässä on mahdollisuuksia ja haasteita, joiden puolesta kannattaa ponnistella ja tehdä työtä</a:t>
          </a:r>
        </a:p>
      </dgm:t>
    </dgm:pt>
    <dgm:pt modelId="{AE98481C-D17D-4E10-8CDA-2E24BF953A41}" type="parTrans" cxnId="{3B84AD88-897B-442B-94AD-8376FCC34A08}">
      <dgm:prSet/>
      <dgm:spPr/>
      <dgm:t>
        <a:bodyPr/>
        <a:lstStyle/>
        <a:p>
          <a:endParaRPr lang="fi-FI"/>
        </a:p>
      </dgm:t>
    </dgm:pt>
    <dgm:pt modelId="{441FEADF-12C7-4E01-AE84-7E22154F300B}" type="sibTrans" cxnId="{3B84AD88-897B-442B-94AD-8376FCC34A08}">
      <dgm:prSet/>
      <dgm:spPr/>
      <dgm:t>
        <a:bodyPr/>
        <a:lstStyle/>
        <a:p>
          <a:endParaRPr lang="fi-FI"/>
        </a:p>
      </dgm:t>
    </dgm:pt>
    <dgm:pt modelId="{30A295B2-75D1-47C6-AAAA-7F9E513C0899}">
      <dgm:prSet phldrT="[Teksti]" custT="1"/>
      <dgm:spPr/>
      <dgm:t>
        <a:bodyPr/>
        <a:lstStyle/>
        <a:p>
          <a:r>
            <a:rPr lang="fi-FI" sz="2000" dirty="0"/>
            <a:t>Asiat ovat ennustettavissa, loogisia ja ymmärrettäviä</a:t>
          </a:r>
        </a:p>
      </dgm:t>
    </dgm:pt>
    <dgm:pt modelId="{9C524F0D-A28E-43FD-9239-8DC68728A8D4}" type="parTrans" cxnId="{3A7E093E-92CE-4852-BDE1-BE5184DA8503}">
      <dgm:prSet/>
      <dgm:spPr/>
      <dgm:t>
        <a:bodyPr/>
        <a:lstStyle/>
        <a:p>
          <a:endParaRPr lang="fi-FI"/>
        </a:p>
      </dgm:t>
    </dgm:pt>
    <dgm:pt modelId="{D147D10A-49DE-4188-A3DB-919A734354D8}" type="sibTrans" cxnId="{3A7E093E-92CE-4852-BDE1-BE5184DA8503}">
      <dgm:prSet/>
      <dgm:spPr/>
      <dgm:t>
        <a:bodyPr/>
        <a:lstStyle/>
        <a:p>
          <a:endParaRPr lang="fi-FI"/>
        </a:p>
      </dgm:t>
    </dgm:pt>
    <dgm:pt modelId="{1830B7E4-86A9-4C3F-A9A6-6F708385140F}">
      <dgm:prSet phldrT="[Teksti]" custT="1"/>
      <dgm:spPr/>
      <dgm:t>
        <a:bodyPr/>
        <a:lstStyle/>
        <a:p>
          <a:r>
            <a:rPr lang="fi-FI" sz="2000" dirty="0"/>
            <a:t>Asioilla on emotionaalista merkitystä, hyvä syy ja tarkoitus ja haluan sitoutua niihin</a:t>
          </a:r>
        </a:p>
      </dgm:t>
    </dgm:pt>
    <dgm:pt modelId="{020BCC4C-221F-47C1-BB5C-980F532CDC93}" type="parTrans" cxnId="{2D75E326-72C7-4D96-B238-4F66BEF83D1C}">
      <dgm:prSet/>
      <dgm:spPr/>
      <dgm:t>
        <a:bodyPr/>
        <a:lstStyle/>
        <a:p>
          <a:endParaRPr lang="fi-FI"/>
        </a:p>
      </dgm:t>
    </dgm:pt>
    <dgm:pt modelId="{23A9D008-5F2F-4EAB-8A75-688A66553DD3}" type="sibTrans" cxnId="{2D75E326-72C7-4D96-B238-4F66BEF83D1C}">
      <dgm:prSet/>
      <dgm:spPr/>
      <dgm:t>
        <a:bodyPr/>
        <a:lstStyle/>
        <a:p>
          <a:endParaRPr lang="fi-FI"/>
        </a:p>
      </dgm:t>
    </dgm:pt>
    <dgm:pt modelId="{44FD570E-BE7D-42E4-B88E-3AEE61D3D6C2}">
      <dgm:prSet phldrT="[Teksti]" custT="1"/>
      <dgm:spPr/>
      <dgm:t>
        <a:bodyPr/>
        <a:lstStyle/>
        <a:p>
          <a:endParaRPr lang="fi-FI" sz="2000" dirty="0"/>
        </a:p>
      </dgm:t>
    </dgm:pt>
    <dgm:pt modelId="{462B0059-CB8D-4204-BF57-C3FB9A5DC116}" type="parTrans" cxnId="{FE30EE60-715C-4592-99ED-C3B5BFAAEBF9}">
      <dgm:prSet/>
      <dgm:spPr/>
      <dgm:t>
        <a:bodyPr/>
        <a:lstStyle/>
        <a:p>
          <a:endParaRPr lang="fi-FI"/>
        </a:p>
      </dgm:t>
    </dgm:pt>
    <dgm:pt modelId="{3B50A417-B85F-4BB5-AC21-6B475AAD9ED0}" type="sibTrans" cxnId="{FE30EE60-715C-4592-99ED-C3B5BFAAEBF9}">
      <dgm:prSet/>
      <dgm:spPr/>
      <dgm:t>
        <a:bodyPr/>
        <a:lstStyle/>
        <a:p>
          <a:endParaRPr lang="fi-FI"/>
        </a:p>
      </dgm:t>
    </dgm:pt>
    <dgm:pt modelId="{6A811EBB-CA3C-4078-B10C-1FFE1469F407}">
      <dgm:prSet phldrT="[Teksti]" custT="1"/>
      <dgm:spPr/>
      <dgm:t>
        <a:bodyPr/>
        <a:lstStyle/>
        <a:p>
          <a:endParaRPr lang="fi-FI" sz="2400" dirty="0"/>
        </a:p>
      </dgm:t>
    </dgm:pt>
    <dgm:pt modelId="{89A70D2A-B703-40FF-AA17-CC40A516E223}" type="parTrans" cxnId="{4AC80560-787C-41DD-AAF9-E21AF44F347E}">
      <dgm:prSet/>
      <dgm:spPr/>
      <dgm:t>
        <a:bodyPr/>
        <a:lstStyle/>
        <a:p>
          <a:endParaRPr lang="fi-FI"/>
        </a:p>
      </dgm:t>
    </dgm:pt>
    <dgm:pt modelId="{500B0EC8-B603-4BA2-998B-D34380DE427B}" type="sibTrans" cxnId="{4AC80560-787C-41DD-AAF9-E21AF44F347E}">
      <dgm:prSet/>
      <dgm:spPr/>
      <dgm:t>
        <a:bodyPr/>
        <a:lstStyle/>
        <a:p>
          <a:endParaRPr lang="fi-FI"/>
        </a:p>
      </dgm:t>
    </dgm:pt>
    <dgm:pt modelId="{D2CF5527-2CEC-40A1-A540-8C3515C0AA4F}">
      <dgm:prSet phldrT="[Teksti]" custT="1"/>
      <dgm:spPr/>
      <dgm:t>
        <a:bodyPr/>
        <a:lstStyle/>
        <a:p>
          <a:endParaRPr lang="fi-FI" sz="2000" dirty="0"/>
        </a:p>
      </dgm:t>
    </dgm:pt>
    <dgm:pt modelId="{182529FA-5383-460F-9F30-04EA3DA96BA7}" type="parTrans" cxnId="{0C5DFD56-B2A5-45E5-B4F9-B94A08A82CD5}">
      <dgm:prSet/>
      <dgm:spPr/>
      <dgm:t>
        <a:bodyPr/>
        <a:lstStyle/>
        <a:p>
          <a:endParaRPr lang="fi-FI"/>
        </a:p>
      </dgm:t>
    </dgm:pt>
    <dgm:pt modelId="{930BB0E7-279B-4C6E-AF65-47E8A1586A9B}" type="sibTrans" cxnId="{0C5DFD56-B2A5-45E5-B4F9-B94A08A82CD5}">
      <dgm:prSet/>
      <dgm:spPr/>
      <dgm:t>
        <a:bodyPr/>
        <a:lstStyle/>
        <a:p>
          <a:endParaRPr lang="fi-FI"/>
        </a:p>
      </dgm:t>
    </dgm:pt>
    <dgm:pt modelId="{50257735-FBAF-4511-BBDF-75FF7F5CD77B}" type="pres">
      <dgm:prSet presAssocID="{BB98114F-4ED3-460A-B005-31997C7AC06F}" presName="Name0" presStyleCnt="0">
        <dgm:presLayoutVars>
          <dgm:dir/>
          <dgm:animLvl val="lvl"/>
          <dgm:resizeHandles val="exact"/>
        </dgm:presLayoutVars>
      </dgm:prSet>
      <dgm:spPr/>
    </dgm:pt>
    <dgm:pt modelId="{7F73C787-E1A4-4F57-869E-4279F3B42038}" type="pres">
      <dgm:prSet presAssocID="{2C6F3E2C-CA8B-4D33-8410-0488C51BA5CB}" presName="composite" presStyleCnt="0"/>
      <dgm:spPr/>
    </dgm:pt>
    <dgm:pt modelId="{5B58377B-2206-43E1-9CEE-07C77D9ABAA6}" type="pres">
      <dgm:prSet presAssocID="{2C6F3E2C-CA8B-4D33-8410-0488C51BA5CB}" presName="parTx" presStyleLbl="alignNode1" presStyleIdx="0" presStyleCnt="3" custScaleY="94917" custLinFactNeighborX="143" custLinFactNeighborY="71747">
        <dgm:presLayoutVars>
          <dgm:chMax val="0"/>
          <dgm:chPref val="0"/>
          <dgm:bulletEnabled val="1"/>
        </dgm:presLayoutVars>
      </dgm:prSet>
      <dgm:spPr/>
    </dgm:pt>
    <dgm:pt modelId="{64A410A5-760F-456A-BF3D-C958C18A2354}" type="pres">
      <dgm:prSet presAssocID="{2C6F3E2C-CA8B-4D33-8410-0488C51BA5CB}" presName="desTx" presStyleLbl="alignAccFollowNode1" presStyleIdx="0" presStyleCnt="3" custScaleY="101515" custLinFactNeighborX="143" custLinFactNeighborY="31650">
        <dgm:presLayoutVars>
          <dgm:bulletEnabled val="1"/>
        </dgm:presLayoutVars>
      </dgm:prSet>
      <dgm:spPr/>
    </dgm:pt>
    <dgm:pt modelId="{D9363E63-F249-4816-A115-6EEFBE3A0E58}" type="pres">
      <dgm:prSet presAssocID="{C05339F4-A084-4637-8380-2C5376BEE399}" presName="space" presStyleCnt="0"/>
      <dgm:spPr/>
    </dgm:pt>
    <dgm:pt modelId="{0CE644B9-B6CF-4275-80B2-B98B73817384}" type="pres">
      <dgm:prSet presAssocID="{A5FB6A56-E338-4A27-85E2-D2D9971A4805}" presName="composite" presStyleCnt="0"/>
      <dgm:spPr/>
    </dgm:pt>
    <dgm:pt modelId="{61E5F500-0CD1-4E23-935D-A24FBC4E3140}" type="pres">
      <dgm:prSet presAssocID="{A5FB6A56-E338-4A27-85E2-D2D9971A4805}" presName="parTx" presStyleLbl="alignNode1" presStyleIdx="1" presStyleCnt="3" custLinFactNeighborX="89" custLinFactNeighborY="67781">
        <dgm:presLayoutVars>
          <dgm:chMax val="0"/>
          <dgm:chPref val="0"/>
          <dgm:bulletEnabled val="1"/>
        </dgm:presLayoutVars>
      </dgm:prSet>
      <dgm:spPr/>
    </dgm:pt>
    <dgm:pt modelId="{288FD1D9-3116-4194-9CFF-EACB997E62D2}" type="pres">
      <dgm:prSet presAssocID="{A5FB6A56-E338-4A27-85E2-D2D9971A4805}" presName="desTx" presStyleLbl="alignAccFollowNode1" presStyleIdx="1" presStyleCnt="3" custScaleY="103367" custLinFactNeighborX="89" custLinFactNeighborY="23739">
        <dgm:presLayoutVars>
          <dgm:bulletEnabled val="1"/>
        </dgm:presLayoutVars>
      </dgm:prSet>
      <dgm:spPr/>
    </dgm:pt>
    <dgm:pt modelId="{33D7DD55-41E7-4E0B-93A5-BD754AD856E3}" type="pres">
      <dgm:prSet presAssocID="{71F9998C-ADBB-48FC-B4E2-81CE9A65DAB0}" presName="space" presStyleCnt="0"/>
      <dgm:spPr/>
    </dgm:pt>
    <dgm:pt modelId="{E4FCF404-84CD-4CC9-ABC6-2D8011B0B605}" type="pres">
      <dgm:prSet presAssocID="{3D9771A1-56BF-4637-809F-0EAB093AA939}" presName="composite" presStyleCnt="0"/>
      <dgm:spPr/>
    </dgm:pt>
    <dgm:pt modelId="{AF2C9128-B6B9-42D7-A57A-7C799277806F}" type="pres">
      <dgm:prSet presAssocID="{3D9771A1-56BF-4637-809F-0EAB093AA939}" presName="parTx" presStyleLbl="alignNode1" presStyleIdx="2" presStyleCnt="3" custLinFactNeighborX="103" custLinFactNeighborY="63767">
        <dgm:presLayoutVars>
          <dgm:chMax val="0"/>
          <dgm:chPref val="0"/>
          <dgm:bulletEnabled val="1"/>
        </dgm:presLayoutVars>
      </dgm:prSet>
      <dgm:spPr/>
    </dgm:pt>
    <dgm:pt modelId="{756E5040-9F8F-485E-B00A-CA3C7F188B57}" type="pres">
      <dgm:prSet presAssocID="{3D9771A1-56BF-4637-809F-0EAB093AA939}" presName="desTx" presStyleLbl="alignAccFollowNode1" presStyleIdx="2" presStyleCnt="3" custLinFactNeighborX="36" custLinFactNeighborY="24581">
        <dgm:presLayoutVars>
          <dgm:bulletEnabled val="1"/>
        </dgm:presLayoutVars>
      </dgm:prSet>
      <dgm:spPr/>
    </dgm:pt>
  </dgm:ptLst>
  <dgm:cxnLst>
    <dgm:cxn modelId="{00A2D602-2AAA-485D-BB78-1E9E79377F65}" type="presOf" srcId="{3D9771A1-56BF-4637-809F-0EAB093AA939}" destId="{AF2C9128-B6B9-42D7-A57A-7C799277806F}" srcOrd="0" destOrd="0" presId="urn:microsoft.com/office/officeart/2005/8/layout/hList1"/>
    <dgm:cxn modelId="{2D75E326-72C7-4D96-B238-4F66BEF83D1C}" srcId="{3D9771A1-56BF-4637-809F-0EAB093AA939}" destId="{1830B7E4-86A9-4C3F-A9A6-6F708385140F}" srcOrd="3" destOrd="0" parTransId="{020BCC4C-221F-47C1-BB5C-980F532CDC93}" sibTransId="{23A9D008-5F2F-4EAB-8A75-688A66553DD3}"/>
    <dgm:cxn modelId="{04530427-9BF0-41BB-9F47-6EED00F7B093}" srcId="{BB98114F-4ED3-460A-B005-31997C7AC06F}" destId="{A5FB6A56-E338-4A27-85E2-D2D9971A4805}" srcOrd="1" destOrd="0" parTransId="{EC009DB2-E779-419D-8334-FC5B18DD1459}" sibTransId="{71F9998C-ADBB-48FC-B4E2-81CE9A65DAB0}"/>
    <dgm:cxn modelId="{8C941835-62AD-4F77-AFB1-21EABC2D142F}" srcId="{BB98114F-4ED3-460A-B005-31997C7AC06F}" destId="{2C6F3E2C-CA8B-4D33-8410-0488C51BA5CB}" srcOrd="0" destOrd="0" parTransId="{84F09C9B-9D30-4559-A828-F806DF173519}" sibTransId="{C05339F4-A084-4637-8380-2C5376BEE399}"/>
    <dgm:cxn modelId="{3A7E093E-92CE-4852-BDE1-BE5184DA8503}" srcId="{2C6F3E2C-CA8B-4D33-8410-0488C51BA5CB}" destId="{30A295B2-75D1-47C6-AAAA-7F9E513C0899}" srcOrd="2" destOrd="0" parTransId="{9C524F0D-A28E-43FD-9239-8DC68728A8D4}" sibTransId="{D147D10A-49DE-4188-A3DB-919A734354D8}"/>
    <dgm:cxn modelId="{28B2835D-F5D4-4D07-8B85-CC912F252546}" type="presOf" srcId="{B14BBD59-DE16-4E35-9565-E4D07686BEEE}" destId="{756E5040-9F8F-485E-B00A-CA3C7F188B57}" srcOrd="0" destOrd="2" presId="urn:microsoft.com/office/officeart/2005/8/layout/hList1"/>
    <dgm:cxn modelId="{4AC80560-787C-41DD-AAF9-E21AF44F347E}" srcId="{A5FB6A56-E338-4A27-85E2-D2D9971A4805}" destId="{6A811EBB-CA3C-4078-B10C-1FFE1469F407}" srcOrd="0" destOrd="0" parTransId="{89A70D2A-B703-40FF-AA17-CC40A516E223}" sibTransId="{500B0EC8-B603-4BA2-998B-D34380DE427B}"/>
    <dgm:cxn modelId="{FE30EE60-715C-4592-99ED-C3B5BFAAEBF9}" srcId="{2C6F3E2C-CA8B-4D33-8410-0488C51BA5CB}" destId="{44FD570E-BE7D-42E4-B88E-3AEE61D3D6C2}" srcOrd="0" destOrd="0" parTransId="{462B0059-CB8D-4204-BF57-C3FB9A5DC116}" sibTransId="{3B50A417-B85F-4BB5-AC21-6B475AAD9ED0}"/>
    <dgm:cxn modelId="{496F2061-1D25-49B4-AEF7-28691821FE24}" srcId="{2C6F3E2C-CA8B-4D33-8410-0488C51BA5CB}" destId="{D064DF3A-273F-47E0-81FB-291386EE79D8}" srcOrd="1" destOrd="0" parTransId="{023B8EBC-B3E5-401E-97C2-3190CD051E8E}" sibTransId="{4AFD3D46-3E2D-4676-B8C7-C874BA1031AC}"/>
    <dgm:cxn modelId="{0C5DFD56-B2A5-45E5-B4F9-B94A08A82CD5}" srcId="{3D9771A1-56BF-4637-809F-0EAB093AA939}" destId="{D2CF5527-2CEC-40A1-A540-8C3515C0AA4F}" srcOrd="0" destOrd="0" parTransId="{182529FA-5383-460F-9F30-04EA3DA96BA7}" sibTransId="{930BB0E7-279B-4C6E-AF65-47E8A1586A9B}"/>
    <dgm:cxn modelId="{5745C080-6483-412A-AB5C-272C3BD9A6FA}" type="presOf" srcId="{7C3D5455-6814-498B-83D3-81C773CAA480}" destId="{288FD1D9-3116-4194-9CFF-EACB997E62D2}" srcOrd="0" destOrd="1" presId="urn:microsoft.com/office/officeart/2005/8/layout/hList1"/>
    <dgm:cxn modelId="{3B84AD88-897B-442B-94AD-8376FCC34A08}" srcId="{3D9771A1-56BF-4637-809F-0EAB093AA939}" destId="{B14BBD59-DE16-4E35-9565-E4D07686BEEE}" srcOrd="2" destOrd="0" parTransId="{AE98481C-D17D-4E10-8CDA-2E24BF953A41}" sibTransId="{441FEADF-12C7-4E01-AE84-7E22154F300B}"/>
    <dgm:cxn modelId="{D7BD5E89-8FFA-414C-BBD7-E954CC74196C}" srcId="{A5FB6A56-E338-4A27-85E2-D2D9971A4805}" destId="{7C3D5455-6814-498B-83D3-81C773CAA480}" srcOrd="1" destOrd="0" parTransId="{310FC8ED-6CAB-411C-8DFF-A81D83824591}" sibTransId="{9DC4EE7E-DB39-4874-AF15-3749DF1077DA}"/>
    <dgm:cxn modelId="{E39F758F-A72E-45D4-AA21-28BA6CCBCAC4}" srcId="{3D9771A1-56BF-4637-809F-0EAB093AA939}" destId="{1CF8897F-60A0-41D2-B620-B19EEC2B88B1}" srcOrd="1" destOrd="0" parTransId="{E378AA1F-16D9-4A9E-9DCB-00FC2B470CBC}" sibTransId="{6F9FD5C0-ED83-43C7-8C45-DBF6DD88B5F3}"/>
    <dgm:cxn modelId="{1FE4A896-0CF0-455F-9695-784151253266}" srcId="{BB98114F-4ED3-460A-B005-31997C7AC06F}" destId="{3D9771A1-56BF-4637-809F-0EAB093AA939}" srcOrd="2" destOrd="0" parTransId="{B5E7EE5B-FCB9-4900-A274-310BD7A4AD66}" sibTransId="{A2111288-42B1-4C0C-920B-D3C88C529654}"/>
    <dgm:cxn modelId="{8F3744A0-CB0F-42E7-9CA0-4A06BE545F78}" type="presOf" srcId="{1CF8897F-60A0-41D2-B620-B19EEC2B88B1}" destId="{756E5040-9F8F-485E-B00A-CA3C7F188B57}" srcOrd="0" destOrd="1" presId="urn:microsoft.com/office/officeart/2005/8/layout/hList1"/>
    <dgm:cxn modelId="{338715A4-02F9-4E68-9E1B-EF7002717D6B}" type="presOf" srcId="{44FD570E-BE7D-42E4-B88E-3AEE61D3D6C2}" destId="{64A410A5-760F-456A-BF3D-C958C18A2354}" srcOrd="0" destOrd="0" presId="urn:microsoft.com/office/officeart/2005/8/layout/hList1"/>
    <dgm:cxn modelId="{336041A7-D2FD-4FBC-AB31-58B42E40F366}" type="presOf" srcId="{2C6F3E2C-CA8B-4D33-8410-0488C51BA5CB}" destId="{5B58377B-2206-43E1-9CEE-07C77D9ABAA6}" srcOrd="0" destOrd="0" presId="urn:microsoft.com/office/officeart/2005/8/layout/hList1"/>
    <dgm:cxn modelId="{AB2E55B3-FDD0-4D7A-BFC7-BBB48ABEC444}" type="presOf" srcId="{D064DF3A-273F-47E0-81FB-291386EE79D8}" destId="{64A410A5-760F-456A-BF3D-C958C18A2354}" srcOrd="0" destOrd="1" presId="urn:microsoft.com/office/officeart/2005/8/layout/hList1"/>
    <dgm:cxn modelId="{58BA41BD-1A71-4854-B284-BC5A5CFA8849}" type="presOf" srcId="{D2CF5527-2CEC-40A1-A540-8C3515C0AA4F}" destId="{756E5040-9F8F-485E-B00A-CA3C7F188B57}" srcOrd="0" destOrd="0" presId="urn:microsoft.com/office/officeart/2005/8/layout/hList1"/>
    <dgm:cxn modelId="{BB0995C2-FF5E-4209-A064-F75B3ACF1794}" type="presOf" srcId="{BB98114F-4ED3-460A-B005-31997C7AC06F}" destId="{50257735-FBAF-4511-BBDF-75FF7F5CD77B}" srcOrd="0" destOrd="0" presId="urn:microsoft.com/office/officeart/2005/8/layout/hList1"/>
    <dgm:cxn modelId="{6B66CFCE-AA96-4AEC-B770-528B5CC03D39}" type="presOf" srcId="{1830B7E4-86A9-4C3F-A9A6-6F708385140F}" destId="{756E5040-9F8F-485E-B00A-CA3C7F188B57}" srcOrd="0" destOrd="3" presId="urn:microsoft.com/office/officeart/2005/8/layout/hList1"/>
    <dgm:cxn modelId="{95D754D2-84D6-4535-8D51-2E68A54CFA40}" type="presOf" srcId="{6A811EBB-CA3C-4078-B10C-1FFE1469F407}" destId="{288FD1D9-3116-4194-9CFF-EACB997E62D2}" srcOrd="0" destOrd="0" presId="urn:microsoft.com/office/officeart/2005/8/layout/hList1"/>
    <dgm:cxn modelId="{E7C950E7-60B4-4B18-A7B2-219D731AB1D7}" type="presOf" srcId="{A5FB6A56-E338-4A27-85E2-D2D9971A4805}" destId="{61E5F500-0CD1-4E23-935D-A24FBC4E3140}" srcOrd="0" destOrd="0" presId="urn:microsoft.com/office/officeart/2005/8/layout/hList1"/>
    <dgm:cxn modelId="{85EA4DF1-CA82-4916-9939-2E4C547C4CA9}" type="presOf" srcId="{30A295B2-75D1-47C6-AAAA-7F9E513C0899}" destId="{64A410A5-760F-456A-BF3D-C958C18A2354}" srcOrd="0" destOrd="2" presId="urn:microsoft.com/office/officeart/2005/8/layout/hList1"/>
    <dgm:cxn modelId="{92CC506F-3744-4832-8C3D-AA4EF443D277}" type="presParOf" srcId="{50257735-FBAF-4511-BBDF-75FF7F5CD77B}" destId="{7F73C787-E1A4-4F57-869E-4279F3B42038}" srcOrd="0" destOrd="0" presId="urn:microsoft.com/office/officeart/2005/8/layout/hList1"/>
    <dgm:cxn modelId="{22A78C16-91E5-4C3D-B3C2-0BFD0D088D40}" type="presParOf" srcId="{7F73C787-E1A4-4F57-869E-4279F3B42038}" destId="{5B58377B-2206-43E1-9CEE-07C77D9ABAA6}" srcOrd="0" destOrd="0" presId="urn:microsoft.com/office/officeart/2005/8/layout/hList1"/>
    <dgm:cxn modelId="{11D274DA-5FDF-40B1-932C-ABF315570CDB}" type="presParOf" srcId="{7F73C787-E1A4-4F57-869E-4279F3B42038}" destId="{64A410A5-760F-456A-BF3D-C958C18A2354}" srcOrd="1" destOrd="0" presId="urn:microsoft.com/office/officeart/2005/8/layout/hList1"/>
    <dgm:cxn modelId="{68929E41-BAB1-4A60-BD12-6067D182F584}" type="presParOf" srcId="{50257735-FBAF-4511-BBDF-75FF7F5CD77B}" destId="{D9363E63-F249-4816-A115-6EEFBE3A0E58}" srcOrd="1" destOrd="0" presId="urn:microsoft.com/office/officeart/2005/8/layout/hList1"/>
    <dgm:cxn modelId="{718EFF1E-DE31-408E-9029-4BC864B58F16}" type="presParOf" srcId="{50257735-FBAF-4511-BBDF-75FF7F5CD77B}" destId="{0CE644B9-B6CF-4275-80B2-B98B73817384}" srcOrd="2" destOrd="0" presId="urn:microsoft.com/office/officeart/2005/8/layout/hList1"/>
    <dgm:cxn modelId="{812EF829-D043-4A2D-AF00-D7DAD611B0C4}" type="presParOf" srcId="{0CE644B9-B6CF-4275-80B2-B98B73817384}" destId="{61E5F500-0CD1-4E23-935D-A24FBC4E3140}" srcOrd="0" destOrd="0" presId="urn:microsoft.com/office/officeart/2005/8/layout/hList1"/>
    <dgm:cxn modelId="{71D3767B-F1E7-4AD1-9D5F-D0F8052E3DBD}" type="presParOf" srcId="{0CE644B9-B6CF-4275-80B2-B98B73817384}" destId="{288FD1D9-3116-4194-9CFF-EACB997E62D2}" srcOrd="1" destOrd="0" presId="urn:microsoft.com/office/officeart/2005/8/layout/hList1"/>
    <dgm:cxn modelId="{CFE19323-2C07-402B-98EE-A0D12DCAC11B}" type="presParOf" srcId="{50257735-FBAF-4511-BBDF-75FF7F5CD77B}" destId="{33D7DD55-41E7-4E0B-93A5-BD754AD856E3}" srcOrd="3" destOrd="0" presId="urn:microsoft.com/office/officeart/2005/8/layout/hList1"/>
    <dgm:cxn modelId="{219EB270-47B0-4DE1-B6ED-6C737E766543}" type="presParOf" srcId="{50257735-FBAF-4511-BBDF-75FF7F5CD77B}" destId="{E4FCF404-84CD-4CC9-ABC6-2D8011B0B605}" srcOrd="4" destOrd="0" presId="urn:microsoft.com/office/officeart/2005/8/layout/hList1"/>
    <dgm:cxn modelId="{7121E610-2F1E-4398-8565-AEA783EFEAFD}" type="presParOf" srcId="{E4FCF404-84CD-4CC9-ABC6-2D8011B0B605}" destId="{AF2C9128-B6B9-42D7-A57A-7C799277806F}" srcOrd="0" destOrd="0" presId="urn:microsoft.com/office/officeart/2005/8/layout/hList1"/>
    <dgm:cxn modelId="{A6B3A96E-65CC-490E-B51A-DA2C431F4A18}" type="presParOf" srcId="{E4FCF404-84CD-4CC9-ABC6-2D8011B0B605}" destId="{756E5040-9F8F-485E-B00A-CA3C7F188B5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8377B-2206-43E1-9CEE-07C77D9ABAA6}">
      <dsp:nvSpPr>
        <dsp:cNvPr id="0" name=""/>
        <dsp:cNvSpPr/>
      </dsp:nvSpPr>
      <dsp:spPr>
        <a:xfrm>
          <a:off x="9122" y="1725703"/>
          <a:ext cx="3714750" cy="11447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dirty="0"/>
            <a:t>YMMÄRRETTÄVYYS</a:t>
          </a:r>
        </a:p>
      </dsp:txBody>
      <dsp:txXfrm>
        <a:off x="9122" y="1725703"/>
        <a:ext cx="3714750" cy="1144747"/>
      </dsp:txXfrm>
    </dsp:sp>
    <dsp:sp modelId="{64A410A5-760F-456A-BF3D-C958C18A2354}">
      <dsp:nvSpPr>
        <dsp:cNvPr id="0" name=""/>
        <dsp:cNvSpPr/>
      </dsp:nvSpPr>
      <dsp:spPr>
        <a:xfrm>
          <a:off x="9122" y="2871820"/>
          <a:ext cx="3714750" cy="32665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Koen asiat johdonmukaisina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Asiat ovat ennustettavissa, loogisia ja ymmärrettäviä</a:t>
          </a:r>
        </a:p>
      </dsp:txBody>
      <dsp:txXfrm>
        <a:off x="9122" y="2871820"/>
        <a:ext cx="3714750" cy="3266513"/>
      </dsp:txXfrm>
    </dsp:sp>
    <dsp:sp modelId="{61E5F500-0CD1-4E23-935D-A24FBC4E3140}">
      <dsp:nvSpPr>
        <dsp:cNvPr id="0" name=""/>
        <dsp:cNvSpPr/>
      </dsp:nvSpPr>
      <dsp:spPr>
        <a:xfrm>
          <a:off x="4241931" y="1671230"/>
          <a:ext cx="3714750" cy="13386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dirty="0"/>
            <a:t>HALLITTAVUUS</a:t>
          </a:r>
        </a:p>
      </dsp:txBody>
      <dsp:txXfrm>
        <a:off x="4241931" y="1671230"/>
        <a:ext cx="3714750" cy="1338682"/>
      </dsp:txXfrm>
    </dsp:sp>
    <dsp:sp modelId="{288FD1D9-3116-4194-9CFF-EACB997E62D2}">
      <dsp:nvSpPr>
        <dsp:cNvPr id="0" name=""/>
        <dsp:cNvSpPr/>
      </dsp:nvSpPr>
      <dsp:spPr>
        <a:xfrm>
          <a:off x="4241931" y="2812227"/>
          <a:ext cx="3714750" cy="33261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Tunnen, että minulla on tarvittavat voimavarat, kyvyt, taidot sekä  tarvittaessa tuki ja apu ja selviän haasteista</a:t>
          </a:r>
        </a:p>
      </dsp:txBody>
      <dsp:txXfrm>
        <a:off x="4241931" y="2812227"/>
        <a:ext cx="3714750" cy="3326106"/>
      </dsp:txXfrm>
    </dsp:sp>
    <dsp:sp modelId="{AF2C9128-B6B9-42D7-A57A-7C799277806F}">
      <dsp:nvSpPr>
        <dsp:cNvPr id="0" name=""/>
        <dsp:cNvSpPr/>
      </dsp:nvSpPr>
      <dsp:spPr>
        <a:xfrm>
          <a:off x="8477250" y="1644581"/>
          <a:ext cx="3714750" cy="13386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dirty="0"/>
            <a:t>MIELEKKYYS / MERKITYKSELLISYYS</a:t>
          </a:r>
        </a:p>
      </dsp:txBody>
      <dsp:txXfrm>
        <a:off x="8477250" y="1644581"/>
        <a:ext cx="3714750" cy="1338682"/>
      </dsp:txXfrm>
    </dsp:sp>
    <dsp:sp modelId="{756E5040-9F8F-485E-B00A-CA3C7F188B57}">
      <dsp:nvSpPr>
        <dsp:cNvPr id="0" name=""/>
        <dsp:cNvSpPr/>
      </dsp:nvSpPr>
      <dsp:spPr>
        <a:xfrm>
          <a:off x="8474777" y="2920569"/>
          <a:ext cx="3714750" cy="32177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Osallistun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Elämässä on mahdollisuuksia ja haasteita, joiden puolesta kannattaa ponnistella ja tehdä työtä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Asioilla on emotionaalista merkitystä, hyvä syy ja tarkoitus ja haluan sitoutua niihin</a:t>
          </a:r>
        </a:p>
      </dsp:txBody>
      <dsp:txXfrm>
        <a:off x="8474777" y="2920569"/>
        <a:ext cx="3714750" cy="3217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515D4C-4742-4649-B02E-0A4020107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58247AA-059D-4A9F-9B1B-5007F1C66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7A302D-B531-461E-A6EC-7B58F763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235E-894E-4231-B337-B6D4145EBA43}" type="datetimeFigureOut">
              <a:rPr lang="fi-FI" smtClean="0"/>
              <a:t>19.2.2018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95AC8B-79D8-45D7-A7A0-7107796B1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76DF56-0E12-422B-8BF4-BE68D14FF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5380-0FFA-4652-908E-547BD0A774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726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D3DE36-BAA6-4AE9-B592-F42A1C01D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FE37A97-EEC0-4245-A2D7-FCC84E44E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F33B57-A078-4B3F-A7FF-FDA423F14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235E-894E-4231-B337-B6D4145EBA43}" type="datetimeFigureOut">
              <a:rPr lang="fi-FI" smtClean="0"/>
              <a:t>19.2.2018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4A2D69A-FF20-4700-B1C8-21D3B2121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C082736-D4F9-4B9B-8598-7FAE1CA4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5380-0FFA-4652-908E-547BD0A774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91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3AB3225-47FA-4CD3-91AF-AD7FB27E3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9874AFA-E5B1-4A93-AD10-E46D51E58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D3338E-EC09-4CA0-B973-CF7070A0C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235E-894E-4231-B337-B6D4145EBA43}" type="datetimeFigureOut">
              <a:rPr lang="fi-FI" smtClean="0"/>
              <a:t>19.2.2018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ED896C-C396-4753-9886-7D02008A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F04E90-DC87-47F0-A203-C70E42BD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5380-0FFA-4652-908E-547BD0A774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296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F6F6B3-E5C8-4D03-8668-E969B132B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742632-6406-46E3-8EA9-1D12EEC47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54A8EF5-2323-418D-922B-790982B4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235E-894E-4231-B337-B6D4145EBA43}" type="datetimeFigureOut">
              <a:rPr lang="fi-FI" smtClean="0"/>
              <a:t>19.2.2018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BEE1EA-2D3E-43C0-A48B-57CE57FE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BA449D-7504-4C14-A34E-DE46850B3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5380-0FFA-4652-908E-547BD0A774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466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57D5C2-1315-4ABB-B1FE-15A468C69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C32C2D-3773-411A-AE89-061D1B1C3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9EB2F9-8C09-4D2E-B4D1-2476A01FF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235E-894E-4231-B337-B6D4145EBA43}" type="datetimeFigureOut">
              <a:rPr lang="fi-FI" smtClean="0"/>
              <a:t>19.2.2018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33C4B8-C8BF-4D14-B2A3-A75BC2A0F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E0F84A8-AEA0-4D92-B808-74ED5C8A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5380-0FFA-4652-908E-547BD0A774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359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012BE5-F004-4386-AF09-BB608C9E6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5AE60B-A7F5-4C72-9A39-290D285E7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34A4B3E-18AD-4E5D-B923-F0846BF07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14B42FF-8738-443B-A89F-C05492997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235E-894E-4231-B337-B6D4145EBA43}" type="datetimeFigureOut">
              <a:rPr lang="fi-FI" smtClean="0"/>
              <a:t>19.2.2018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78B4F1C-B897-459D-8717-D63A912F6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23EC5BF-0C8F-4569-B11B-0931F1B5A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5380-0FFA-4652-908E-547BD0A774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086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9C3648-48A8-45EA-AB8A-C313922E2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DAF3CEA-5ED5-417A-8840-1A4E0B890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89FE1D7-9062-4056-9127-AB1CF6BF4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44EFB11-4D2B-463B-959F-47ABB6F1B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0FD14B2-1AEA-42ED-8A25-300FED9EE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195A7DB-2BCC-427E-91E6-8973D8F42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235E-894E-4231-B337-B6D4145EBA43}" type="datetimeFigureOut">
              <a:rPr lang="fi-FI" smtClean="0"/>
              <a:t>19.2.2018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A5FF217-791A-4724-97C1-4C1827B65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A3FA77A-A6B0-4C32-AE46-AFC738DB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5380-0FFA-4652-908E-547BD0A774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069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1C127E-33E6-41B6-BBD5-35634F79C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2455926-1BAD-44D6-B248-FA522402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235E-894E-4231-B337-B6D4145EBA43}" type="datetimeFigureOut">
              <a:rPr lang="fi-FI" smtClean="0"/>
              <a:t>19.2.2018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5C8534E-3230-4410-A267-46F5BCE1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B11415B-4880-4345-A3B6-E5FF4CA9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5380-0FFA-4652-908E-547BD0A774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707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46AB9BC-05DC-4F6A-8478-6ADEAA618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235E-894E-4231-B337-B6D4145EBA43}" type="datetimeFigureOut">
              <a:rPr lang="fi-FI" smtClean="0"/>
              <a:t>19.2.2018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65C1946-3946-4D8B-B4EE-84271A51B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5D29B38-688A-4EBD-9D88-487A49CD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5380-0FFA-4652-908E-547BD0A774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472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BBD734-F9DF-4289-B008-C490B0E4A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2EF4DA-1B3C-4995-8292-015FE3E11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BD86F02-CD40-4E22-B87F-2CB8C6778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513E48F-31E5-42A9-9353-8798FCC0F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235E-894E-4231-B337-B6D4145EBA43}" type="datetimeFigureOut">
              <a:rPr lang="fi-FI" smtClean="0"/>
              <a:t>19.2.2018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DED6665-C38B-421D-B13F-4B4DB95E5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68742DA-A2F0-459E-A013-8F2C2D15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5380-0FFA-4652-908E-547BD0A774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272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A7950A-742D-4B97-8AF9-3D970385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33B26C5-F22B-41FB-BDD1-634700D22F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5316304-ECEB-43D0-B7B4-1008AFB41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2C17960-3ED8-4D63-9FEE-BB862DF0A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235E-894E-4231-B337-B6D4145EBA43}" type="datetimeFigureOut">
              <a:rPr lang="fi-FI" smtClean="0"/>
              <a:t>19.2.2018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6746DF7-D8A3-42D2-8EB8-4EA2E128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8727DF7-D325-4072-9206-2FC4AB255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5380-0FFA-4652-908E-547BD0A774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603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1C0CE08-DEEA-4835-AF04-663924DD9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2E84ABE-C80A-4F6C-B91D-3DFBCB8F3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D17ACE-D50D-4A2F-952D-12F68E89E7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4235E-894E-4231-B337-B6D4145EBA43}" type="datetimeFigureOut">
              <a:rPr lang="fi-FI" smtClean="0"/>
              <a:t>19.2.2018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8540ACD-BF6F-444F-A8D8-EC7949800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53AB39-E423-43AE-850B-A931ADBA3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5380-0FFA-4652-908E-547BD0A7743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974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4081A7B2-60BF-441D-B98B-357A20519F08}"/>
              </a:ext>
            </a:extLst>
          </p:cNvPr>
          <p:cNvSpPr/>
          <p:nvPr/>
        </p:nvSpPr>
        <p:spPr>
          <a:xfrm>
            <a:off x="10867" y="5758277"/>
            <a:ext cx="74102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b="1" dirty="0"/>
              <a:t>Hyvinvoinnin </a:t>
            </a:r>
            <a:r>
              <a:rPr lang="fi-FI" sz="2000" dirty="0"/>
              <a:t>tila, jossa ihminen pystyy näkemään </a:t>
            </a:r>
            <a:r>
              <a:rPr lang="fi-FI" sz="2000" b="1" dirty="0"/>
              <a:t>omat kykynsä </a:t>
            </a:r>
            <a:r>
              <a:rPr lang="fi-FI" sz="2000" dirty="0"/>
              <a:t>ja </a:t>
            </a:r>
            <a:r>
              <a:rPr lang="fi-FI" sz="2000" b="1" dirty="0"/>
              <a:t>selviytymään</a:t>
            </a:r>
            <a:r>
              <a:rPr lang="fi-FI" sz="2000" dirty="0"/>
              <a:t> elämään kuuluvissa haasteissa sekä </a:t>
            </a:r>
            <a:r>
              <a:rPr lang="fi-FI" sz="2000" b="1" dirty="0"/>
              <a:t>työskentelemään</a:t>
            </a:r>
            <a:r>
              <a:rPr lang="fi-FI" sz="2000" dirty="0"/>
              <a:t> ja ottamaan osaa</a:t>
            </a:r>
            <a:r>
              <a:rPr lang="fi-FI" sz="2000" b="1" dirty="0"/>
              <a:t> yhteisönsä </a:t>
            </a:r>
            <a:r>
              <a:rPr lang="fi-FI" sz="2000" dirty="0"/>
              <a:t>toimintaan. </a:t>
            </a:r>
            <a:r>
              <a:rPr lang="fi-FI" dirty="0"/>
              <a:t>(WHO 2013)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7D7D904-A77C-4395-B1E5-F84A1E6EE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167" y="-7049"/>
            <a:ext cx="3852834" cy="308894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1B9F5AEB-81A5-4ECE-BAB8-5BCBA0EB5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538" y="3177329"/>
            <a:ext cx="3303670" cy="2580948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EF3AC4D5-A995-4773-AA53-737187BE8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57" y="-5005"/>
            <a:ext cx="3982142" cy="298972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1F6F930-4F95-4D53-9B9D-E6A1C0BC3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57" y="3015913"/>
            <a:ext cx="3982142" cy="274236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DC7927A-CFA2-4E55-9CAE-973C6D92E0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6537" y="-7049"/>
            <a:ext cx="4114295" cy="3088946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7934BE0-3200-49D1-8FA5-568D93D20D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1075" y="3195747"/>
            <a:ext cx="4770926" cy="357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08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582D7A1A-1035-4AC5-A355-2D17F302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234"/>
            <a:ext cx="12223276" cy="531712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08BBCD53-1165-45B4-A981-8743589C8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470903" cy="690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51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1F40FC69-BB19-4A35-833A-A0A26A365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6"/>
            <a:ext cx="11701220" cy="6856184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6CC88E78-9230-4B34-A56B-636C68344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34466">
            <a:off x="-346627" y="4806702"/>
            <a:ext cx="2493480" cy="688908"/>
          </a:xfrm>
          <a:prstGeom prst="rect">
            <a:avLst/>
          </a:prstGeom>
        </p:spPr>
      </p:pic>
      <p:sp>
        <p:nvSpPr>
          <p:cNvPr id="18" name="Nuoli: Oikea 17">
            <a:extLst>
              <a:ext uri="{FF2B5EF4-FFF2-40B4-BE49-F238E27FC236}">
                <a16:creationId xmlns:a16="http://schemas.microsoft.com/office/drawing/2014/main" id="{E7EDE1E0-5306-4A4B-96B2-CBEFA316E350}"/>
              </a:ext>
            </a:extLst>
          </p:cNvPr>
          <p:cNvSpPr/>
          <p:nvPr/>
        </p:nvSpPr>
        <p:spPr>
          <a:xfrm rot="17794887">
            <a:off x="81199" y="5231365"/>
            <a:ext cx="2822713" cy="503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Emotionaalinen minäkuva</a:t>
            </a:r>
          </a:p>
        </p:txBody>
      </p:sp>
      <p:sp>
        <p:nvSpPr>
          <p:cNvPr id="19" name="Nuoli: Oikea 18">
            <a:extLst>
              <a:ext uri="{FF2B5EF4-FFF2-40B4-BE49-F238E27FC236}">
                <a16:creationId xmlns:a16="http://schemas.microsoft.com/office/drawing/2014/main" id="{56C42555-2B8C-40EA-9D99-39AB5F66E487}"/>
              </a:ext>
            </a:extLst>
          </p:cNvPr>
          <p:cNvSpPr/>
          <p:nvPr/>
        </p:nvSpPr>
        <p:spPr>
          <a:xfrm rot="16200000">
            <a:off x="1459162" y="5300871"/>
            <a:ext cx="2199861" cy="622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Suoritusminäkuva</a:t>
            </a:r>
          </a:p>
        </p:txBody>
      </p:sp>
      <p:sp>
        <p:nvSpPr>
          <p:cNvPr id="20" name="Nuoli: Oikea 19">
            <a:extLst>
              <a:ext uri="{FF2B5EF4-FFF2-40B4-BE49-F238E27FC236}">
                <a16:creationId xmlns:a16="http://schemas.microsoft.com/office/drawing/2014/main" id="{27F78FF6-EC5A-4D9B-95B5-C191F10F75B0}"/>
              </a:ext>
            </a:extLst>
          </p:cNvPr>
          <p:cNvSpPr/>
          <p:nvPr/>
        </p:nvSpPr>
        <p:spPr>
          <a:xfrm rot="14967428">
            <a:off x="2261380" y="5080210"/>
            <a:ext cx="2491542" cy="689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Sosiaalinen minäkuva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C0611365-A2E6-4E8A-971B-0B5F085E414D}"/>
              </a:ext>
            </a:extLst>
          </p:cNvPr>
          <p:cNvSpPr txBox="1"/>
          <p:nvPr/>
        </p:nvSpPr>
        <p:spPr>
          <a:xfrm>
            <a:off x="1273631" y="3160536"/>
            <a:ext cx="2570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Todellinen minä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Ihanneminä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Normatiivinen minä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5CDBDDFF-CA66-4226-B260-81DC4493BB51}"/>
              </a:ext>
            </a:extLst>
          </p:cNvPr>
          <p:cNvSpPr txBox="1"/>
          <p:nvPr/>
        </p:nvSpPr>
        <p:spPr>
          <a:xfrm>
            <a:off x="4889827" y="68076"/>
            <a:ext cx="192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Käsitys itsestä </a:t>
            </a:r>
          </a:p>
          <a:p>
            <a:r>
              <a:rPr lang="fi-FI" b="1" dirty="0"/>
              <a:t>– Kuka minä olen?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09B37EEE-C313-4A80-A1D7-1F5C5B7B1BE6}"/>
              </a:ext>
            </a:extLst>
          </p:cNvPr>
          <p:cNvSpPr txBox="1"/>
          <p:nvPr/>
        </p:nvSpPr>
        <p:spPr>
          <a:xfrm>
            <a:off x="4248583" y="1510748"/>
            <a:ext cx="3204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/>
              <a:t>Perusta persoonallisissa ominaisuuksissa, kehittyy vuorovaikutuksessa muiden kanssa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DC91BF77-D2B9-4431-A02D-6BAC4101D6EF}"/>
              </a:ext>
            </a:extLst>
          </p:cNvPr>
          <p:cNvSpPr txBox="1"/>
          <p:nvPr/>
        </p:nvSpPr>
        <p:spPr>
          <a:xfrm>
            <a:off x="7633253" y="3083592"/>
            <a:ext cx="3246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/>
              <a:t>Itsensä hyväksymistä heikkouksineen ja vahvuuksineen &gt; itsearvostus ja omiin mahdollisuuksiin uskominen</a:t>
            </a:r>
          </a:p>
        </p:txBody>
      </p:sp>
      <p:pic>
        <p:nvPicPr>
          <p:cNvPr id="25" name="Kuva 24">
            <a:extLst>
              <a:ext uri="{FF2B5EF4-FFF2-40B4-BE49-F238E27FC236}">
                <a16:creationId xmlns:a16="http://schemas.microsoft.com/office/drawing/2014/main" id="{D5AD40BC-FE67-4DF8-BB9F-650D5CBDB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42288">
            <a:off x="8378920" y="4781558"/>
            <a:ext cx="3140181" cy="121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91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18BCF610-876B-49ED-9DF5-75DFEF6D22F8}"/>
              </a:ext>
            </a:extLst>
          </p:cNvPr>
          <p:cNvSpPr/>
          <p:nvPr/>
        </p:nvSpPr>
        <p:spPr>
          <a:xfrm>
            <a:off x="3524798" y="1"/>
            <a:ext cx="8667202" cy="67171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i-FI" sz="2400" b="1" dirty="0">
                <a:solidFill>
                  <a:prstClr val="black"/>
                </a:solidFill>
              </a:rPr>
              <a:t>Synnynnäisiä temperamenttipiirteitä  </a:t>
            </a:r>
            <a:r>
              <a:rPr lang="fi-FI" sz="1600" dirty="0">
                <a:solidFill>
                  <a:prstClr val="black"/>
                </a:solidFill>
              </a:rPr>
              <a:t>(Liisa </a:t>
            </a:r>
            <a:r>
              <a:rPr lang="fi-FI" sz="1600" dirty="0" err="1">
                <a:solidFill>
                  <a:prstClr val="black"/>
                </a:solidFill>
              </a:rPr>
              <a:t>Kelti</a:t>
            </a:r>
            <a:r>
              <a:rPr lang="fi-FI" sz="1600" dirty="0">
                <a:solidFill>
                  <a:prstClr val="black"/>
                </a:solidFill>
              </a:rPr>
              <a:t>-kangas Järvinen)</a:t>
            </a:r>
          </a:p>
          <a:p>
            <a:pPr lvl="0"/>
            <a:endParaRPr lang="fi-FI" sz="2000" b="1" dirty="0">
              <a:solidFill>
                <a:prstClr val="black"/>
              </a:solidFill>
            </a:endParaRPr>
          </a:p>
          <a:p>
            <a:pPr lvl="0"/>
            <a:r>
              <a:rPr lang="fi-FI" sz="2000" b="1" dirty="0">
                <a:solidFill>
                  <a:prstClr val="black"/>
                </a:solidFill>
              </a:rPr>
              <a:t>1. Sensitiivisyys</a:t>
            </a:r>
            <a:r>
              <a:rPr lang="fi-FI" sz="2000" dirty="0">
                <a:solidFill>
                  <a:prstClr val="black"/>
                </a:solidFill>
              </a:rPr>
              <a:t>: herkkyys ulkoisille ärsykkeille – kipu, melu, lämpötila, kosketus  ja kyky / kyvyttömyys havaita ja tulkita sosiaalisia tilanteita ja toisen ihmisen tunteita</a:t>
            </a:r>
          </a:p>
          <a:p>
            <a:r>
              <a:rPr lang="fi-FI" sz="2000" b="1" dirty="0"/>
              <a:t>2. Aktiivisuus</a:t>
            </a:r>
          </a:p>
          <a:p>
            <a:pPr lvl="0"/>
            <a:r>
              <a:rPr lang="fi-FI" sz="2000" b="1" dirty="0"/>
              <a:t>3. </a:t>
            </a:r>
            <a:r>
              <a:rPr lang="fi-FI" sz="2000" b="1" dirty="0">
                <a:solidFill>
                  <a:prstClr val="black"/>
                </a:solidFill>
              </a:rPr>
              <a:t>Rytmisyys - </a:t>
            </a:r>
            <a:r>
              <a:rPr lang="fi-FI" sz="2000" dirty="0">
                <a:solidFill>
                  <a:prstClr val="black"/>
                </a:solidFill>
              </a:rPr>
              <a:t>järjestelmällisyys: biologisten vuorokausirytmien säännöllisyys, ilta- tai aamu-unisuus, helppous / vaikeus pitää elämässä yllä säännöllisyyttä ja järjestystä</a:t>
            </a:r>
          </a:p>
          <a:p>
            <a:pPr lvl="0"/>
            <a:r>
              <a:rPr lang="fi-FI" sz="2000" b="1" dirty="0">
                <a:solidFill>
                  <a:prstClr val="black"/>
                </a:solidFill>
              </a:rPr>
              <a:t>4. </a:t>
            </a:r>
            <a:r>
              <a:rPr lang="fi-FI" sz="2000" b="1" dirty="0"/>
              <a:t>Lähestyminen ja vetäytyminen  - </a:t>
            </a:r>
            <a:r>
              <a:rPr lang="fi-FI" sz="2000" dirty="0"/>
              <a:t>suhtautuminen uusiin asioihin; onko luontaisesti utelias vai varautunut</a:t>
            </a:r>
          </a:p>
          <a:p>
            <a:pPr lvl="0"/>
            <a:r>
              <a:rPr lang="fi-FI" sz="2000" b="1" dirty="0"/>
              <a:t>5. Intensiivisyys </a:t>
            </a:r>
            <a:r>
              <a:rPr lang="fi-FI" sz="2000" dirty="0"/>
              <a:t>–</a:t>
            </a:r>
            <a:r>
              <a:rPr lang="fi-FI" sz="2000" b="1" dirty="0"/>
              <a:t> </a:t>
            </a:r>
            <a:r>
              <a:rPr lang="fi-FI" sz="2000" dirty="0"/>
              <a:t>tunteiden kokemisen ja </a:t>
            </a:r>
            <a:r>
              <a:rPr lang="fi-FI" sz="2000" dirty="0">
                <a:solidFill>
                  <a:prstClr val="black"/>
                </a:solidFill>
              </a:rPr>
              <a:t>ilmaisun voimakkuus / tyyneys</a:t>
            </a:r>
          </a:p>
          <a:p>
            <a:pPr lvl="0"/>
            <a:r>
              <a:rPr lang="fi-FI" sz="2000" b="1" dirty="0">
                <a:solidFill>
                  <a:prstClr val="black"/>
                </a:solidFill>
              </a:rPr>
              <a:t>6. Sopeutuvuus </a:t>
            </a:r>
            <a:r>
              <a:rPr lang="fi-FI" sz="2000" dirty="0">
                <a:solidFill>
                  <a:prstClr val="black"/>
                </a:solidFill>
              </a:rPr>
              <a:t>- suhtautuminen muutoksiin: joustavuus vai rutiineihin turvautuminen</a:t>
            </a:r>
          </a:p>
          <a:p>
            <a:pPr lvl="0"/>
            <a:r>
              <a:rPr lang="fi-FI" sz="2000" b="1" dirty="0">
                <a:solidFill>
                  <a:prstClr val="black"/>
                </a:solidFill>
              </a:rPr>
              <a:t>7. Sinnikkyys</a:t>
            </a:r>
          </a:p>
          <a:p>
            <a:pPr lvl="0"/>
            <a:r>
              <a:rPr lang="fi-FI" sz="2000" b="1" dirty="0">
                <a:solidFill>
                  <a:prstClr val="black"/>
                </a:solidFill>
              </a:rPr>
              <a:t>8. Häirittävyys - </a:t>
            </a:r>
            <a:r>
              <a:rPr lang="fi-FI" sz="2000" dirty="0">
                <a:solidFill>
                  <a:prstClr val="black"/>
                </a:solidFill>
              </a:rPr>
              <a:t>ärsytyskynnys: millaisista asioista ja miten herkästi emootiot heräävät</a:t>
            </a:r>
            <a:endParaRPr lang="fi-FI" sz="2000" b="1" dirty="0">
              <a:solidFill>
                <a:prstClr val="black"/>
              </a:solidFill>
            </a:endParaRPr>
          </a:p>
          <a:p>
            <a:pPr lvl="0"/>
            <a:r>
              <a:rPr lang="fi-FI" sz="2000" b="1" dirty="0">
                <a:solidFill>
                  <a:prstClr val="black"/>
                </a:solidFill>
              </a:rPr>
              <a:t>9. Mieliala </a:t>
            </a:r>
            <a:r>
              <a:rPr lang="fi-FI" sz="2000" dirty="0">
                <a:solidFill>
                  <a:prstClr val="black"/>
                </a:solidFill>
              </a:rPr>
              <a:t>- tunteiden sävy, tunneilmaisun tyyli ja voimakkuus; hyväntuulisuus, aurinkoisuus / alakuloisuus, huolestuneisuus, ärtyisyys</a:t>
            </a:r>
          </a:p>
          <a:p>
            <a:r>
              <a:rPr lang="fi-FI" sz="2000" b="1" dirty="0">
                <a:solidFill>
                  <a:prstClr val="black"/>
                </a:solidFill>
              </a:rPr>
              <a:t>10. </a:t>
            </a:r>
            <a:r>
              <a:rPr lang="fi-FI" sz="2000" b="1" dirty="0"/>
              <a:t>Sosiaalisuus </a:t>
            </a:r>
            <a:r>
              <a:rPr lang="fi-FI" sz="2000" dirty="0"/>
              <a:t>– hakeutuu muiden seuraan ja tarve olla pidetty / mieluummin yksin eikä välitä mitä muut hänestä ajattelevat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C36EA72-C8E0-4920-A63B-9542A9CAE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29354">
            <a:off x="332918" y="295111"/>
            <a:ext cx="2895567" cy="289556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2053466-FD08-41FF-ABFA-FB33F91BD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7026"/>
            <a:ext cx="3191064" cy="351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7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029CDED-4548-4C2E-8F8C-A741B892B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8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2D2C8F-992D-49C2-A35D-3AC9763A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i-FI" sz="3200" b="1" dirty="0">
                <a:latin typeface="+mn-lt"/>
              </a:rPr>
              <a:t>Mielenterveyttä </a:t>
            </a:r>
            <a:r>
              <a:rPr lang="fi-FI" sz="3200" b="1" u="sng" dirty="0">
                <a:latin typeface="+mn-lt"/>
              </a:rPr>
              <a:t>suojaavia</a:t>
            </a:r>
            <a:r>
              <a:rPr lang="fi-FI" sz="3200" b="1" dirty="0">
                <a:latin typeface="+mn-lt"/>
              </a:rPr>
              <a:t> tekijöitä              s. 115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85330C-3D8A-430B-8F20-B81D6B86C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25564"/>
            <a:ext cx="6069496" cy="553243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i-FI" sz="2400" b="1" dirty="0"/>
              <a:t>Sisäisiä tekijöitä</a:t>
            </a:r>
          </a:p>
          <a:p>
            <a:pPr>
              <a:buFontTx/>
              <a:buChar char="-"/>
            </a:pPr>
            <a:r>
              <a:rPr lang="fi-FI" sz="2000" dirty="0"/>
              <a:t>hyvä terveys</a:t>
            </a:r>
          </a:p>
          <a:p>
            <a:pPr>
              <a:buFontTx/>
              <a:buChar char="-"/>
            </a:pPr>
            <a:r>
              <a:rPr lang="fi-FI" sz="2000" dirty="0"/>
              <a:t>hyvä perimä</a:t>
            </a:r>
          </a:p>
          <a:p>
            <a:pPr>
              <a:buFontTx/>
              <a:buChar char="-"/>
            </a:pPr>
            <a:r>
              <a:rPr lang="fi-FI" sz="2000" dirty="0"/>
              <a:t>myönteiset varhaiset ihmissuhteet</a:t>
            </a:r>
          </a:p>
          <a:p>
            <a:pPr>
              <a:buFontTx/>
              <a:buChar char="-"/>
            </a:pPr>
            <a:r>
              <a:rPr lang="fi-FI" sz="2000" dirty="0"/>
              <a:t>riittävän hyvä itsetunto</a:t>
            </a:r>
          </a:p>
          <a:p>
            <a:pPr>
              <a:buFontTx/>
              <a:buChar char="-"/>
            </a:pPr>
            <a:r>
              <a:rPr lang="fi-FI" sz="2000" dirty="0"/>
              <a:t>hyväksytyksi tulemisen tunne</a:t>
            </a:r>
          </a:p>
          <a:p>
            <a:pPr>
              <a:buFontTx/>
              <a:buChar char="-"/>
            </a:pPr>
            <a:r>
              <a:rPr lang="fi-FI" sz="2000" dirty="0"/>
              <a:t>oppimiskyky- ja halu</a:t>
            </a:r>
          </a:p>
          <a:p>
            <a:pPr>
              <a:buFontTx/>
              <a:buChar char="-"/>
            </a:pPr>
            <a:r>
              <a:rPr lang="fi-FI" sz="2000" dirty="0"/>
              <a:t>tunnetaidot</a:t>
            </a:r>
          </a:p>
          <a:p>
            <a:pPr>
              <a:buFontTx/>
              <a:buChar char="-"/>
            </a:pPr>
            <a:r>
              <a:rPr lang="fi-FI" sz="2000" dirty="0"/>
              <a:t>ongelmanratkaisu- ja ristiriitojenkäsittelytaidot</a:t>
            </a:r>
          </a:p>
          <a:p>
            <a:pPr>
              <a:buFontTx/>
              <a:buChar char="-"/>
            </a:pPr>
            <a:r>
              <a:rPr lang="fi-FI" sz="2000" dirty="0"/>
              <a:t>hyvät vuorovaikutustaidot</a:t>
            </a:r>
          </a:p>
          <a:p>
            <a:pPr>
              <a:buFontTx/>
              <a:buChar char="-"/>
            </a:pPr>
            <a:r>
              <a:rPr lang="fi-FI" sz="2000" dirty="0"/>
              <a:t>jämäkkyys ja kyky sanoa ei</a:t>
            </a:r>
          </a:p>
          <a:p>
            <a:pPr>
              <a:buFontTx/>
              <a:buChar char="-"/>
            </a:pPr>
            <a:r>
              <a:rPr lang="fi-FI" sz="2000" dirty="0"/>
              <a:t>itsensä toteuttamisen mahdollisuus</a:t>
            </a:r>
          </a:p>
          <a:p>
            <a:pPr>
              <a:buFontTx/>
              <a:buChar char="-"/>
            </a:pPr>
            <a:r>
              <a:rPr lang="fi-FI" sz="2000" dirty="0"/>
              <a:t>elämänhallinnan tunne</a:t>
            </a:r>
          </a:p>
          <a:p>
            <a:pPr>
              <a:buFontTx/>
              <a:buChar char="-"/>
            </a:pPr>
            <a:endParaRPr lang="fi-FI" sz="1800" dirty="0"/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1EB929A-3706-473F-B98A-C1A396AC2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9496" y="1325563"/>
            <a:ext cx="6122504" cy="553243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i-FI" sz="2400" b="1" dirty="0"/>
              <a:t>Ulkoisia tekijöitä</a:t>
            </a:r>
          </a:p>
          <a:p>
            <a:pPr>
              <a:buFontTx/>
              <a:buChar char="-"/>
            </a:pPr>
            <a:r>
              <a:rPr lang="fi-FI" sz="2000" dirty="0"/>
              <a:t>terveelliset elämäntavat</a:t>
            </a:r>
          </a:p>
          <a:p>
            <a:pPr>
              <a:buFontTx/>
              <a:buChar char="-"/>
            </a:pPr>
            <a:r>
              <a:rPr lang="fi-FI" sz="2000" dirty="0"/>
              <a:t>perhe ja ystävät</a:t>
            </a:r>
          </a:p>
          <a:p>
            <a:pPr>
              <a:buFontTx/>
              <a:buChar char="-"/>
            </a:pPr>
            <a:r>
              <a:rPr lang="fi-FI" sz="2000" dirty="0"/>
              <a:t>sosiaalinen tuki</a:t>
            </a:r>
          </a:p>
          <a:p>
            <a:pPr>
              <a:buFontTx/>
              <a:buChar char="-"/>
            </a:pPr>
            <a:r>
              <a:rPr lang="fi-FI" sz="2000" dirty="0"/>
              <a:t>koulutusmahdollisuudet</a:t>
            </a:r>
          </a:p>
          <a:p>
            <a:pPr>
              <a:buFontTx/>
              <a:buChar char="-"/>
            </a:pPr>
            <a:r>
              <a:rPr lang="fi-FI" sz="2000" dirty="0"/>
              <a:t>työ tai muu toimeentulo</a:t>
            </a:r>
          </a:p>
          <a:p>
            <a:pPr>
              <a:buFontTx/>
              <a:buChar char="-"/>
            </a:pPr>
            <a:r>
              <a:rPr lang="fi-FI" sz="2000" dirty="0"/>
              <a:t>turvallinen ja terveellinen elinympäristö</a:t>
            </a:r>
          </a:p>
          <a:p>
            <a:pPr>
              <a:buFontTx/>
              <a:buChar char="-"/>
            </a:pPr>
            <a:r>
              <a:rPr lang="fi-FI" sz="2000" dirty="0"/>
              <a:t>kuulluksi tuleminen</a:t>
            </a:r>
          </a:p>
          <a:p>
            <a:pPr>
              <a:buFontTx/>
              <a:buChar char="-"/>
            </a:pPr>
            <a:r>
              <a:rPr lang="fi-FI" sz="2000" dirty="0"/>
              <a:t>vaikuttamismahdollisuudet</a:t>
            </a:r>
          </a:p>
          <a:p>
            <a:pPr>
              <a:buFontTx/>
              <a:buChar char="-"/>
            </a:pPr>
            <a:r>
              <a:rPr lang="fi-FI" sz="2000" dirty="0"/>
              <a:t>helposti saavutettavat mielenterveyspalvelut</a:t>
            </a:r>
          </a:p>
          <a:p>
            <a:pPr>
              <a:buFontTx/>
              <a:buChar char="-"/>
            </a:pPr>
            <a:r>
              <a:rPr lang="fi-FI" sz="2000" dirty="0"/>
              <a:t>toimiva yhteiskuntajärjestelmä</a:t>
            </a:r>
          </a:p>
        </p:txBody>
      </p:sp>
    </p:spTree>
    <p:extLst>
      <p:ext uri="{BB962C8B-B14F-4D97-AF65-F5344CB8AC3E}">
        <p14:creationId xmlns:p14="http://schemas.microsoft.com/office/powerpoint/2010/main" val="379672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98241A80-87B8-4571-971A-07A7DA7C5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BB7F0B7-4AA8-4515-9CF8-7FD457727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49773">
            <a:off x="7474723" y="1796179"/>
            <a:ext cx="4234322" cy="326564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807685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D6B79DC-717B-4E5E-BB4D-9654615EC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364" y="5870"/>
            <a:ext cx="9627529" cy="685213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C6A32C1E-BB0F-44A9-A9AD-87B3029E70C5}"/>
              </a:ext>
            </a:extLst>
          </p:cNvPr>
          <p:cNvSpPr txBox="1"/>
          <p:nvPr/>
        </p:nvSpPr>
        <p:spPr>
          <a:xfrm>
            <a:off x="10941804" y="5870"/>
            <a:ext cx="125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s. 116</a:t>
            </a:r>
          </a:p>
        </p:txBody>
      </p:sp>
    </p:spTree>
    <p:extLst>
      <p:ext uri="{BB962C8B-B14F-4D97-AF65-F5344CB8AC3E}">
        <p14:creationId xmlns:p14="http://schemas.microsoft.com/office/powerpoint/2010/main" val="3596504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85E21B3-4F63-43BD-9543-6EFAAC952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434" y="0"/>
            <a:ext cx="4940331" cy="2292313"/>
          </a:xfrm>
          <a:prstGeom prst="rect">
            <a:avLst/>
          </a:prstGeom>
        </p:spPr>
      </p:pic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BFE02AD7-8A1F-48B1-A170-5EAEC1E7A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6974104"/>
              </p:ext>
            </p:extLst>
          </p:nvPr>
        </p:nvGraphicFramePr>
        <p:xfrm>
          <a:off x="0" y="719666"/>
          <a:ext cx="12192000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D62119D7-D5E4-46CA-B9EF-2EBD365D6DDB}"/>
              </a:ext>
            </a:extLst>
          </p:cNvPr>
          <p:cNvSpPr txBox="1"/>
          <p:nvPr/>
        </p:nvSpPr>
        <p:spPr>
          <a:xfrm>
            <a:off x="145774" y="152500"/>
            <a:ext cx="3310315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4000" b="1" dirty="0">
                <a:solidFill>
                  <a:schemeClr val="accent5">
                    <a:lumMod val="75000"/>
                  </a:schemeClr>
                </a:solidFill>
              </a:rPr>
              <a:t>Koherenssi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55B0E77-DAF7-4B46-AF4F-93630EDDD367}"/>
              </a:ext>
            </a:extLst>
          </p:cNvPr>
          <p:cNvSpPr txBox="1"/>
          <p:nvPr/>
        </p:nvSpPr>
        <p:spPr>
          <a:xfrm>
            <a:off x="8553110" y="152500"/>
            <a:ext cx="358861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accent5">
                    <a:lumMod val="75000"/>
                  </a:schemeClr>
                </a:solidFill>
              </a:rPr>
              <a:t>Pysyvä luottamus ja usko siihen, että…</a:t>
            </a:r>
          </a:p>
        </p:txBody>
      </p:sp>
    </p:spTree>
    <p:extLst>
      <p:ext uri="{BB962C8B-B14F-4D97-AF65-F5344CB8AC3E}">
        <p14:creationId xmlns:p14="http://schemas.microsoft.com/office/powerpoint/2010/main" val="2538320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C61CC504-2020-41F3-8495-C239A9C88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0"/>
            <a:ext cx="9698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78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356</Words>
  <Application>Microsoft Office PowerPoint</Application>
  <PresentationFormat>Laajakuva</PresentationFormat>
  <Paragraphs>62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Mielenterveyttä suojaavia tekijöitä              s. 115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Sannaleena Sirola</dc:creator>
  <cp:lastModifiedBy>Sannaleena Sirola</cp:lastModifiedBy>
  <cp:revision>25</cp:revision>
  <dcterms:created xsi:type="dcterms:W3CDTF">2018-02-19T14:42:13Z</dcterms:created>
  <dcterms:modified xsi:type="dcterms:W3CDTF">2018-02-19T19:54:07Z</dcterms:modified>
</cp:coreProperties>
</file>