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70" r:id="rId13"/>
    <p:sldId id="273" r:id="rId14"/>
    <p:sldId id="271" r:id="rId15"/>
    <p:sldId id="272" r:id="rId16"/>
    <p:sldId id="268" r:id="rId17"/>
    <p:sldId id="267" r:id="rId18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27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.uk/imgres?imgurl=http://www.theclipartdirectory.com/clipart/Graduation/diploma_graduate_189006_tnb.png&amp;imgrefurl=http://www.theclipartdirectory.com/clipart/Graduation/diploma_graduate_189006_tnb.html&amp;usg=__xcUBX2_SpVao8Bb5vd21VnnPLU0=&amp;h=319&amp;w=350&amp;sz=46&amp;hl=bg&amp;start=78&amp;sig2=gFg6JQ0ZDNqU1fjHD42ykg&amp;zoom=1&amp;um=1&amp;itbs=1&amp;tbnid=RwLme3o5MgjoSM:&amp;tbnh=109&amp;tbnw=120&amp;prev=/images?q%3Duniverity%2Bstudents%2Bclipart%26start%3D60%26um%3D1%26hl%3Dbg%26sa%3DN%26rlz%3D1R2GGLL_en%26ndsp%3D20%26tbs%3Disch:1&amp;ei=64m0TOiCHcnIswbH0v2lCA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5975" y="2535744"/>
            <a:ext cx="478802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KA1 project 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under the Erasmus</a:t>
            </a:r>
            <a:r>
              <a:rPr lang="en-U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 </a:t>
            </a:r>
            <a:r>
              <a:rPr lang="en-GB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programme</a:t>
            </a:r>
          </a:p>
          <a:p>
            <a:pPr>
              <a:lnSpc>
                <a:spcPct val="80000"/>
              </a:lnSpc>
              <a:defRPr/>
            </a:pPr>
            <a:endParaRPr lang="en-GB" alt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>
              <a:lnSpc>
                <a:spcPct val="80000"/>
              </a:lnSpc>
              <a:defRPr/>
            </a:pPr>
            <a:r>
              <a:rPr lang="en-US" altLang="en-US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Jobs shadowing visit </a:t>
            </a:r>
          </a:p>
          <a:p>
            <a:pPr algn="r">
              <a:lnSpc>
                <a:spcPct val="80000"/>
              </a:lnSpc>
              <a:defRPr/>
            </a:pPr>
            <a:r>
              <a:rPr lang="en-US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 </a:t>
            </a:r>
            <a:r>
              <a:rPr lang="en-US" altLang="en-US" sz="2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SU”St</a:t>
            </a:r>
            <a:r>
              <a:rPr lang="en-US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Kliment</a:t>
            </a:r>
            <a:r>
              <a:rPr lang="en-US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Ohridski</a:t>
            </a:r>
            <a:r>
              <a:rPr lang="en-US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</a:p>
          <a:p>
            <a:pPr algn="r">
              <a:lnSpc>
                <a:spcPct val="80000"/>
              </a:lnSpc>
              <a:defRPr/>
            </a:pPr>
            <a:r>
              <a:rPr lang="en-US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13</a:t>
            </a:r>
            <a:r>
              <a:rPr lang="en-US" altLang="en-US" sz="2000" b="1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</a:t>
            </a:r>
            <a:r>
              <a:rPr lang="en-US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-17</a:t>
            </a:r>
            <a:r>
              <a:rPr lang="en-US" altLang="en-US" sz="2000" b="1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</a:t>
            </a:r>
            <a:r>
              <a:rPr lang="en-US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May </a:t>
            </a:r>
            <a:r>
              <a:rPr lang="en-US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2019</a:t>
            </a:r>
          </a:p>
          <a:p>
            <a:pPr algn="r">
              <a:lnSpc>
                <a:spcPct val="80000"/>
              </a:lnSpc>
              <a:defRPr/>
            </a:pPr>
            <a:r>
              <a:rPr lang="en-US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Dobrich, Bulgaria</a:t>
            </a:r>
            <a:endParaRPr lang="bg-BG" altLang="en-US" sz="20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55975" y="1173260"/>
            <a:ext cx="467950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Bulgarian </a:t>
            </a:r>
            <a:br>
              <a:rPr lang="en-US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educational system</a:t>
            </a:r>
            <a:endParaRPr lang="bg-BG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s://lh6.googleusercontent.com/yS4FrPIReLbzb--N8SyKnleSeKrIngqpTi0r0Jn_k5J4jLngTG-yL8_KMpSxVOAcdaK11pgNb9Ru90iKTxwtfHwefd0Hkr8EsqGqoQCayRooWIpPBjMUnwSx1oC83rF13FhrVMTCyX_J7-DKj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5486"/>
            <a:ext cx="2353593" cy="67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Higher education schools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5" name="Picture 13" descr="diploma_graduate_189006_tn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346654"/>
            <a:ext cx="1728192" cy="1569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827584" y="884466"/>
            <a:ext cx="8316416" cy="4063548"/>
          </a:xfrm>
        </p:spPr>
        <p:txBody>
          <a:bodyPr/>
          <a:lstStyle/>
          <a:p>
            <a:pPr lvl="1">
              <a:buFontTx/>
              <a:buChar char="•"/>
              <a:defRPr/>
            </a:pPr>
            <a:r>
              <a:rPr lang="en-US" altLang="en-US" sz="2000" b="1" dirty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higher education institutions:</a:t>
            </a:r>
            <a:r>
              <a:rPr lang="en-US" altLang="en-US" sz="2000" dirty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Colleges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Universities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Specialized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higher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schools –Music academy, </a:t>
            </a:r>
          </a:p>
          <a:p>
            <a:pPr marL="914400" lvl="2" indent="0">
              <a:buNone/>
              <a:defRPr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Sport academy etc.  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altLang="en-US" sz="2000" dirty="0"/>
          </a:p>
          <a:p>
            <a:pPr lvl="1">
              <a:buFontTx/>
              <a:buChar char="•"/>
              <a:defRPr/>
            </a:pPr>
            <a:r>
              <a:rPr lang="en-US" altLang="en-US" sz="2000" b="1" dirty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stages: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Specialist's degree – 3 years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Bachelor's degree – 4 years or Specialist’s degree +1 year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Master's degree - +1 year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Doctoral degree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594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Education </a:t>
            </a:r>
            <a:r>
              <a:rPr lang="en-GB" dirty="0">
                <a:solidFill>
                  <a:srgbClr val="002060"/>
                </a:solidFill>
              </a:rPr>
              <a:t/>
            </a:r>
            <a:br>
              <a:rPr lang="en-GB" dirty="0">
                <a:solidFill>
                  <a:srgbClr val="002060"/>
                </a:solidFill>
              </a:rPr>
            </a:br>
            <a:r>
              <a:rPr lang="en-GB" dirty="0">
                <a:solidFill>
                  <a:srgbClr val="002060"/>
                </a:solidFill>
              </a:rPr>
              <a:t>at SU </a:t>
            </a:r>
            <a:r>
              <a:rPr lang="bg-BG" dirty="0">
                <a:solidFill>
                  <a:srgbClr val="002060"/>
                </a:solidFill>
              </a:rPr>
              <a:t>„</a:t>
            </a:r>
            <a:r>
              <a:rPr lang="en-GB" dirty="0">
                <a:solidFill>
                  <a:srgbClr val="002060"/>
                </a:solidFill>
              </a:rPr>
              <a:t>St </a:t>
            </a:r>
            <a:r>
              <a:rPr lang="en-GB" dirty="0" err="1">
                <a:solidFill>
                  <a:srgbClr val="002060"/>
                </a:solidFill>
              </a:rPr>
              <a:t>Kliment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Ohridski</a:t>
            </a:r>
            <a:r>
              <a:rPr lang="bg-BG" dirty="0">
                <a:solidFill>
                  <a:srgbClr val="002060"/>
                </a:solidFill>
              </a:rPr>
              <a:t>“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854" y="1007160"/>
            <a:ext cx="6912768" cy="1512168"/>
          </a:xfrm>
        </p:spPr>
        <p:txBody>
          <a:bodyPr/>
          <a:lstStyle/>
          <a:p>
            <a:r>
              <a:rPr lang="en-GB" sz="2400" dirty="0" smtClean="0">
                <a:solidFill>
                  <a:srgbClr val="FF0000"/>
                </a:solidFill>
              </a:rPr>
              <a:t>                            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002060"/>
                </a:solidFill>
              </a:rPr>
              <a:t> </a:t>
            </a:r>
            <a:r>
              <a:rPr lang="en-GB" sz="2400" dirty="0" smtClean="0">
                <a:solidFill>
                  <a:srgbClr val="002060"/>
                </a:solidFill>
              </a:rPr>
              <a:t>    Profiles: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FF0000"/>
                </a:solidFill>
              </a:rPr>
              <a:t>Music        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00B0F0"/>
                </a:solidFill>
              </a:rPr>
              <a:t>Choreography       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002060"/>
                </a:solidFill>
              </a:rPr>
              <a:t>Fine </a:t>
            </a:r>
            <a:r>
              <a:rPr lang="en-GB" sz="1800" dirty="0">
                <a:solidFill>
                  <a:srgbClr val="002060"/>
                </a:solidFill>
              </a:rPr>
              <a:t>arts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   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285027" y="2519328"/>
            <a:ext cx="7854280" cy="242543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000" dirty="0" smtClean="0">
                <a:solidFill>
                  <a:schemeClr val="tx1"/>
                </a:solidFill>
              </a:rPr>
              <a:t>33 teachers </a:t>
            </a:r>
            <a:r>
              <a:rPr lang="en-GB" sz="2000" dirty="0">
                <a:solidFill>
                  <a:schemeClr val="tx1"/>
                </a:solidFill>
              </a:rPr>
              <a:t>of music, choreography and fine arts</a:t>
            </a:r>
            <a:r>
              <a:rPr lang="en-GB" sz="2000" dirty="0" smtClean="0">
                <a:solidFill>
                  <a:schemeClr val="tx1"/>
                </a:solidFill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000" dirty="0" smtClean="0">
                <a:solidFill>
                  <a:schemeClr val="tx1"/>
                </a:solidFill>
              </a:rPr>
              <a:t>115 teachers at all;</a:t>
            </a:r>
            <a:endParaRPr lang="en-GB" sz="20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tx1"/>
                </a:solidFill>
              </a:rPr>
              <a:t>Musical </a:t>
            </a:r>
            <a:r>
              <a:rPr lang="en-GB" sz="2000" dirty="0" smtClean="0">
                <a:solidFill>
                  <a:schemeClr val="tx1"/>
                </a:solidFill>
              </a:rPr>
              <a:t>instruments: </a:t>
            </a: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GB" sz="2000" dirty="0" smtClean="0"/>
              <a:t>piano</a:t>
            </a:r>
            <a:r>
              <a:rPr lang="en-GB" sz="2000" dirty="0"/>
              <a:t>, accordion, violin, guitar, flute, clarinet, trumpet, </a:t>
            </a:r>
            <a:r>
              <a:rPr lang="en-GB" sz="2000" dirty="0" smtClean="0"/>
              <a:t>saxophone</a:t>
            </a:r>
            <a:r>
              <a:rPr lang="en-GB" sz="2000" dirty="0"/>
              <a:t>, percussion instruments, electric guitar;</a:t>
            </a: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GB" sz="2000" dirty="0"/>
              <a:t>Folk instruments - bagpipe, kaval, </a:t>
            </a:r>
            <a:r>
              <a:rPr lang="en-GB" sz="2000" dirty="0" err="1"/>
              <a:t>tamboura</a:t>
            </a:r>
            <a:r>
              <a:rPr lang="en-GB" sz="2000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Folk and pop and jazz singing;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197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Education </a:t>
            </a:r>
            <a:br>
              <a:rPr lang="en-GB" dirty="0">
                <a:solidFill>
                  <a:srgbClr val="002060"/>
                </a:solidFill>
              </a:rPr>
            </a:br>
            <a:r>
              <a:rPr lang="en-GB" dirty="0">
                <a:solidFill>
                  <a:srgbClr val="002060"/>
                </a:solidFill>
              </a:rPr>
              <a:t>at SU </a:t>
            </a:r>
            <a:r>
              <a:rPr lang="bg-BG" dirty="0">
                <a:solidFill>
                  <a:srgbClr val="002060"/>
                </a:solidFill>
              </a:rPr>
              <a:t>„</a:t>
            </a:r>
            <a:r>
              <a:rPr lang="en-GB" dirty="0">
                <a:solidFill>
                  <a:srgbClr val="002060"/>
                </a:solidFill>
              </a:rPr>
              <a:t>St </a:t>
            </a:r>
            <a:r>
              <a:rPr lang="en-GB" dirty="0" err="1">
                <a:solidFill>
                  <a:srgbClr val="002060"/>
                </a:solidFill>
              </a:rPr>
              <a:t>Kliment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Ohridski</a:t>
            </a:r>
            <a:r>
              <a:rPr lang="bg-BG" dirty="0">
                <a:solidFill>
                  <a:srgbClr val="002060"/>
                </a:solidFill>
              </a:rPr>
              <a:t>“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5696" y="1347614"/>
            <a:ext cx="6912768" cy="460648"/>
          </a:xfrm>
        </p:spPr>
        <p:txBody>
          <a:bodyPr/>
          <a:lstStyle/>
          <a:p>
            <a:r>
              <a:rPr lang="en-GB" sz="2400" dirty="0">
                <a:solidFill>
                  <a:srgbClr val="FF0000"/>
                </a:solidFill>
              </a:rPr>
              <a:t>General </a:t>
            </a:r>
            <a:r>
              <a:rPr lang="en-GB" sz="2400" dirty="0" smtClean="0">
                <a:solidFill>
                  <a:srgbClr val="FF0000"/>
                </a:solidFill>
              </a:rPr>
              <a:t>music: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403648" y="1923678"/>
            <a:ext cx="6912768" cy="691481"/>
          </a:xfrm>
          <a:prstGeom prst="rect">
            <a:avLst/>
          </a:prstGeom>
        </p:spPr>
        <p:txBody>
          <a:bodyPr lIns="396000" anchor="t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in Primary and Secondary Stage - 2 hours/ week;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f</a:t>
            </a:r>
            <a:r>
              <a:rPr lang="en-US" sz="2000" dirty="0" smtClean="0"/>
              <a:t>rom 8th to 10th grade - 1 hour/ week;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336166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E</a:t>
            </a:r>
            <a:r>
              <a:rPr lang="en-GB" dirty="0" smtClean="0">
                <a:solidFill>
                  <a:srgbClr val="002060"/>
                </a:solidFill>
              </a:rPr>
              <a:t>ducation </a:t>
            </a:r>
            <a:r>
              <a:rPr lang="en-GB" dirty="0">
                <a:solidFill>
                  <a:srgbClr val="002060"/>
                </a:solidFill>
              </a:rPr>
              <a:t/>
            </a:r>
            <a:br>
              <a:rPr lang="en-GB" dirty="0">
                <a:solidFill>
                  <a:srgbClr val="002060"/>
                </a:solidFill>
              </a:rPr>
            </a:br>
            <a:r>
              <a:rPr lang="en-GB" dirty="0">
                <a:solidFill>
                  <a:srgbClr val="002060"/>
                </a:solidFill>
              </a:rPr>
              <a:t>at SU </a:t>
            </a:r>
            <a:r>
              <a:rPr lang="bg-BG" dirty="0">
                <a:solidFill>
                  <a:srgbClr val="002060"/>
                </a:solidFill>
              </a:rPr>
              <a:t>„</a:t>
            </a:r>
            <a:r>
              <a:rPr lang="en-GB" dirty="0">
                <a:solidFill>
                  <a:srgbClr val="002060"/>
                </a:solidFill>
              </a:rPr>
              <a:t>St </a:t>
            </a:r>
            <a:r>
              <a:rPr lang="en-GB" dirty="0" err="1">
                <a:solidFill>
                  <a:srgbClr val="002060"/>
                </a:solidFill>
              </a:rPr>
              <a:t>Kliment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Ohridski</a:t>
            </a:r>
            <a:r>
              <a:rPr lang="bg-BG" dirty="0">
                <a:solidFill>
                  <a:srgbClr val="002060"/>
                </a:solidFill>
              </a:rPr>
              <a:t>“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>
                <a:solidFill>
                  <a:srgbClr val="FF0000"/>
                </a:solidFill>
              </a:rPr>
              <a:t>P</a:t>
            </a:r>
            <a:r>
              <a:rPr lang="en-GB" sz="2400" dirty="0" smtClean="0">
                <a:solidFill>
                  <a:srgbClr val="FF0000"/>
                </a:solidFill>
              </a:rPr>
              <a:t>rofiled music: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31747" y="1456329"/>
            <a:ext cx="7399616" cy="3396684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All </a:t>
            </a:r>
            <a:r>
              <a:rPr lang="en-US" sz="2000" dirty="0" smtClean="0"/>
              <a:t>the students from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 – 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grade study </a:t>
            </a:r>
            <a:r>
              <a:rPr lang="en-US" sz="2000" dirty="0"/>
              <a:t>1 </a:t>
            </a:r>
            <a:r>
              <a:rPr lang="en-US" sz="2000" dirty="0" smtClean="0"/>
              <a:t>hour/ week </a:t>
            </a:r>
            <a:r>
              <a:rPr lang="en-US" sz="2000" dirty="0"/>
              <a:t>of </a:t>
            </a:r>
            <a:endParaRPr lang="en-US" sz="2000" dirty="0" smtClean="0"/>
          </a:p>
          <a:p>
            <a:r>
              <a:rPr lang="en-US" sz="2000" dirty="0" smtClean="0"/>
              <a:t>musical </a:t>
            </a:r>
            <a:r>
              <a:rPr lang="en-US" sz="2000" dirty="0"/>
              <a:t>instrument or singing. Participate in various </a:t>
            </a:r>
            <a:endParaRPr lang="en-US" sz="2000" dirty="0" smtClean="0"/>
          </a:p>
          <a:p>
            <a:r>
              <a:rPr lang="en-US" sz="2000" dirty="0" smtClean="0"/>
              <a:t>instrumental </a:t>
            </a:r>
            <a:r>
              <a:rPr lang="en-US" sz="2000" dirty="0"/>
              <a:t>formations or vocal groups;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Students from </a:t>
            </a:r>
            <a:r>
              <a:rPr lang="en-US" sz="2000" dirty="0"/>
              <a:t>the </a:t>
            </a:r>
            <a:r>
              <a:rPr lang="en-US" sz="2000" dirty="0" smtClean="0"/>
              <a:t>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to </a:t>
            </a:r>
            <a:r>
              <a:rPr lang="en-US" sz="2000" dirty="0"/>
              <a:t>the </a:t>
            </a:r>
            <a:r>
              <a:rPr lang="en-US" sz="2000" dirty="0" smtClean="0"/>
              <a:t>12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grade - </a:t>
            </a:r>
            <a:r>
              <a:rPr lang="en-US" sz="2000" dirty="0"/>
              <a:t>2 </a:t>
            </a:r>
            <a:r>
              <a:rPr lang="en-US" sz="2000" dirty="0" smtClean="0"/>
              <a:t>hour/week </a:t>
            </a:r>
          </a:p>
          <a:p>
            <a:r>
              <a:rPr lang="en-US" sz="2000" dirty="0" smtClean="0"/>
              <a:t>musical </a:t>
            </a:r>
            <a:r>
              <a:rPr lang="en-US" sz="2000" dirty="0"/>
              <a:t>instrument or </a:t>
            </a:r>
            <a:r>
              <a:rPr lang="en-US" sz="2000" dirty="0" smtClean="0"/>
              <a:t>singing, </a:t>
            </a:r>
            <a:r>
              <a:rPr lang="en-US" sz="2000" dirty="0"/>
              <a:t>as well as </a:t>
            </a:r>
            <a:r>
              <a:rPr lang="en-US" sz="2000" dirty="0" smtClean="0"/>
              <a:t>a compulsory </a:t>
            </a:r>
            <a:r>
              <a:rPr lang="en-US" sz="2000" dirty="0"/>
              <a:t>piano </a:t>
            </a:r>
            <a:r>
              <a:rPr lang="en-US" sz="2000" dirty="0" smtClean="0"/>
              <a:t>at 10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grade. Pupils </a:t>
            </a:r>
            <a:r>
              <a:rPr lang="en-US" sz="2000" dirty="0"/>
              <a:t>are trained in solfeggio and initial </a:t>
            </a:r>
            <a:endParaRPr lang="en-US" sz="2000" dirty="0" smtClean="0"/>
          </a:p>
          <a:p>
            <a:r>
              <a:rPr lang="en-US" sz="2000" dirty="0" smtClean="0"/>
              <a:t>harmony</a:t>
            </a:r>
            <a:r>
              <a:rPr lang="en-US" sz="2000" dirty="0"/>
              <a:t>, musical analysis, sound processing, choir and </a:t>
            </a:r>
            <a:endParaRPr lang="en-US" sz="2000" dirty="0" smtClean="0"/>
          </a:p>
          <a:p>
            <a:r>
              <a:rPr lang="en-US" sz="2000" dirty="0" smtClean="0"/>
              <a:t>choral </a:t>
            </a:r>
            <a:r>
              <a:rPr lang="en-US" sz="2000" dirty="0"/>
              <a:t>studies</a:t>
            </a:r>
            <a:r>
              <a:rPr lang="en-US" sz="2000" dirty="0" smtClean="0"/>
              <a:t>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Extracurricular forms - Brass orchestra and vocal </a:t>
            </a:r>
            <a:endParaRPr lang="en-US" sz="2000" dirty="0" smtClean="0"/>
          </a:p>
          <a:p>
            <a:r>
              <a:rPr lang="en-US" sz="2000" dirty="0" smtClean="0"/>
              <a:t>formations</a:t>
            </a:r>
            <a:r>
              <a:rPr lang="en-US" sz="20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39591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Music education </a:t>
            </a:r>
            <a:br>
              <a:rPr lang="en-GB" dirty="0">
                <a:solidFill>
                  <a:srgbClr val="002060"/>
                </a:solidFill>
              </a:rPr>
            </a:br>
            <a:r>
              <a:rPr lang="en-GB" dirty="0">
                <a:solidFill>
                  <a:srgbClr val="002060"/>
                </a:solidFill>
              </a:rPr>
              <a:t>at SU </a:t>
            </a:r>
            <a:r>
              <a:rPr lang="bg-BG" dirty="0">
                <a:solidFill>
                  <a:srgbClr val="002060"/>
                </a:solidFill>
              </a:rPr>
              <a:t>„</a:t>
            </a:r>
            <a:r>
              <a:rPr lang="en-GB" dirty="0">
                <a:solidFill>
                  <a:srgbClr val="002060"/>
                </a:solidFill>
              </a:rPr>
              <a:t>St </a:t>
            </a:r>
            <a:r>
              <a:rPr lang="en-GB" dirty="0" err="1">
                <a:solidFill>
                  <a:srgbClr val="002060"/>
                </a:solidFill>
              </a:rPr>
              <a:t>Kliment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Ohridski</a:t>
            </a:r>
            <a:r>
              <a:rPr lang="bg-BG" dirty="0">
                <a:solidFill>
                  <a:srgbClr val="002060"/>
                </a:solidFill>
              </a:rPr>
              <a:t>“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solidFill>
                  <a:srgbClr val="FF0000"/>
                </a:solidFill>
              </a:rPr>
              <a:t>Profiled Choreography: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19672" y="1585151"/>
            <a:ext cx="7416824" cy="2995737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Studied </a:t>
            </a:r>
            <a:r>
              <a:rPr lang="en-US" sz="2000" dirty="0"/>
              <a:t>from </a:t>
            </a:r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to 12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grade;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From </a:t>
            </a:r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 </a:t>
            </a:r>
            <a:r>
              <a:rPr lang="en-US" sz="2000" dirty="0"/>
              <a:t>to </a:t>
            </a:r>
            <a:r>
              <a:rPr lang="en-US" sz="2000" dirty="0" smtClean="0"/>
              <a:t>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 </a:t>
            </a:r>
            <a:r>
              <a:rPr lang="en-US" sz="2000" dirty="0"/>
              <a:t>grade - choreography - 2 </a:t>
            </a:r>
            <a:r>
              <a:rPr lang="en-US" sz="2000" dirty="0" smtClean="0"/>
              <a:t>hours/ week;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Vocational training in </a:t>
            </a:r>
            <a:r>
              <a:rPr lang="en-US" sz="2000" dirty="0" smtClean="0"/>
              <a:t>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-12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grade - </a:t>
            </a:r>
            <a:r>
              <a:rPr lang="en-US" sz="2000" dirty="0"/>
              <a:t>studying </a:t>
            </a:r>
            <a:r>
              <a:rPr lang="en-US" sz="2000" dirty="0" smtClean="0"/>
              <a:t>the</a:t>
            </a:r>
          </a:p>
          <a:p>
            <a:r>
              <a:rPr lang="en-US" sz="2000" dirty="0" smtClean="0"/>
              <a:t>subjects</a:t>
            </a:r>
            <a:r>
              <a:rPr lang="en-US" sz="2000" dirty="0"/>
              <a:t>: choreography, Bulgarian folk dances, </a:t>
            </a:r>
            <a:r>
              <a:rPr lang="en-US" sz="2000" dirty="0" smtClean="0"/>
              <a:t>exercise, </a:t>
            </a:r>
          </a:p>
          <a:p>
            <a:r>
              <a:rPr lang="en-US" sz="2000" dirty="0" smtClean="0"/>
              <a:t>reading </a:t>
            </a:r>
            <a:r>
              <a:rPr lang="en-US" sz="2000" dirty="0"/>
              <a:t>and description of dance, dance history, </a:t>
            </a:r>
            <a:r>
              <a:rPr lang="en-US" sz="2000" dirty="0" smtClean="0"/>
              <a:t>classical</a:t>
            </a:r>
            <a:r>
              <a:rPr lang="en-US" sz="2000" dirty="0"/>
              <a:t>, </a:t>
            </a:r>
            <a:endParaRPr lang="en-US" sz="2000" dirty="0" smtClean="0"/>
          </a:p>
          <a:p>
            <a:r>
              <a:rPr lang="en-US" sz="2000" dirty="0" smtClean="0"/>
              <a:t>contemporary </a:t>
            </a:r>
            <a:r>
              <a:rPr lang="en-US" sz="2000" dirty="0"/>
              <a:t>dances, </a:t>
            </a:r>
            <a:r>
              <a:rPr lang="en-US" sz="2000" dirty="0" smtClean="0"/>
              <a:t>etc.;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Extracurricular forms - representative dance ensembles, </a:t>
            </a:r>
            <a:endParaRPr lang="en-US" sz="2000" dirty="0" smtClean="0"/>
          </a:p>
          <a:p>
            <a:r>
              <a:rPr lang="en-US" sz="2000" dirty="0" smtClean="0"/>
              <a:t>hip-hop </a:t>
            </a:r>
            <a:r>
              <a:rPr lang="en-US" sz="2000" dirty="0"/>
              <a:t>formations, cheerleading composition</a:t>
            </a:r>
            <a:r>
              <a:rPr lang="en-US" sz="2000" dirty="0" smtClean="0"/>
              <a:t>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1371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Education </a:t>
            </a:r>
            <a:br>
              <a:rPr lang="en-GB" dirty="0" smtClean="0">
                <a:solidFill>
                  <a:srgbClr val="002060"/>
                </a:solidFill>
              </a:rPr>
            </a:br>
            <a:r>
              <a:rPr lang="en-GB" dirty="0" smtClean="0">
                <a:solidFill>
                  <a:srgbClr val="002060"/>
                </a:solidFill>
              </a:rPr>
              <a:t>at </a:t>
            </a:r>
            <a:r>
              <a:rPr lang="en-GB" dirty="0">
                <a:solidFill>
                  <a:srgbClr val="002060"/>
                </a:solidFill>
              </a:rPr>
              <a:t>SU </a:t>
            </a:r>
            <a:r>
              <a:rPr lang="bg-BG" dirty="0">
                <a:solidFill>
                  <a:srgbClr val="002060"/>
                </a:solidFill>
              </a:rPr>
              <a:t>„</a:t>
            </a:r>
            <a:r>
              <a:rPr lang="en-GB" dirty="0">
                <a:solidFill>
                  <a:srgbClr val="002060"/>
                </a:solidFill>
              </a:rPr>
              <a:t>St </a:t>
            </a:r>
            <a:r>
              <a:rPr lang="en-GB" dirty="0" err="1">
                <a:solidFill>
                  <a:srgbClr val="002060"/>
                </a:solidFill>
              </a:rPr>
              <a:t>Kliment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Ohridski</a:t>
            </a:r>
            <a:r>
              <a:rPr lang="bg-BG" dirty="0">
                <a:solidFill>
                  <a:srgbClr val="002060"/>
                </a:solidFill>
              </a:rPr>
              <a:t>“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1600" y="1419622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In the three fields of the arts, approximately </a:t>
            </a:r>
            <a:endParaRPr lang="bg-BG" sz="2400" dirty="0" smtClean="0"/>
          </a:p>
          <a:p>
            <a:pPr algn="ctr"/>
            <a:r>
              <a:rPr lang="en-US" sz="2400" dirty="0" smtClean="0"/>
              <a:t>1100 </a:t>
            </a:r>
            <a:r>
              <a:rPr lang="en-US" sz="2400" dirty="0"/>
              <a:t>students are trained during the current </a:t>
            </a:r>
            <a:endParaRPr lang="bg-BG" sz="2400" dirty="0" smtClean="0"/>
          </a:p>
          <a:p>
            <a:pPr algn="ctr"/>
            <a:r>
              <a:rPr lang="en-US" sz="2400" dirty="0" smtClean="0"/>
              <a:t>school year </a:t>
            </a:r>
            <a:r>
              <a:rPr lang="en-US" sz="2400" dirty="0"/>
              <a:t>- the biggest school </a:t>
            </a:r>
            <a:r>
              <a:rPr lang="en-US" sz="2400" dirty="0" smtClean="0"/>
              <a:t>at </a:t>
            </a:r>
            <a:r>
              <a:rPr lang="en-US" sz="2400" dirty="0"/>
              <a:t>Dobrich </a:t>
            </a:r>
            <a:r>
              <a:rPr lang="en-US" sz="2400" dirty="0" smtClean="0"/>
              <a:t>region</a:t>
            </a:r>
            <a:r>
              <a:rPr lang="bg-BG" sz="2400" dirty="0"/>
              <a:t>.</a:t>
            </a:r>
            <a:endParaRPr lang="en-GB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485" y="3012395"/>
            <a:ext cx="3027054" cy="16489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77579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4276" y="339502"/>
            <a:ext cx="7524328" cy="884466"/>
          </a:xfrm>
        </p:spPr>
        <p:txBody>
          <a:bodyPr/>
          <a:lstStyle/>
          <a:p>
            <a:r>
              <a:rPr lang="en-US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Thank you for your attention!</a:t>
            </a:r>
            <a:br>
              <a:rPr lang="en-US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Have a nice stay at our school!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074" y="1663700"/>
            <a:ext cx="5499277" cy="2995613"/>
          </a:xfrm>
        </p:spPr>
      </p:pic>
    </p:spTree>
    <p:extLst>
      <p:ext uri="{BB962C8B-B14F-4D97-AF65-F5344CB8AC3E}">
        <p14:creationId xmlns:p14="http://schemas.microsoft.com/office/powerpoint/2010/main" val="371072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065227"/>
            <a:ext cx="1763688" cy="1078273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79512" y="1075971"/>
            <a:ext cx="8712968" cy="3528392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800" dirty="0"/>
              <a:t>The education at state and municipality schools is </a:t>
            </a:r>
            <a:r>
              <a:rPr lang="en-US" altLang="en-US" sz="1800" dirty="0">
                <a:solidFill>
                  <a:srgbClr val="1C67BB"/>
                </a:solidFill>
              </a:rPr>
              <a:t>free of charge</a:t>
            </a:r>
            <a:r>
              <a:rPr lang="en-US" altLang="en-US" sz="1800" dirty="0"/>
              <a:t>, except </a:t>
            </a:r>
            <a:r>
              <a:rPr lang="en-US" altLang="en-US" sz="1800" dirty="0" smtClean="0"/>
              <a:t>for</a:t>
            </a:r>
          </a:p>
          <a:p>
            <a:r>
              <a:rPr lang="en-US" altLang="en-US" sz="1800" dirty="0" smtClean="0"/>
              <a:t> </a:t>
            </a:r>
            <a:r>
              <a:rPr lang="en-US" altLang="en-US" sz="1800" dirty="0"/>
              <a:t>the higher education schools.</a:t>
            </a:r>
            <a:r>
              <a:rPr lang="bg-BG" altLang="en-US" sz="1800" dirty="0"/>
              <a:t> </a:t>
            </a:r>
            <a:endParaRPr lang="en-US" altLang="en-US" sz="1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800" dirty="0"/>
              <a:t>Full-time education is </a:t>
            </a:r>
            <a:r>
              <a:rPr lang="en-US" altLang="en-US" sz="1800" dirty="0">
                <a:solidFill>
                  <a:srgbClr val="1C67BB"/>
                </a:solidFill>
              </a:rPr>
              <a:t>compulsory</a:t>
            </a:r>
            <a:r>
              <a:rPr lang="en-US" altLang="en-US" sz="1800" dirty="0"/>
              <a:t> for all children aged between </a:t>
            </a:r>
            <a:r>
              <a:rPr lang="en-US" altLang="en-US" sz="1800" dirty="0" smtClean="0"/>
              <a:t>7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 </a:t>
            </a:r>
            <a:r>
              <a:rPr lang="en-US" altLang="en-US" sz="1800" dirty="0"/>
              <a:t>(</a:t>
            </a:r>
            <a:r>
              <a:rPr lang="bg-BG" altLang="en-US" sz="1800" dirty="0"/>
              <a:t>or </a:t>
            </a:r>
            <a:r>
              <a:rPr lang="bg-BG" altLang="en-US" sz="1800" dirty="0" smtClean="0"/>
              <a:t>6</a:t>
            </a:r>
            <a:r>
              <a:rPr lang="en-GB" altLang="en-US" sz="1800" baseline="30000" dirty="0" err="1" smtClean="0"/>
              <a:t>th</a:t>
            </a:r>
            <a:r>
              <a:rPr lang="en-GB" altLang="en-US" sz="1800" dirty="0" smtClean="0"/>
              <a:t> </a:t>
            </a:r>
            <a:r>
              <a:rPr lang="bg-BG" altLang="en-US" sz="1800" dirty="0" smtClean="0"/>
              <a:t>, </a:t>
            </a:r>
            <a:r>
              <a:rPr lang="bg-BG" altLang="en-US" sz="1800" dirty="0"/>
              <a:t>if </a:t>
            </a:r>
            <a:endParaRPr lang="en-GB" altLang="en-US" sz="1800" dirty="0" smtClean="0"/>
          </a:p>
          <a:p>
            <a:r>
              <a:rPr lang="en-GB" altLang="en-US" sz="1800" dirty="0"/>
              <a:t>t</a:t>
            </a:r>
            <a:r>
              <a:rPr lang="bg-BG" altLang="en-US" sz="1800" dirty="0" smtClean="0"/>
              <a:t>he</a:t>
            </a:r>
            <a:r>
              <a:rPr lang="en-GB" altLang="en-US" sz="1800" dirty="0" smtClean="0"/>
              <a:t> </a:t>
            </a:r>
            <a:r>
              <a:rPr lang="bg-BG" altLang="en-US" sz="1800" dirty="0" smtClean="0"/>
              <a:t>parents </a:t>
            </a:r>
            <a:r>
              <a:rPr lang="bg-BG" altLang="en-US" sz="1800" dirty="0"/>
              <a:t>wish</a:t>
            </a:r>
            <a:r>
              <a:rPr lang="en-US" altLang="en-US" sz="1800" dirty="0"/>
              <a:t>) and </a:t>
            </a:r>
            <a:r>
              <a:rPr lang="en-US" altLang="en-US" sz="1800" dirty="0" smtClean="0"/>
              <a:t>16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.</a:t>
            </a:r>
            <a:endParaRPr lang="en-US" altLang="en-US" sz="1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800" dirty="0">
                <a:solidFill>
                  <a:srgbClr val="1C67BB"/>
                </a:solidFill>
              </a:rPr>
              <a:t>Grading</a:t>
            </a:r>
            <a:r>
              <a:rPr lang="en-US" altLang="en-US" sz="1800" dirty="0"/>
              <a:t> is based on written and oral testing, homework, and in-class </a:t>
            </a:r>
            <a:endParaRPr lang="en-US" altLang="en-US" sz="1800" dirty="0" smtClean="0"/>
          </a:p>
          <a:p>
            <a:r>
              <a:rPr lang="en-US" altLang="en-US" sz="1800" dirty="0" smtClean="0"/>
              <a:t>participation</a:t>
            </a:r>
            <a:r>
              <a:rPr lang="en-US" altLang="en-US" sz="1800" dirty="0"/>
              <a:t>.</a:t>
            </a:r>
            <a:r>
              <a:rPr lang="bg-BG" altLang="en-US" sz="1800" dirty="0"/>
              <a:t>  </a:t>
            </a:r>
            <a:endParaRPr lang="en-US" altLang="en-US" sz="1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800" dirty="0"/>
              <a:t>The </a:t>
            </a:r>
            <a:r>
              <a:rPr lang="en-US" altLang="en-US" sz="1800" dirty="0">
                <a:solidFill>
                  <a:srgbClr val="1C67BB"/>
                </a:solidFill>
              </a:rPr>
              <a:t>grading system</a:t>
            </a:r>
            <a:r>
              <a:rPr lang="en-US" altLang="en-US" sz="1800" dirty="0"/>
              <a:t> is based on numerals, where 6 is the highest and 2 is the </a:t>
            </a:r>
            <a:endParaRPr lang="en-US" altLang="en-US" sz="1800" dirty="0" smtClean="0"/>
          </a:p>
          <a:p>
            <a:r>
              <a:rPr lang="en-US" altLang="en-US" sz="1800" dirty="0" smtClean="0"/>
              <a:t>lowest </a:t>
            </a:r>
            <a:r>
              <a:rPr lang="en-US" altLang="en-US" sz="1800" dirty="0"/>
              <a:t>grade a student can obtain. Passing grades are from 3 to 6; 2 denotes </a:t>
            </a:r>
            <a:endParaRPr lang="en-US" altLang="en-US" sz="1800" dirty="0" smtClean="0"/>
          </a:p>
          <a:p>
            <a:r>
              <a:rPr lang="en-US" altLang="en-US" sz="1800" dirty="0" smtClean="0"/>
              <a:t>a </a:t>
            </a:r>
            <a:r>
              <a:rPr lang="en-US" altLang="en-US" sz="1800" dirty="0"/>
              <a:t>failure.</a:t>
            </a:r>
            <a:r>
              <a:rPr lang="bg-BG" altLang="en-US" sz="1800" dirty="0"/>
              <a:t> </a:t>
            </a:r>
            <a:r>
              <a:rPr lang="en-US" altLang="en-US" sz="1800" dirty="0"/>
              <a:t>Children in first </a:t>
            </a:r>
            <a:r>
              <a:rPr lang="en-US" altLang="en-US" sz="1800" dirty="0" smtClean="0"/>
              <a:t>grade </a:t>
            </a:r>
            <a:r>
              <a:rPr lang="en-US" altLang="en-US" sz="1800" dirty="0"/>
              <a:t>are assessed only on a qualitative </a:t>
            </a:r>
            <a:r>
              <a:rPr lang="en-US" altLang="en-US" sz="1800" dirty="0" smtClean="0"/>
              <a:t>scale.</a:t>
            </a:r>
            <a:endParaRPr lang="en-US" altLang="en-US" sz="1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800" dirty="0">
                <a:solidFill>
                  <a:srgbClr val="1C67BB"/>
                </a:solidFill>
              </a:rPr>
              <a:t>Parents</a:t>
            </a:r>
            <a:r>
              <a:rPr lang="en-US" altLang="en-US" sz="1800" dirty="0"/>
              <a:t> have legal responsibility to secure the school attendance of their child.</a:t>
            </a:r>
            <a:r>
              <a:rPr lang="bg-BG" altLang="en-US" sz="1800" dirty="0"/>
              <a:t> </a:t>
            </a:r>
            <a:endParaRPr lang="en-US" altLang="en-US" sz="1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800" dirty="0"/>
              <a:t>All schools admit students of </a:t>
            </a:r>
            <a:r>
              <a:rPr lang="en-US" altLang="en-US" sz="1800" dirty="0">
                <a:solidFill>
                  <a:srgbClr val="1C67BB"/>
                </a:solidFill>
              </a:rPr>
              <a:t>both genders.</a:t>
            </a:r>
            <a:r>
              <a:rPr lang="bg-BG" altLang="en-US" sz="1800" dirty="0"/>
              <a:t> </a:t>
            </a:r>
            <a:endParaRPr lang="en-US" altLang="en-US" sz="1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800" dirty="0"/>
              <a:t>The </a:t>
            </a:r>
            <a:r>
              <a:rPr lang="en-US" altLang="en-US" sz="1800" dirty="0">
                <a:solidFill>
                  <a:srgbClr val="1C67BB"/>
                </a:solidFill>
              </a:rPr>
              <a:t>official language</a:t>
            </a:r>
            <a:r>
              <a:rPr lang="en-US" altLang="en-US" sz="1800" dirty="0"/>
              <a:t> of instructions is Bulgarian.</a:t>
            </a:r>
            <a:r>
              <a:rPr lang="bg-BG" altLang="en-US" sz="1800" dirty="0"/>
              <a:t> </a:t>
            </a:r>
            <a:endParaRPr lang="en-US" alt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248267" cy="884466"/>
          </a:xfrm>
        </p:spPr>
        <p:txBody>
          <a:bodyPr/>
          <a:lstStyle/>
          <a:p>
            <a:r>
              <a:rPr lang="en-US" sz="3200" dirty="0" smtClean="0"/>
              <a:t> 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features of the Bulgarian education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51520" y="1347614"/>
            <a:ext cx="8496944" cy="3672408"/>
          </a:xfrm>
        </p:spPr>
        <p:txBody>
          <a:bodyPr/>
          <a:lstStyle/>
          <a:p>
            <a:r>
              <a:rPr lang="en-US" altLang="en-US" sz="1800" dirty="0"/>
              <a:t>The </a:t>
            </a:r>
            <a:r>
              <a:rPr lang="en-US" altLang="en-US" sz="1800" b="1" dirty="0">
                <a:solidFill>
                  <a:srgbClr val="1C67BB"/>
                </a:solidFill>
              </a:rPr>
              <a:t>curriculum</a:t>
            </a:r>
            <a:r>
              <a:rPr lang="en-US" altLang="en-US" sz="1800" dirty="0"/>
              <a:t> is composed of </a:t>
            </a:r>
            <a:r>
              <a:rPr lang="en-US" altLang="en-US" sz="1800" b="1" dirty="0">
                <a:solidFill>
                  <a:srgbClr val="1C67BB"/>
                </a:solidFill>
              </a:rPr>
              <a:t>three components</a:t>
            </a:r>
            <a:r>
              <a:rPr lang="en-US" altLang="en-US" sz="1800" dirty="0"/>
              <a:t>: compulsory, elective, and optional; the correlation between those varies at different types of schools</a:t>
            </a:r>
            <a:r>
              <a:rPr lang="bg-BG" altLang="en-US" sz="1800" dirty="0"/>
              <a:t> </a:t>
            </a:r>
            <a:endParaRPr lang="en-US" altLang="en-US" sz="1800" dirty="0"/>
          </a:p>
          <a:p>
            <a:r>
              <a:rPr lang="en-US" altLang="en-US" sz="1800" b="1" dirty="0">
                <a:solidFill>
                  <a:srgbClr val="1C67BB"/>
                </a:solidFill>
              </a:rPr>
              <a:t>Subjects</a:t>
            </a:r>
            <a:r>
              <a:rPr lang="en-US" altLang="en-US" sz="1800" dirty="0"/>
              <a:t> fall into the following </a:t>
            </a:r>
            <a:r>
              <a:rPr lang="en-US" altLang="en-US" sz="1800" b="1" dirty="0">
                <a:solidFill>
                  <a:srgbClr val="1C67BB"/>
                </a:solidFill>
              </a:rPr>
              <a:t>eight major areas of content</a:t>
            </a:r>
            <a:r>
              <a:rPr lang="en-US" altLang="en-US" sz="1800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1800" b="1" dirty="0"/>
              <a:t>Bulgarian language and literature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1800" b="1" dirty="0"/>
              <a:t>Foreign languages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1800" b="1" dirty="0"/>
              <a:t>Mathematics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1800" b="1" dirty="0"/>
              <a:t>Information and communication technologies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1800" b="1" dirty="0"/>
              <a:t>Social sciences and civics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1800" b="1" dirty="0"/>
              <a:t>Natural sciences and ecology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1800" b="1" dirty="0"/>
              <a:t>Music and art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1800" b="1" dirty="0"/>
              <a:t>Physical education and sports</a:t>
            </a:r>
            <a:endParaRPr lang="bg-BG" altLang="en-US" sz="1800" b="1" dirty="0"/>
          </a:p>
          <a:p>
            <a:endParaRPr lang="en-GB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 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features of the Bulgarian education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531" y="4065227"/>
            <a:ext cx="1979469" cy="107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03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79512" y="1275606"/>
            <a:ext cx="8496944" cy="3672408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1800" b="1" dirty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school year starts on September </a:t>
            </a:r>
            <a:r>
              <a:rPr lang="en-US" altLang="en-US" sz="1800" b="1" dirty="0" smtClean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altLang="en-US" sz="1800" b="1" baseline="30000" dirty="0" smtClean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en-US" sz="1800" b="1" dirty="0" smtClean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1800" b="1" dirty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ends in May </a:t>
            </a:r>
            <a:r>
              <a:rPr lang="en-US" altLang="en-US" sz="1800" b="1" dirty="0" smtClean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</a:p>
          <a:p>
            <a:pPr marL="457200" lvl="1" indent="0">
              <a:buNone/>
            </a:pPr>
            <a:r>
              <a:rPr lang="en-US" altLang="en-US" sz="1800" b="1" dirty="0" smtClean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depending on the grade level of the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students: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It ends on May 24th for grades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alt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On May 31st for grades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– 4</a:t>
            </a:r>
            <a:r>
              <a:rPr lang="en-US" alt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bg-BG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On June 15th for grades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– 7</a:t>
            </a:r>
            <a:r>
              <a:rPr lang="en-US" alt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On June 30th for grades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alt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alt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school year is divided into </a:t>
            </a:r>
            <a:r>
              <a:rPr lang="en-US" altLang="en-US" sz="1800" b="1" dirty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terms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The first term begins on </a:t>
            </a:r>
            <a:endParaRPr lang="en-US" alt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September 15</a:t>
            </a:r>
            <a:r>
              <a:rPr lang="en-US" alt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and ends at the end of January. </a:t>
            </a:r>
            <a:r>
              <a:rPr lang="bg-BG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Classes meet </a:t>
            </a:r>
            <a:r>
              <a:rPr lang="en-US" altLang="en-US" sz="1800" b="1" dirty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days a week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and usually take </a:t>
            </a:r>
            <a:r>
              <a:rPr lang="en-US" altLang="en-US" sz="1800" b="1" dirty="0">
                <a:solidFill>
                  <a:srgbClr val="1C67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shifts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(morning </a:t>
            </a:r>
            <a:endParaRPr lang="en-US" alt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afternoon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). Classes at schools in a small towns and villages take one shift (morning from 8:00 till 13:30- 14:00).  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 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features of the Bulgarian education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4870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School day organization</a:t>
            </a:r>
            <a:endParaRPr lang="ko-KR" alt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619672" y="771550"/>
            <a:ext cx="7128792" cy="4104456"/>
          </a:xfrm>
        </p:spPr>
        <p:txBody>
          <a:bodyPr/>
          <a:lstStyle/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000" b="1" dirty="0">
                <a:solidFill>
                  <a:srgbClr val="1C67BB"/>
                </a:solidFill>
              </a:rPr>
              <a:t>School day begins at</a:t>
            </a:r>
            <a:r>
              <a:rPr lang="en-US" altLang="en-US" sz="2000" b="1" dirty="0" smtClean="0">
                <a:solidFill>
                  <a:srgbClr val="1C67BB"/>
                </a:solidFill>
              </a:rPr>
              <a:t>:</a:t>
            </a:r>
            <a:r>
              <a:rPr lang="bg-BG" altLang="en-US" sz="2000" b="1" dirty="0" smtClean="0">
                <a:solidFill>
                  <a:srgbClr val="1C67BB"/>
                </a:solidFill>
              </a:rPr>
              <a:t> (</a:t>
            </a:r>
            <a:r>
              <a:rPr lang="en-GB" altLang="en-US" sz="2000" b="1" dirty="0" smtClean="0">
                <a:solidFill>
                  <a:srgbClr val="1C67BB"/>
                </a:solidFill>
              </a:rPr>
              <a:t>at our school</a:t>
            </a:r>
            <a:r>
              <a:rPr lang="bg-BG" altLang="en-US" sz="2000" b="1" dirty="0" smtClean="0">
                <a:solidFill>
                  <a:srgbClr val="1C67BB"/>
                </a:solidFill>
              </a:rPr>
              <a:t>)</a:t>
            </a:r>
            <a:endParaRPr lang="en-US" altLang="en-US" sz="2000" b="1" dirty="0">
              <a:solidFill>
                <a:srgbClr val="1C67BB"/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8:00 </a:t>
            </a:r>
            <a:r>
              <a:rPr lang="bg-BG" altLang="en-US" sz="2000" dirty="0"/>
              <a:t>/ 13:30 </a:t>
            </a:r>
            <a:endParaRPr lang="en-US" altLang="en-US" sz="2000" dirty="0"/>
          </a:p>
          <a:p>
            <a:pPr lvl="2">
              <a:lnSpc>
                <a:spcPct val="90000"/>
              </a:lnSpc>
            </a:pPr>
            <a:r>
              <a:rPr lang="bg-BG" altLang="en-US" sz="2000" dirty="0"/>
              <a:t>8</a:t>
            </a:r>
            <a:r>
              <a:rPr lang="en-US" altLang="en-US" sz="2000" dirty="0" smtClean="0"/>
              <a:t>:</a:t>
            </a:r>
            <a:r>
              <a:rPr lang="bg-BG" altLang="en-US" sz="2000" dirty="0" smtClean="0"/>
              <a:t>0</a:t>
            </a:r>
            <a:r>
              <a:rPr lang="en-US" altLang="en-US" sz="2000" dirty="0" smtClean="0"/>
              <a:t>0 </a:t>
            </a:r>
            <a:r>
              <a:rPr lang="en-US" altLang="en-US" sz="2000" dirty="0"/>
              <a:t>– </a:t>
            </a:r>
            <a:r>
              <a:rPr lang="bg-BG" altLang="en-US" sz="2000" dirty="0"/>
              <a:t>1</a:t>
            </a:r>
            <a:r>
              <a:rPr lang="en-GB" altLang="en-US" sz="2000" baseline="30000" dirty="0"/>
              <a:t>s</a:t>
            </a:r>
            <a:r>
              <a:rPr lang="en-US" altLang="en-US" sz="2000" baseline="30000" dirty="0"/>
              <a:t>t </a:t>
            </a:r>
            <a:r>
              <a:rPr lang="en-US" altLang="en-US" sz="2000" dirty="0"/>
              <a:t>, 2</a:t>
            </a:r>
            <a:r>
              <a:rPr lang="en-US" altLang="en-US" sz="2000" baseline="30000" dirty="0"/>
              <a:t>nd</a:t>
            </a:r>
            <a:r>
              <a:rPr lang="en-US" altLang="en-US" sz="2000" dirty="0"/>
              <a:t>, 8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-12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grade</a:t>
            </a:r>
            <a:r>
              <a:rPr lang="bg-BG" altLang="en-US" sz="2000" dirty="0" smtClean="0"/>
              <a:t> </a:t>
            </a:r>
            <a:endParaRPr lang="en-US" altLang="en-US" sz="2000" dirty="0"/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13:30 – </a:t>
            </a:r>
            <a:r>
              <a:rPr lang="bg-BG" altLang="en-US" sz="2000" dirty="0"/>
              <a:t>3</a:t>
            </a:r>
            <a:r>
              <a:rPr lang="en-US" altLang="en-US" sz="2000" baseline="30000" dirty="0" err="1"/>
              <a:t>th</a:t>
            </a:r>
            <a:r>
              <a:rPr lang="bg-BG" altLang="en-US" sz="2000" dirty="0"/>
              <a:t>,</a:t>
            </a:r>
            <a:r>
              <a:rPr lang="en-GB" altLang="en-US" sz="2000" dirty="0"/>
              <a:t> </a:t>
            </a:r>
            <a:r>
              <a:rPr lang="bg-BG" altLang="en-US" sz="2000" dirty="0"/>
              <a:t>4</a:t>
            </a:r>
            <a:r>
              <a:rPr lang="en-US" altLang="en-US" sz="2000" baseline="30000" dirty="0" err="1"/>
              <a:t>th</a:t>
            </a:r>
            <a:r>
              <a:rPr lang="bg-BG" altLang="en-US" sz="2000" dirty="0"/>
              <a:t>,</a:t>
            </a:r>
            <a:r>
              <a:rPr lang="en-GB" altLang="en-US" sz="2000" dirty="0"/>
              <a:t> </a:t>
            </a:r>
            <a:r>
              <a:rPr lang="en-US" altLang="en-US" sz="2000" dirty="0"/>
              <a:t>5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-</a:t>
            </a:r>
            <a:r>
              <a:rPr lang="bg-BG" altLang="en-US" sz="2000" dirty="0"/>
              <a:t>7</a:t>
            </a:r>
            <a:r>
              <a:rPr lang="en-US" altLang="en-US" sz="2000" baseline="30000" dirty="0" err="1"/>
              <a:t>th</a:t>
            </a:r>
            <a:r>
              <a:rPr lang="en-US" altLang="en-US" sz="2000" dirty="0"/>
              <a:t> grade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000" b="1" dirty="0">
                <a:solidFill>
                  <a:srgbClr val="1C67BB"/>
                </a:solidFill>
              </a:rPr>
              <a:t>Duration of a lesson: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000" dirty="0"/>
              <a:t>40 min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000" b="1" dirty="0">
                <a:solidFill>
                  <a:srgbClr val="1C67BB"/>
                </a:solidFill>
              </a:rPr>
              <a:t>Break:</a:t>
            </a:r>
            <a:r>
              <a:rPr lang="en-US" altLang="en-US" sz="2000" dirty="0"/>
              <a:t> 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 smtClean="0"/>
              <a:t>5 </a:t>
            </a:r>
            <a:r>
              <a:rPr lang="en-US" altLang="en-US" sz="2000" dirty="0"/>
              <a:t>or 10 min after each lesson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000" b="1" dirty="0">
                <a:solidFill>
                  <a:srgbClr val="1C67BB"/>
                </a:solidFill>
              </a:rPr>
              <a:t>Long break:</a:t>
            </a:r>
            <a:r>
              <a:rPr lang="en-US" altLang="en-US" sz="2000" dirty="0"/>
              <a:t> 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 smtClean="0"/>
              <a:t>20 </a:t>
            </a:r>
            <a:r>
              <a:rPr lang="en-US" altLang="en-US" sz="2000" dirty="0"/>
              <a:t>min, after the 3</a:t>
            </a:r>
            <a:r>
              <a:rPr lang="en-US" altLang="en-US" sz="2000" baseline="30000" dirty="0"/>
              <a:t>rd</a:t>
            </a:r>
            <a:r>
              <a:rPr lang="en-US" altLang="en-US" sz="2000" dirty="0"/>
              <a:t> lesson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000" b="1" dirty="0">
                <a:solidFill>
                  <a:srgbClr val="1C67BB"/>
                </a:solidFill>
              </a:rPr>
              <a:t>Lessons per day:</a:t>
            </a:r>
            <a:r>
              <a:rPr lang="en-US" altLang="en-US" sz="2000" dirty="0"/>
              <a:t> 4 - 7</a:t>
            </a: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Pre-primary 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education </a:t>
            </a:r>
            <a:endParaRPr lang="en-GB" dirty="0"/>
          </a:p>
        </p:txBody>
      </p:sp>
      <p:graphicFrame>
        <p:nvGraphicFramePr>
          <p:cNvPr id="5" name="Group 4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465944"/>
              </p:ext>
            </p:extLst>
          </p:nvPr>
        </p:nvGraphicFramePr>
        <p:xfrm>
          <a:off x="287337" y="1203598"/>
          <a:ext cx="8569325" cy="3695432"/>
        </p:xfrm>
        <a:graphic>
          <a:graphicData uri="http://schemas.openxmlformats.org/drawingml/2006/table">
            <a:tbl>
              <a:tblPr/>
              <a:tblGrid>
                <a:gridCol w="6913563">
                  <a:extLst>
                    <a:ext uri="{9D8B030D-6E8A-4147-A177-3AD203B41FA5}">
                      <a16:colId xmlns:a16="http://schemas.microsoft.com/office/drawing/2014/main" val="2167536361"/>
                    </a:ext>
                  </a:extLst>
                </a:gridCol>
                <a:gridCol w="1655762">
                  <a:extLst>
                    <a:ext uri="{9D8B030D-6E8A-4147-A177-3AD203B41FA5}">
                      <a16:colId xmlns:a16="http://schemas.microsoft.com/office/drawing/2014/main" val="3911695719"/>
                    </a:ext>
                  </a:extLst>
                </a:gridCol>
              </a:tblGrid>
              <a:tr h="6239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</a:t>
                      </a:r>
                      <a:endParaRPr kumimoji="0" lang="bg-BG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</a:t>
                      </a:r>
                      <a:endParaRPr kumimoji="0" lang="bg-BG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512966"/>
                  </a:ext>
                </a:extLst>
              </a:tr>
              <a:tr h="10322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Babysitters, nursery (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isn’t a part of educational system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(half- or full day, not compulsory, public or private)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1 - 3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713604"/>
                  </a:ext>
                </a:extLst>
              </a:tr>
              <a:tr h="10455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Kindergarten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(full day, not compulsory but rather common, public or private)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3 - 6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001992"/>
                  </a:ext>
                </a:extLst>
              </a:tr>
              <a:tr h="9724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Pre-primary school / preparatory class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(compulsory, at kindergartens or schools)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6 - 7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7574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664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Basic (elementary) school</a:t>
            </a:r>
            <a:endParaRPr lang="en-GB" dirty="0"/>
          </a:p>
        </p:txBody>
      </p:sp>
      <p:graphicFrame>
        <p:nvGraphicFramePr>
          <p:cNvPr id="5" name="Group 4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899126"/>
              </p:ext>
            </p:extLst>
          </p:nvPr>
        </p:nvGraphicFramePr>
        <p:xfrm>
          <a:off x="323850" y="779151"/>
          <a:ext cx="8496300" cy="3401568"/>
        </p:xfrm>
        <a:graphic>
          <a:graphicData uri="http://schemas.openxmlformats.org/drawingml/2006/table">
            <a:tbl>
              <a:tblPr/>
              <a:tblGrid>
                <a:gridCol w="2663974">
                  <a:extLst>
                    <a:ext uri="{9D8B030D-6E8A-4147-A177-3AD203B41FA5}">
                      <a16:colId xmlns:a16="http://schemas.microsoft.com/office/drawing/2014/main" val="4192539437"/>
                    </a:ext>
                  </a:extLst>
                </a:gridCol>
                <a:gridCol w="2520801">
                  <a:extLst>
                    <a:ext uri="{9D8B030D-6E8A-4147-A177-3AD203B41FA5}">
                      <a16:colId xmlns:a16="http://schemas.microsoft.com/office/drawing/2014/main" val="1980053080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1382702395"/>
                    </a:ext>
                  </a:extLst>
                </a:gridCol>
                <a:gridCol w="1871662">
                  <a:extLst>
                    <a:ext uri="{9D8B030D-6E8A-4147-A177-3AD203B41FA5}">
                      <a16:colId xmlns:a16="http://schemas.microsoft.com/office/drawing/2014/main" val="3985349129"/>
                    </a:ext>
                  </a:extLst>
                </a:gridCol>
              </a:tblGrid>
              <a:tr h="858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Grade</a:t>
                      </a:r>
                      <a:endParaRPr kumimoji="0" lang="bg-BG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of school</a:t>
                      </a:r>
                      <a:endParaRPr kumimoji="0" lang="bg-BG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</a:t>
                      </a:r>
                      <a:endParaRPr kumimoji="0" lang="bg-BG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Duration</a:t>
                      </a:r>
                      <a:endParaRPr kumimoji="0" lang="bg-BG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575831"/>
                  </a:ext>
                </a:extLst>
              </a:tr>
              <a:tr h="9917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1st to 4th grade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(certificate for Primary Education)</a:t>
                      </a:r>
                      <a:endParaRPr kumimoji="0" lang="bg-BG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bg-BG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rimary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7 -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years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056208"/>
                  </a:ext>
                </a:extLst>
              </a:tr>
              <a:tr h="100811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5th to 7th</a:t>
                      </a:r>
                      <a:endParaRPr kumimoji="0" lang="en-US" altLang="en-US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(certificate for Elementary/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Basic Education)</a:t>
                      </a:r>
                      <a:endParaRPr kumimoji="0" lang="bg-BG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Basic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(Lower secondary) school</a:t>
                      </a:r>
                      <a:endParaRPr kumimoji="0" lang="bg-BG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years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85144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51520" y="4343152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/>
              <a:t>National external examination is carried out at the end of </a:t>
            </a:r>
            <a:r>
              <a:rPr lang="en-US" altLang="en-US" dirty="0" smtClean="0"/>
              <a:t>4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, 7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, 10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and </a:t>
            </a:r>
          </a:p>
          <a:p>
            <a:r>
              <a:rPr lang="en-US" altLang="en-US" dirty="0" smtClean="0"/>
              <a:t>12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 </a:t>
            </a:r>
            <a:r>
              <a:rPr lang="en-US" altLang="en-US" dirty="0"/>
              <a:t>grades of general education through tests.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733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Secondary education</a:t>
            </a:r>
            <a:endParaRPr lang="en-GB" dirty="0"/>
          </a:p>
        </p:txBody>
      </p:sp>
      <p:graphicFrame>
        <p:nvGraphicFramePr>
          <p:cNvPr id="5" name="Group 6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4995649"/>
              </p:ext>
            </p:extLst>
          </p:nvPr>
        </p:nvGraphicFramePr>
        <p:xfrm>
          <a:off x="107505" y="758603"/>
          <a:ext cx="8784814" cy="4440706"/>
        </p:xfrm>
        <a:graphic>
          <a:graphicData uri="http://schemas.openxmlformats.org/drawingml/2006/table">
            <a:tbl>
              <a:tblPr/>
              <a:tblGrid>
                <a:gridCol w="1440159">
                  <a:extLst>
                    <a:ext uri="{9D8B030D-6E8A-4147-A177-3AD203B41FA5}">
                      <a16:colId xmlns:a16="http://schemas.microsoft.com/office/drawing/2014/main" val="513895309"/>
                    </a:ext>
                  </a:extLst>
                </a:gridCol>
                <a:gridCol w="4896544">
                  <a:extLst>
                    <a:ext uri="{9D8B030D-6E8A-4147-A177-3AD203B41FA5}">
                      <a16:colId xmlns:a16="http://schemas.microsoft.com/office/drawing/2014/main" val="2300641825"/>
                    </a:ext>
                  </a:extLst>
                </a:gridCol>
                <a:gridCol w="910875">
                  <a:extLst>
                    <a:ext uri="{9D8B030D-6E8A-4147-A177-3AD203B41FA5}">
                      <a16:colId xmlns:a16="http://schemas.microsoft.com/office/drawing/2014/main" val="1162646152"/>
                    </a:ext>
                  </a:extLst>
                </a:gridCol>
                <a:gridCol w="1537236">
                  <a:extLst>
                    <a:ext uri="{9D8B030D-6E8A-4147-A177-3AD203B41FA5}">
                      <a16:colId xmlns:a16="http://schemas.microsoft.com/office/drawing/2014/main" val="3153034970"/>
                    </a:ext>
                  </a:extLst>
                </a:gridCol>
              </a:tblGrid>
              <a:tr h="5375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Grade</a:t>
                      </a:r>
                      <a:endParaRPr kumimoji="0" lang="bg-BG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of school</a:t>
                      </a:r>
                      <a:endParaRPr kumimoji="0" lang="bg-BG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</a:t>
                      </a:r>
                      <a:endParaRPr kumimoji="0" lang="bg-BG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Duration</a:t>
                      </a:r>
                      <a:endParaRPr kumimoji="0" lang="bg-BG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936771"/>
                  </a:ext>
                </a:extLst>
              </a:tr>
              <a:tr h="9999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kumimoji="0" lang="en-US" alt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10</a:t>
                      </a:r>
                      <a:r>
                        <a:rPr kumimoji="0" lang="en-US" alt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grade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lvl="1" algn="ctr" eaLnBrk="1" hangingPunct="1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bg-BG" altLang="en-US" sz="2000" b="1" dirty="0" smtClean="0">
                          <a:solidFill>
                            <a:srgbClr val="1C67B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secondary stage</a:t>
                      </a:r>
                      <a:r>
                        <a:rPr lang="bg-BG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alt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bg-BG" alt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end of </a:t>
                      </a:r>
                      <a:endParaRPr lang="en-GB" altLang="en-US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lvl="1" algn="ctr" eaLnBrk="1" hangingPunct="1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bg-BG" alt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stage will mark the</a:t>
                      </a:r>
                      <a:r>
                        <a:rPr lang="en-US" altLang="en-US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bg-BG" alt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completion </a:t>
                      </a:r>
                      <a:endParaRPr lang="en-GB" altLang="en-US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1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bg-BG" alt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compulsory education</a:t>
                      </a:r>
                      <a:r>
                        <a:rPr lang="en-GB" alt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altLang="en-US" sz="1800" dirty="0" smtClean="0"/>
                        <a:t> At</a:t>
                      </a:r>
                      <a:r>
                        <a:rPr lang="en-US" altLang="en-US" sz="1800" baseline="0" dirty="0" smtClean="0"/>
                        <a:t> the</a:t>
                      </a:r>
                      <a:r>
                        <a:rPr lang="en-US" altLang="en-US" sz="1800" dirty="0" smtClean="0"/>
                        <a:t> 8</a:t>
                      </a:r>
                      <a:r>
                        <a:rPr lang="en-US" altLang="en-US" sz="1800" baseline="30000" dirty="0" smtClean="0"/>
                        <a:t>th</a:t>
                      </a:r>
                      <a:r>
                        <a:rPr lang="en-US" altLang="en-US" sz="1800" dirty="0" smtClean="0"/>
                        <a:t>  grade </a:t>
                      </a:r>
                    </a:p>
                    <a:p>
                      <a:pPr marL="0" marR="0" lvl="1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students studies special intensive foreign-language course.</a:t>
                      </a:r>
                      <a:endParaRPr lang="en-US" altLang="en-US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15 - 17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years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636574"/>
                  </a:ext>
                </a:extLst>
              </a:tr>
              <a:tr h="16437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r>
                        <a:rPr kumimoji="0" lang="en-US" alt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12</a:t>
                      </a:r>
                      <a:r>
                        <a:rPr kumimoji="0" lang="en-US" alt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grade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lvl="1" algn="l" eaLnBrk="1" hangingPunct="1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bg-BG" altLang="en-US" sz="2000" b="1" dirty="0" smtClean="0">
                          <a:solidFill>
                            <a:srgbClr val="1C67B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 secondary stage</a:t>
                      </a:r>
                      <a:r>
                        <a:rPr lang="bg-BG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bg-BG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the </a:t>
                      </a: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bg-BG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 </a:t>
                      </a:r>
                      <a:endParaRPr lang="en-GB" alt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lvl="1" algn="l" eaLnBrk="1" hangingPunct="1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bg-BG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stage they</a:t>
                      </a:r>
                      <a:r>
                        <a:rPr lang="en-US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have to take</a:t>
                      </a:r>
                      <a:r>
                        <a:rPr lang="bg-BG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bg-BG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matriculation </a:t>
                      </a:r>
                      <a:endParaRPr lang="en-GB" alt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lvl="1" algn="l" eaLnBrk="1" hangingPunct="1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bg-BG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exams in</a:t>
                      </a:r>
                      <a:r>
                        <a:rPr lang="en-GB" alt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bg-BG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 to complete their secondary </a:t>
                      </a: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marL="0" lvl="1" algn="l" eaLnBrk="1" hangingPunct="1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bg-BG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</a:t>
                      </a: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(Bulgarian language and Literature, and </a:t>
                      </a:r>
                    </a:p>
                    <a:p>
                      <a:pPr marL="0" lvl="1" algn="l" eaLnBrk="1" hangingPunct="1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 other subject which is connected with their </a:t>
                      </a:r>
                    </a:p>
                    <a:p>
                      <a:pPr marL="0" lvl="1" algn="l" eaLnBrk="1" hangingPunct="1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profile)</a:t>
                      </a:r>
                      <a:endParaRPr lang="bg-BG" alt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18 - 19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years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9603977"/>
                  </a:ext>
                </a:extLst>
              </a:tr>
              <a:tr h="7658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kumimoji="0" lang="en-US" alt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12</a:t>
                      </a:r>
                      <a:r>
                        <a:rPr kumimoji="0" lang="en-US" alt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grade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67B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Vocational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(technical)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kumimoji="0" lang="bg-BG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67B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chools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15 - 19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3042B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04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years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04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256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054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23478"/>
            <a:ext cx="7524328" cy="1059582"/>
          </a:xfrm>
        </p:spPr>
        <p:txBody>
          <a:bodyPr/>
          <a:lstStyle/>
          <a:p>
            <a:pPr algn="ctr"/>
            <a:r>
              <a:rPr lang="en-US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Last changes </a:t>
            </a:r>
            <a:br>
              <a:rPr lang="en-US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 the structure of education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763688" y="1491630"/>
            <a:ext cx="6907346" cy="2996287"/>
          </a:xfrm>
        </p:spPr>
        <p:txBody>
          <a:bodyPr/>
          <a:lstStyle/>
          <a:p>
            <a:r>
              <a:rPr lang="en-US" altLang="en-US" sz="2000" b="1" dirty="0">
                <a:solidFill>
                  <a:srgbClr val="1C67BB"/>
                </a:solidFill>
              </a:rPr>
              <a:t>C</a:t>
            </a:r>
            <a:r>
              <a:rPr lang="bg-BG" altLang="en-US" sz="2000" b="1" dirty="0">
                <a:solidFill>
                  <a:srgbClr val="1C67BB"/>
                </a:solidFill>
              </a:rPr>
              <a:t>ompletion of basic education</a:t>
            </a:r>
            <a:r>
              <a:rPr lang="bg-BG" altLang="en-US" sz="2000" dirty="0"/>
              <a:t> after the 7th grade</a:t>
            </a:r>
            <a:r>
              <a:rPr lang="en-US" altLang="en-US" sz="2000" dirty="0"/>
              <a:t> </a:t>
            </a:r>
          </a:p>
          <a:p>
            <a:r>
              <a:rPr lang="en-US" altLang="en-US" sz="2000" dirty="0"/>
              <a:t>T</a:t>
            </a:r>
            <a:r>
              <a:rPr lang="bg-BG" altLang="en-US" sz="2000" dirty="0"/>
              <a:t>he </a:t>
            </a:r>
            <a:r>
              <a:rPr lang="bg-BG" altLang="en-US" sz="2000" b="1" dirty="0">
                <a:solidFill>
                  <a:srgbClr val="1C67BB"/>
                </a:solidFill>
              </a:rPr>
              <a:t>8th grade</a:t>
            </a:r>
            <a:r>
              <a:rPr lang="bg-BG" altLang="en-US" sz="2000" dirty="0"/>
              <a:t> – a year of intensive </a:t>
            </a:r>
            <a:r>
              <a:rPr lang="en-US" altLang="en-US" sz="2000" dirty="0"/>
              <a:t>learning a </a:t>
            </a:r>
            <a:r>
              <a:rPr lang="bg-BG" altLang="en-US" sz="2000" dirty="0"/>
              <a:t>foreign </a:t>
            </a:r>
            <a:endParaRPr lang="en-GB" altLang="en-US" sz="2000" dirty="0" smtClean="0"/>
          </a:p>
          <a:p>
            <a:r>
              <a:rPr lang="bg-BG" altLang="en-US" sz="2000" dirty="0" smtClean="0"/>
              <a:t>language </a:t>
            </a:r>
            <a:r>
              <a:rPr lang="bg-BG" altLang="en-US" sz="2000" dirty="0"/>
              <a:t>and computer and/or vocational training</a:t>
            </a:r>
            <a:r>
              <a:rPr lang="en-US" altLang="en-US" sz="2000" dirty="0"/>
              <a:t> </a:t>
            </a:r>
            <a:r>
              <a:rPr lang="bg-BG" altLang="en-US" sz="2000" dirty="0"/>
              <a:t>for all pupils</a:t>
            </a:r>
            <a:endParaRPr lang="en-US" altLang="en-US" sz="2000" dirty="0"/>
          </a:p>
          <a:p>
            <a:r>
              <a:rPr lang="en-US" altLang="en-US" sz="2000" dirty="0"/>
              <a:t>D</a:t>
            </a:r>
            <a:r>
              <a:rPr lang="bg-BG" altLang="en-US" sz="2000" dirty="0"/>
              <a:t>ivision of the secondary level into two stages:</a:t>
            </a:r>
            <a:endParaRPr lang="en-US" alt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bg-BG" altLang="en-US" sz="2000" b="1" dirty="0">
                <a:solidFill>
                  <a:srgbClr val="1C67BB"/>
                </a:solidFill>
              </a:rPr>
              <a:t>First secondary stage</a:t>
            </a:r>
            <a:endParaRPr lang="en-US" alt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bg-BG" altLang="en-US" sz="2000" b="1" dirty="0">
                <a:solidFill>
                  <a:srgbClr val="1C67BB"/>
                </a:solidFill>
              </a:rPr>
              <a:t>Second secondary stage</a:t>
            </a:r>
            <a:endParaRPr lang="bg-BG" altLang="en-US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196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1074</Words>
  <Application>Microsoft Office PowerPoint</Application>
  <PresentationFormat>On-screen Show (16:9)</PresentationFormat>
  <Paragraphs>189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Malgun Gothic</vt:lpstr>
      <vt:lpstr>Arial</vt:lpstr>
      <vt:lpstr>Calibri</vt:lpstr>
      <vt:lpstr>Trebuchet MS</vt:lpstr>
      <vt:lpstr>Wingdings</vt:lpstr>
      <vt:lpstr>Office Theme</vt:lpstr>
      <vt:lpstr>Custom Design</vt:lpstr>
      <vt:lpstr>PowerPoint Presentation</vt:lpstr>
      <vt:lpstr> Main features of the Bulgarian education</vt:lpstr>
      <vt:lpstr> Main features of the Bulgarian education</vt:lpstr>
      <vt:lpstr> Main features of the Bulgarian education</vt:lpstr>
      <vt:lpstr>School day organization</vt:lpstr>
      <vt:lpstr>Pre-primary education </vt:lpstr>
      <vt:lpstr>Basic (elementary) school</vt:lpstr>
      <vt:lpstr>Secondary education</vt:lpstr>
      <vt:lpstr>Last changes  in the structure of education</vt:lpstr>
      <vt:lpstr>Higher education schools</vt:lpstr>
      <vt:lpstr>Education  at SU „St Kliment Ohridski“</vt:lpstr>
      <vt:lpstr>Education  at SU „St Kliment Ohridski“</vt:lpstr>
      <vt:lpstr>Education  at SU „St Kliment Ohridski“</vt:lpstr>
      <vt:lpstr>Music education  at SU „St Kliment Ohridski“</vt:lpstr>
      <vt:lpstr>Education  at SU „St Kliment Ohridski“</vt:lpstr>
      <vt:lpstr>Thank you for your attention! Have a nice stay at our school!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Petar Petrov</cp:lastModifiedBy>
  <cp:revision>45</cp:revision>
  <dcterms:created xsi:type="dcterms:W3CDTF">2014-04-01T16:27:38Z</dcterms:created>
  <dcterms:modified xsi:type="dcterms:W3CDTF">2019-05-16T20:22:04Z</dcterms:modified>
</cp:coreProperties>
</file>