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5" r:id="rId3"/>
    <p:sldId id="597" r:id="rId4"/>
    <p:sldId id="257" r:id="rId5"/>
    <p:sldId id="260" r:id="rId6"/>
    <p:sldId id="591" r:id="rId7"/>
    <p:sldId id="592" r:id="rId8"/>
    <p:sldId id="581" r:id="rId9"/>
    <p:sldId id="594" r:id="rId10"/>
    <p:sldId id="583" r:id="rId11"/>
    <p:sldId id="258" r:id="rId12"/>
    <p:sldId id="273" r:id="rId13"/>
    <p:sldId id="272" r:id="rId14"/>
    <p:sldId id="595" r:id="rId15"/>
    <p:sldId id="286" r:id="rId16"/>
    <p:sldId id="596" r:id="rId17"/>
    <p:sldId id="264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7ED47-DA34-4E46-B478-D1DCEE0126C0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10646-AFFB-42AD-B17C-15A3D6C16D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817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d1b454f121_1_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d1b454f121_1_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>
              <a:spcBef>
                <a:spcPct val="0"/>
              </a:spcBef>
            </a:pPr>
            <a:fld id="{E66AEE28-CB9E-4FE7-8661-C253139E1DB6}" type="slidenum">
              <a:rPr lang="fi-FI" altLang="fi-FI" sz="1300" smtClean="0"/>
              <a:pPr eaLnBrk="1">
                <a:spcBef>
                  <a:spcPct val="0"/>
                </a:spcBef>
              </a:pPr>
              <a:t>8</a:t>
            </a:fld>
            <a:endParaRPr lang="fi-FI" altLang="fi-FI" sz="1300"/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24638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830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fi-FI" dirty="0" err="1"/>
              <a:t>Tutkimukset</a:t>
            </a:r>
            <a:r>
              <a:rPr lang="en-US" altLang="fi-FI" dirty="0"/>
              <a:t> WHO, </a:t>
            </a:r>
            <a:r>
              <a:rPr lang="en-US" altLang="fi-FI" dirty="0" err="1"/>
              <a:t>Espad</a:t>
            </a:r>
            <a:r>
              <a:rPr lang="en-US" altLang="fi-FI" dirty="0"/>
              <a:t>, NNT…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63575" algn="l"/>
                <a:tab pos="1328738" algn="l"/>
                <a:tab pos="1992313" algn="l"/>
                <a:tab pos="2657475" algn="l"/>
              </a:tabLst>
              <a:defRPr sz="12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>
              <a:spcBef>
                <a:spcPct val="0"/>
              </a:spcBef>
            </a:pPr>
            <a:fld id="{842C486D-751E-430D-B7F3-93814539314C}" type="slidenum">
              <a:rPr lang="fi-FI" altLang="fi-FI" sz="1300" smtClean="0"/>
              <a:pPr eaLnBrk="1">
                <a:spcBef>
                  <a:spcPct val="0"/>
                </a:spcBef>
              </a:pPr>
              <a:t>10</a:t>
            </a:fld>
            <a:endParaRPr lang="fi-FI" altLang="fi-FI" sz="130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55650"/>
            <a:ext cx="6624638" cy="37274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8300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fi-FI" dirty="0" err="1"/>
              <a:t>Terveystutkimuksen</a:t>
            </a:r>
            <a:r>
              <a:rPr lang="en-US" altLang="fi-FI" dirty="0"/>
              <a:t> </a:t>
            </a:r>
            <a:r>
              <a:rPr lang="en-US" altLang="fi-FI" dirty="0" err="1"/>
              <a:t>trendit</a:t>
            </a:r>
            <a:r>
              <a:rPr lang="en-US" altLang="fi-FI" dirty="0"/>
              <a:t> </a:t>
            </a:r>
            <a:r>
              <a:rPr lang="en-US" altLang="fi-FI" dirty="0" err="1"/>
              <a:t>aika</a:t>
            </a:r>
            <a:r>
              <a:rPr lang="en-US" altLang="fi-FI" dirty="0"/>
              <a:t> </a:t>
            </a:r>
            <a:r>
              <a:rPr lang="en-US" altLang="fi-FI" dirty="0" err="1"/>
              <a:t>negatiivisia</a:t>
            </a:r>
            <a:r>
              <a:rPr lang="en-US" altLang="fi-FI" dirty="0"/>
              <a:t>. </a:t>
            </a:r>
            <a:r>
              <a:rPr lang="en-US" altLang="fi-FI" dirty="0" err="1"/>
              <a:t>Mihin</a:t>
            </a:r>
            <a:r>
              <a:rPr lang="en-US" altLang="fi-FI" dirty="0"/>
              <a:t> </a:t>
            </a:r>
            <a:r>
              <a:rPr lang="en-US" altLang="fi-FI" dirty="0" err="1"/>
              <a:t>usko</a:t>
            </a:r>
            <a:r>
              <a:rPr lang="en-US" altLang="fi-FI" dirty="0"/>
              <a:t> ja </a:t>
            </a:r>
            <a:r>
              <a:rPr lang="en-US" altLang="fi-FI" dirty="0" err="1"/>
              <a:t>mihin</a:t>
            </a:r>
            <a:r>
              <a:rPr lang="en-US" altLang="fi-FI" dirty="0"/>
              <a:t> </a:t>
            </a:r>
            <a:r>
              <a:rPr lang="en-US" altLang="fi-FI" dirty="0" err="1"/>
              <a:t>ei</a:t>
            </a:r>
            <a:r>
              <a:rPr lang="en-US" altLang="fi-FI" dirty="0"/>
              <a:t>?</a:t>
            </a:r>
          </a:p>
          <a:p>
            <a:pPr eaLnBrk="1" hangingPunct="1"/>
            <a:endParaRPr lang="en-US" altLang="fi-FI" dirty="0"/>
          </a:p>
          <a:p>
            <a:pPr eaLnBrk="1" hangingPunct="1"/>
            <a:r>
              <a:rPr lang="en-US" altLang="fi-FI" dirty="0"/>
              <a:t>Oma </a:t>
            </a:r>
            <a:r>
              <a:rPr lang="en-US" altLang="fi-FI" dirty="0" err="1"/>
              <a:t>silmä</a:t>
            </a:r>
            <a:r>
              <a:rPr lang="en-US" altLang="fi-FI" dirty="0"/>
              <a:t>, </a:t>
            </a:r>
            <a:r>
              <a:rPr lang="en-US" altLang="fi-FI" dirty="0" err="1"/>
              <a:t>oma</a:t>
            </a:r>
            <a:r>
              <a:rPr lang="en-US" altLang="fi-FI" dirty="0"/>
              <a:t> </a:t>
            </a:r>
            <a:r>
              <a:rPr lang="en-US" altLang="fi-FI" dirty="0" err="1"/>
              <a:t>korva</a:t>
            </a:r>
            <a:endParaRPr lang="en-US" altLang="fi-FI" dirty="0"/>
          </a:p>
          <a:p>
            <a:pPr eaLnBrk="1" hangingPunct="1"/>
            <a:endParaRPr lang="en-US" altLang="fi-FI" dirty="0"/>
          </a:p>
          <a:p>
            <a:pPr eaLnBrk="1" hangingPunct="1"/>
            <a:r>
              <a:rPr lang="en-US" altLang="fi-FI" dirty="0" err="1"/>
              <a:t>Luokalle</a:t>
            </a:r>
            <a:r>
              <a:rPr lang="en-US" altLang="fi-FI" dirty="0"/>
              <a:t> </a:t>
            </a:r>
            <a:r>
              <a:rPr lang="en-US" altLang="fi-FI" dirty="0" err="1"/>
              <a:t>omat</a:t>
            </a:r>
            <a:r>
              <a:rPr lang="en-US" altLang="fi-FI" dirty="0"/>
              <a:t> </a:t>
            </a:r>
            <a:r>
              <a:rPr lang="en-US" altLang="fi-FI" dirty="0" err="1"/>
              <a:t>kyselyt</a:t>
            </a:r>
            <a:endParaRPr lang="en-US" altLang="fi-FI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79632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51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529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24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09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4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489629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8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4896297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9883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5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88"/>
            <a:ext cx="10656886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1102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51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2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6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430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8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90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6481317" cy="1080542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6769348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6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28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28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5" y="6381551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33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26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88"/>
            <a:ext cx="345633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0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0" y="2420888"/>
            <a:ext cx="3456335" cy="374496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44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6769100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8" y="1773237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5217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344767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5655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5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0" y="1773237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0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2806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0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5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9" y="3789039"/>
            <a:ext cx="10656886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9104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2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160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787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391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269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349451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1303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021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983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94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3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768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4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555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214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9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2742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2162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80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369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0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28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E298B9E9-202A-45B1-A116-43ED9C56546A}" type="datetimeFigureOut">
              <a:rPr lang="fi-FI" smtClean="0"/>
              <a:t>13.10.2023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8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6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FD0B2B5E-BA3B-4316-A6EE-1EFDAF0C149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0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31551" y="6877509"/>
            <a:ext cx="1570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7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Lato" panose="020F0502020204030203" pitchFamily="34" charset="0"/>
        <a:buChar char="–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1"/>
        </a:buClr>
        <a:buFont typeface="Wingdings" panose="05000000000000000000" pitchFamily="2" charset="2"/>
        <a:buChar char="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DF591D-D74F-47E5-8EF9-D5F25FDBB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>
            <a:normAutofit fontScale="90000"/>
          </a:bodyPr>
          <a:lstStyle/>
          <a:p>
            <a:r>
              <a:rPr lang="fi-FI" dirty="0"/>
              <a:t>Hyvinvointioppiminen </a:t>
            </a:r>
            <a:br>
              <a:rPr lang="fi-FI" dirty="0"/>
            </a:br>
            <a:r>
              <a:rPr lang="fi-FI" dirty="0"/>
              <a:t>Monialainen oppimiskokonaisuus (5op) POMM1130</a:t>
            </a:r>
            <a:br>
              <a:rPr lang="fi-FI" dirty="0"/>
            </a:br>
            <a:br>
              <a:rPr lang="fi-FI" dirty="0"/>
            </a:br>
            <a:r>
              <a:rPr lang="fi-FI" dirty="0"/>
              <a:t>Kurssin aloitusluento 13.10.2023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91E6B68-2E58-42B5-A3D7-A8FF93DA8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425" y="4941168"/>
            <a:ext cx="11233150" cy="576064"/>
          </a:xfrm>
        </p:spPr>
        <p:txBody>
          <a:bodyPr/>
          <a:lstStyle/>
          <a:p>
            <a:r>
              <a:rPr lang="en-US" dirty="0"/>
              <a:t>Kaili Kepler-Uotinen</a:t>
            </a:r>
          </a:p>
        </p:txBody>
      </p:sp>
    </p:spTree>
    <p:extLst>
      <p:ext uri="{BB962C8B-B14F-4D97-AF65-F5344CB8AC3E}">
        <p14:creationId xmlns:p14="http://schemas.microsoft.com/office/powerpoint/2010/main" val="2241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8641" y="1605515"/>
            <a:ext cx="10014720" cy="5150235"/>
          </a:xfrm>
        </p:spPr>
        <p:txBody>
          <a:bodyPr lIns="0" tIns="17640" rIns="0" bIns="0">
            <a:normAutofit/>
          </a:bodyPr>
          <a:lstStyle/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i-FI" altLang="fi-FI" sz="2000" b="1" dirty="0"/>
          </a:p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i-FI" altLang="fi-FI" sz="2000" b="1" dirty="0"/>
          </a:p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000" b="1" dirty="0"/>
              <a:t>mielenterveyden</a:t>
            </a:r>
            <a:r>
              <a:rPr lang="fi-FI" altLang="fi-FI" sz="2000" dirty="0"/>
              <a:t> ja hyvinvoinnin osalta enemmistö lapsista voi kohtuullisesti, osa suorastaan erinomaisesti, noin 15-20 % lapsista ja nuorista on eriasteisia psykososiaalisia ja mielenterveyden oireita, noin 5-10 % tulee kaltoin kohdelluksi ja heidän perheissään ongelmat ovat olleet kasvussa</a:t>
            </a:r>
          </a:p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i-FI" altLang="fi-FI" sz="2000" b="1" dirty="0"/>
          </a:p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000" b="1" dirty="0"/>
              <a:t>sosiaalisen terveyden</a:t>
            </a:r>
            <a:r>
              <a:rPr lang="fi-FI" altLang="fi-FI" sz="2000" dirty="0"/>
              <a:t> haasteina ovat mm. liiallinen yksinolo (vanhempien työhön käyttämän ajan lisääntyminen, elämän </a:t>
            </a:r>
            <a:r>
              <a:rPr lang="fi-FI" altLang="fi-FI" sz="2000" dirty="0" err="1"/>
              <a:t>virtualisoituminen</a:t>
            </a:r>
            <a:r>
              <a:rPr lang="fi-FI" altLang="fi-FI" sz="2000" dirty="0"/>
              <a:t>), paine varhaiseen aikuistumiseen  </a:t>
            </a:r>
            <a:br>
              <a:rPr lang="fi-FI" altLang="fi-FI" sz="2000" dirty="0"/>
            </a:br>
            <a:br>
              <a:rPr lang="fi-FI" altLang="fi-FI" sz="1300" dirty="0"/>
            </a:br>
            <a:endParaRPr lang="fi-FI" altLang="fi-FI" sz="1300" dirty="0"/>
          </a:p>
        </p:txBody>
      </p:sp>
    </p:spTree>
    <p:extLst>
      <p:ext uri="{BB962C8B-B14F-4D97-AF65-F5344CB8AC3E}">
        <p14:creationId xmlns:p14="http://schemas.microsoft.com/office/powerpoint/2010/main" val="42831992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7F7467-1CE0-417D-8E01-414D5D173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Hyvinvointioppiminen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53A048A-1BE7-4605-ADCA-92D1F71F9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dirty="0"/>
              <a:t>Ryhmäpohdinta pääkäsitteistä:</a:t>
            </a:r>
          </a:p>
          <a:p>
            <a:endParaRPr lang="fi-FI" dirty="0"/>
          </a:p>
          <a:p>
            <a:r>
              <a:rPr lang="fi-FI" dirty="0"/>
              <a:t>Mitä on hyvinvointioppiminen?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6" name="Sisällön paikkamerkki 5" descr="Kuva, joka sisältää kohteen taivas, palmu, ulko, ranta&#10;&#10;Kuvaus luotu automaattisesti">
            <a:extLst>
              <a:ext uri="{FF2B5EF4-FFF2-40B4-BE49-F238E27FC236}">
                <a16:creationId xmlns:a16="http://schemas.microsoft.com/office/drawing/2014/main" id="{05127FCA-B9D3-4466-AF91-307087FB4AF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7" r="-2" b="5804"/>
          <a:stretch/>
        </p:blipFill>
        <p:spPr>
          <a:xfrm>
            <a:off x="6003482" y="10"/>
            <a:ext cx="6188518" cy="6669350"/>
          </a:xfrm>
          <a:noFill/>
        </p:spPr>
      </p:pic>
    </p:spTree>
    <p:extLst>
      <p:ext uri="{BB962C8B-B14F-4D97-AF65-F5344CB8AC3E}">
        <p14:creationId xmlns:p14="http://schemas.microsoft.com/office/powerpoint/2010/main" val="176916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D3909F-F0CC-43EE-9271-ECAFCE19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866775"/>
          </a:xfrm>
        </p:spPr>
        <p:txBody>
          <a:bodyPr/>
          <a:lstStyle/>
          <a:p>
            <a:r>
              <a:rPr lang="fi-FI" dirty="0"/>
              <a:t>Mitä on hyvinvointioppiminen?</a:t>
            </a:r>
            <a:br>
              <a:rPr lang="fi-FI" dirty="0"/>
            </a:br>
            <a:r>
              <a:rPr lang="fi-FI" sz="2000" dirty="0"/>
              <a:t>(OPS Jyväskylä)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390F39-58D8-4792-9EEF-DD8BC389B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1" y="1812927"/>
            <a:ext cx="4896296" cy="4392612"/>
          </a:xfrm>
        </p:spPr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Hyvinvointia </a:t>
            </a:r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opitaan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 samoin kuin lukemista ja laskemista. 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Hyvinvointioppiminen alkaa syntymästä, jatkuu yli koko elämänkulun.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Myös yhteisöt (perheet, koulut, kunnat, ym.) oppivat hyvinvointia ja pahoinvointia (oppivat organisaatiot). </a:t>
            </a:r>
          </a:p>
          <a:p>
            <a:r>
              <a:rPr lang="fi-FI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Aktiivisilla ennakoivilla </a:t>
            </a:r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toimilla pyritään lisäämään lasten ja nuorten hyvinvointia.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9D07D98-22C6-4C08-BF17-42A088ECA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63713"/>
            <a:ext cx="5791199" cy="4818062"/>
          </a:xfrm>
        </p:spPr>
        <p:txBody>
          <a:bodyPr/>
          <a:lstStyle/>
          <a:p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Pedagogisessa hyvinvoinnissa oppiminen ja hyvinvointi voidaan hahmottaa yksilön kasvu- ja kehitysprosessin eri ulottuvuuksina.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Riittävä hyvinvointi on tavoitteen suuntaisen oppimisen edellytys ja toisaalta oppiminen mahdollistaa sellaisen toiminnan muutoksen, joka edesauttaa hyvinvointia. 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Pedagoginen hyvinvointi tarkoittaa positiivisia tunnekokemuksia, jotka tukevat oppimisen prosesseja ja edistävät yksilön kokonaisvaltaista kehitystä.</a:t>
            </a:r>
          </a:p>
          <a:p>
            <a:r>
              <a:rPr lang="fi-FI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Pedagogisella hyvinvoinnilla on kaksi ulottuvuutta: tunnetuki ja opetuksellinen tuki</a:t>
            </a:r>
          </a:p>
          <a:p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2183615-D98C-4FDC-817C-8BE01F1130F5}"/>
              </a:ext>
            </a:extLst>
          </p:cNvPr>
          <p:cNvSpPr txBox="1"/>
          <p:nvPr/>
        </p:nvSpPr>
        <p:spPr>
          <a:xfrm flipH="1">
            <a:off x="6284594" y="1343025"/>
            <a:ext cx="490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Pedagoginen hyvinvointi</a:t>
            </a:r>
          </a:p>
        </p:txBody>
      </p:sp>
    </p:spTree>
    <p:extLst>
      <p:ext uri="{BB962C8B-B14F-4D97-AF65-F5344CB8AC3E}">
        <p14:creationId xmlns:p14="http://schemas.microsoft.com/office/powerpoint/2010/main" val="79689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4220F0-B008-437D-B8CC-7002A8BCF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Hyvinvointiosaaminen -&gt; Hyvinvointia voidaan oppia.</a:t>
            </a:r>
            <a:br>
              <a:rPr lang="fi-FI" dirty="0"/>
            </a:br>
            <a:r>
              <a:rPr lang="fi-FI" sz="2000" dirty="0"/>
              <a:t>(Jyväskylä OPS)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A761E1-2E7A-4FDC-A294-87047ECE3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6225" y="1992314"/>
            <a:ext cx="7019925" cy="486568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Hyvinvointiosaamisen alueita ovat mm.</a:t>
            </a:r>
          </a:p>
          <a:p>
            <a:r>
              <a:rPr lang="fi-FI" dirty="0"/>
              <a:t>vuorovaikutustaidot (yhteistyötaidot)</a:t>
            </a:r>
          </a:p>
          <a:p>
            <a:r>
              <a:rPr lang="fi-FI" dirty="0"/>
              <a:t>arjen rytmittäminen ja ajankäyttö (työ, vapaa-aika, lepo)</a:t>
            </a:r>
          </a:p>
          <a:p>
            <a:r>
              <a:rPr lang="fi-FI" dirty="0"/>
              <a:t>terveystottumukset (ravinto, uni, liikunta, hygieniasta huolehtiminen)</a:t>
            </a:r>
          </a:p>
          <a:p>
            <a:r>
              <a:rPr lang="fi-FI" dirty="0"/>
              <a:t>oppimaan oppiminen (työskentelytaidot, omien vahvuuksien tunnistaminen)</a:t>
            </a:r>
          </a:p>
          <a:p>
            <a:r>
              <a:rPr lang="fi-FI" dirty="0"/>
              <a:t>kehon ja mielen viestit (tunteiden tunnistaminen ja nimeäminen -&gt; oikeasuuntainen toiminta)</a:t>
            </a:r>
          </a:p>
          <a:p>
            <a:r>
              <a:rPr lang="fi-FI" dirty="0"/>
              <a:t>ympäristön arviointi ja tulkinta (oikeudet ja velvollisuudet).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F5FAAC6-8EB5-4478-8D21-CACA0E922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42040" y="2051053"/>
            <a:ext cx="3878510" cy="2989262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Hyvinvointiosaamisen alueita harjoitellaan koulutyössä </a:t>
            </a:r>
            <a:r>
              <a:rPr lang="fi-FI" b="1" dirty="0"/>
              <a:t>eri oppiaineissa ja koulun muussa toiminnassa.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Tavoitteena on lasten ja nuorten hyvinvoinnin ja yksilöllisen oppimisen tukeminen, edistäminen ja kehittäminen.</a:t>
            </a:r>
          </a:p>
        </p:txBody>
      </p:sp>
    </p:spTree>
    <p:extLst>
      <p:ext uri="{BB962C8B-B14F-4D97-AF65-F5344CB8AC3E}">
        <p14:creationId xmlns:p14="http://schemas.microsoft.com/office/powerpoint/2010/main" val="33579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C7C1-4A2B-20E6-4166-0A9283394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Kurssin (demojen) teemat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0EC270-4EC6-63D6-91C9-D80C16793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TOIVEITA!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27.10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3.11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10.11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17.11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24.11 </a:t>
            </a:r>
            <a:r>
              <a:rPr lang="en-US" b="1" dirty="0" err="1"/>
              <a:t>Kurssin</a:t>
            </a:r>
            <a:r>
              <a:rPr lang="en-US" b="1" dirty="0"/>
              <a:t> </a:t>
            </a:r>
            <a:r>
              <a:rPr lang="en-US" b="1" dirty="0" err="1"/>
              <a:t>yhteenveto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9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A4459-05D0-4E88-84E1-59F18D90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Hyvinvointioppiminen koulussa/Kuokkalan koulu 5.lk</a:t>
            </a:r>
            <a:br>
              <a:rPr lang="fi-FI" dirty="0"/>
            </a:b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B6DD7-8F83-40F3-A3C2-5D22AD411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556792"/>
            <a:ext cx="9754552" cy="5301208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fi-FI" sz="2000" b="1" dirty="0">
                <a:solidFill>
                  <a:srgbClr val="242424"/>
                </a:solidFill>
                <a:latin typeface="Segoe UI" panose="020B0502040204020203" pitchFamily="34" charset="0"/>
              </a:rPr>
              <a:t>6 pienryhmä (OKL)</a:t>
            </a:r>
            <a:endParaRPr lang="fi-FI" sz="20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endParaRPr lang="fi-FI" b="0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r>
              <a:rPr lang="fi-FI" b="1" i="0" dirty="0">
                <a:effectLst/>
                <a:latin typeface="Segoe UI" panose="020B0502040204020203" pitchFamily="34" charset="0"/>
              </a:rPr>
              <a:t>to 2.11. klo 10.15-12.15 LIIKUNTA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 Terveyden lukutaito: </a:t>
            </a:r>
            <a:r>
              <a:rPr lang="fi-FI" b="0" i="0" dirty="0" err="1">
                <a:effectLst/>
                <a:latin typeface="Segoe UI" panose="020B0502040204020203" pitchFamily="34" charset="0"/>
              </a:rPr>
              <a:t>Move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-tulokseni  (ruokailu klo 11.50)</a:t>
            </a:r>
          </a:p>
          <a:p>
            <a:pPr marL="0" indent="0" algn="l" fontAlgn="base">
              <a:buNone/>
            </a:pPr>
            <a:r>
              <a:rPr lang="fi-FI" b="0" i="0" dirty="0">
                <a:effectLst/>
                <a:latin typeface="Segoe UI" panose="020B0502040204020203" pitchFamily="34" charset="0"/>
              </a:rPr>
              <a:t>Ella, Riina, Helmi, Iida, Linnea</a:t>
            </a:r>
          </a:p>
          <a:p>
            <a:pPr marL="0" indent="0" algn="l" fontAlgn="base">
              <a:buNone/>
            </a:pPr>
            <a:r>
              <a:rPr lang="fi-FI" b="1" i="0" dirty="0">
                <a:effectLst/>
                <a:latin typeface="Segoe UI" panose="020B0502040204020203" pitchFamily="34" charset="0"/>
              </a:rPr>
              <a:t>ti 7.11. klo 10.15-12.15 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 </a:t>
            </a:r>
            <a:r>
              <a:rPr lang="fi-FI" b="1" i="0" dirty="0">
                <a:effectLst/>
                <a:latin typeface="Segoe UI" panose="020B0502040204020203" pitchFamily="34" charset="0"/>
              </a:rPr>
              <a:t>YMPÄRISTÖOPPI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 Terveyden lukutaito: Muuttuva minä  (ruokailu klo 11.40) Elina, Venla V, Tuulia</a:t>
            </a:r>
          </a:p>
          <a:p>
            <a:pPr marL="0" indent="0" algn="l" fontAlgn="base">
              <a:buNone/>
            </a:pPr>
            <a:r>
              <a:rPr lang="fi-FI" b="1" i="0" dirty="0">
                <a:effectLst/>
                <a:latin typeface="Segoe UI" panose="020B0502040204020203" pitchFamily="34" charset="0"/>
              </a:rPr>
              <a:t>pe 10.11 klo 10.15-12.00 KUVATAIDE 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 Terveyden lukutaito: kuvakollaasi (ruokailu klo 12.00)</a:t>
            </a:r>
          </a:p>
          <a:p>
            <a:pPr marL="0" indent="0" algn="l" fontAlgn="base">
              <a:buNone/>
            </a:pPr>
            <a:r>
              <a:rPr lang="fi-FI" b="0" i="0" dirty="0">
                <a:effectLst/>
                <a:latin typeface="Segoe UI" panose="020B0502040204020203" pitchFamily="34" charset="0"/>
              </a:rPr>
              <a:t>Minttu, Meri, Venla K, Iida, Piia</a:t>
            </a:r>
            <a:br>
              <a:rPr lang="fi-FI" b="0" i="0" dirty="0">
                <a:effectLst/>
                <a:latin typeface="Segoe UI" panose="020B0502040204020203" pitchFamily="34" charset="0"/>
              </a:rPr>
            </a:br>
            <a:r>
              <a:rPr lang="fi-FI" b="1" i="0" dirty="0">
                <a:effectLst/>
                <a:latin typeface="inherit"/>
              </a:rPr>
              <a:t>ke 15.11 klo </a:t>
            </a:r>
            <a:r>
              <a:rPr lang="fi-FI" b="1" i="0">
                <a:effectLst/>
                <a:latin typeface="inherit"/>
              </a:rPr>
              <a:t>10.15-12.15  </a:t>
            </a:r>
            <a:r>
              <a:rPr lang="fi-FI" b="1" i="0" dirty="0">
                <a:effectLst/>
                <a:latin typeface="inherit"/>
              </a:rPr>
              <a:t>YMPÄRISTÖOPPI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 Ronja, Emilia, Nea, Veera</a:t>
            </a:r>
            <a:endParaRPr lang="fi-FI" b="1" dirty="0">
              <a:latin typeface="Segoe UI" panose="020B0502040204020203" pitchFamily="34" charset="0"/>
            </a:endParaRPr>
          </a:p>
          <a:p>
            <a:pPr marL="0" indent="0" algn="l" fontAlgn="base">
              <a:buNone/>
            </a:pPr>
            <a:r>
              <a:rPr lang="fi-FI" b="1" i="0" dirty="0">
                <a:effectLst/>
                <a:latin typeface="inherit"/>
              </a:rPr>
              <a:t>16.11. klo 8.15-9.50 ÄIDINKIELI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 Terveyden lukutaito: Kirjoitetaan teksti  (ruokailu klo 11.40</a:t>
            </a:r>
          </a:p>
          <a:p>
            <a:pPr marL="0" indent="0" algn="l" fontAlgn="base">
              <a:buNone/>
            </a:pPr>
            <a:r>
              <a:rPr lang="fi-FI" dirty="0">
                <a:latin typeface="Segoe UI" panose="020B0502040204020203" pitchFamily="34" charset="0"/>
              </a:rPr>
              <a:t>Anni, Enni, Riikka</a:t>
            </a:r>
          </a:p>
          <a:p>
            <a:pPr marL="0" indent="0" algn="l" fontAlgn="base">
              <a:buNone/>
            </a:pPr>
            <a:r>
              <a:rPr lang="fi-FI" b="1" i="0" dirty="0">
                <a:effectLst/>
                <a:latin typeface="Segoe UI" panose="020B0502040204020203" pitchFamily="34" charset="0"/>
              </a:rPr>
              <a:t>pe 17.11. klo 10.15-12.00 KUVATAIDE </a:t>
            </a:r>
            <a:r>
              <a:rPr lang="fi-FI" b="0" i="0" dirty="0">
                <a:effectLst/>
                <a:latin typeface="Segoe UI" panose="020B0502040204020203" pitchFamily="34" charset="0"/>
              </a:rPr>
              <a:t> Terveyden lukutaito: Tulevaisuus virtuaalilasien takaa  (ruokailu klo 12.00) Noora, Ilona, Fanny, Julia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267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0C02D54-1136-364D-95E3-1719A55FB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10369103" cy="1080542"/>
          </a:xfrm>
        </p:spPr>
        <p:txBody>
          <a:bodyPr/>
          <a:lstStyle/>
          <a:p>
            <a:r>
              <a:rPr lang="en-US" dirty="0"/>
              <a:t>ITSENÄINEN RYHMÄTEHTÄVÄ 13.10 14-14.30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FC39A2-8619-0584-DAFC-3CE86C1E1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r>
              <a:rPr lang="en-US" dirty="0"/>
              <a:t>ETSIKAA NETISTA 2 ARTIKKELIA TERVEYDEN LUKUTAIDOSTA JA KIRJATKAA YLÖS 5 KESKEISTÄ ASIA TEKSTISTA</a:t>
            </a:r>
          </a:p>
          <a:p>
            <a:r>
              <a:rPr lang="en-US" dirty="0"/>
              <a:t>KÄSITELLÄÄN 27.10 DEMOLLA</a:t>
            </a:r>
          </a:p>
        </p:txBody>
      </p:sp>
    </p:spTree>
    <p:extLst>
      <p:ext uri="{BB962C8B-B14F-4D97-AF65-F5344CB8AC3E}">
        <p14:creationId xmlns:p14="http://schemas.microsoft.com/office/powerpoint/2010/main" val="108147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C93BA1-3DB5-4126-B953-BD054548C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6B7C9-3CC9-4A0A-B15A-952227508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750" y="1419225"/>
            <a:ext cx="11229363" cy="5051426"/>
          </a:xfrm>
        </p:spPr>
        <p:txBody>
          <a:bodyPr/>
          <a:lstStyle/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en-GB" sz="1400" b="1" dirty="0" err="1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Allardt</a:t>
            </a:r>
            <a:r>
              <a:rPr lang="en-GB" sz="1400" b="1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1400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Erik (1993) Having, loving, being: an alternative to the Swedish model of welfare research. </a:t>
            </a:r>
            <a:r>
              <a:rPr lang="en-GB" sz="1400" dirty="0" err="1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Teoksessa</a:t>
            </a:r>
            <a:r>
              <a:rPr lang="en-GB" sz="1400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Nussbaum &amp; Sen (</a:t>
            </a:r>
            <a:r>
              <a:rPr lang="en-GB" sz="1400" dirty="0" err="1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toim</a:t>
            </a:r>
            <a:r>
              <a:rPr lang="en-GB" sz="1400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.) The Quality of Life. Clarendon Press, Oxford.</a:t>
            </a:r>
          </a:p>
          <a:p>
            <a:pPr marL="0" indent="0" algn="l">
              <a:buNone/>
            </a:pPr>
            <a:r>
              <a:rPr lang="fi-FI" sz="1400" b="1" i="0" u="none" strike="noStrike" baseline="0" dirty="0">
                <a:solidFill>
                  <a:srgbClr val="000000"/>
                </a:solidFill>
              </a:rPr>
              <a:t>Allardt</a:t>
            </a:r>
            <a:r>
              <a:rPr lang="fi-FI" sz="1400" b="0" i="0" u="none" strike="noStrike" baseline="0" dirty="0">
                <a:solidFill>
                  <a:srgbClr val="000000"/>
                </a:solidFill>
              </a:rPr>
              <a:t>, Erik 1996. Hyvinvointitutkimus ja elämänpolitiikka. Janus (3) 1996, 224-241. </a:t>
            </a:r>
            <a:endParaRPr lang="fi-FI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en-US" sz="1400" b="1" i="0" u="none" strike="noStrike" baseline="0" dirty="0">
                <a:solidFill>
                  <a:srgbClr val="000000"/>
                </a:solidFill>
              </a:rPr>
              <a:t>Hettler</a:t>
            </a:r>
            <a:r>
              <a:rPr lang="en-US" sz="1400" b="0" i="0" u="none" strike="noStrike" baseline="0" dirty="0">
                <a:solidFill>
                  <a:srgbClr val="000000"/>
                </a:solidFill>
              </a:rPr>
              <a:t>, Bill (1976). The Six Dimensions of Wellness Model. National Wellness Institute.</a:t>
            </a: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en-US" sz="1400" b="1" dirty="0" err="1">
                <a:solidFill>
                  <a:srgbClr val="000000"/>
                </a:solidFill>
              </a:rPr>
              <a:t>Hukkanen</a:t>
            </a:r>
            <a:r>
              <a:rPr lang="en-US" sz="1400" dirty="0">
                <a:solidFill>
                  <a:srgbClr val="000000"/>
                </a:solidFill>
              </a:rPr>
              <a:t>, Sanna (2021). </a:t>
            </a:r>
            <a:r>
              <a:rPr lang="en-US" sz="1400" dirty="0" err="1">
                <a:solidFill>
                  <a:srgbClr val="000000"/>
                </a:solidFill>
              </a:rPr>
              <a:t>Savonian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hyvinvoinnin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vuosikello</a:t>
            </a:r>
            <a:r>
              <a:rPr lang="en-US" sz="1400" dirty="0">
                <a:solidFill>
                  <a:srgbClr val="000000"/>
                </a:solidFill>
              </a:rPr>
              <a:t>. </a:t>
            </a:r>
            <a:r>
              <a:rPr lang="en-US" sz="1400" dirty="0" err="1">
                <a:solidFill>
                  <a:srgbClr val="000000"/>
                </a:solidFill>
              </a:rPr>
              <a:t>Savonia-ammattikorkeakoulun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US" sz="1400" dirty="0" err="1">
                <a:solidFill>
                  <a:srgbClr val="000000"/>
                </a:solidFill>
              </a:rPr>
              <a:t>opinnäytetyö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en-US" sz="1400" b="0" i="0" u="none" strike="noStrike" baseline="0" dirty="0">
                <a:solidFill>
                  <a:srgbClr val="000000"/>
                </a:solidFill>
              </a:rPr>
              <a:t>Jyväskylän </a:t>
            </a:r>
            <a:r>
              <a:rPr lang="en-US" sz="1400" b="0" i="0" u="none" strike="noStrike" baseline="0" dirty="0" err="1">
                <a:solidFill>
                  <a:srgbClr val="000000"/>
                </a:solidFill>
              </a:rPr>
              <a:t>kaupungin</a:t>
            </a:r>
            <a:r>
              <a:rPr lang="en-US" sz="1400" b="0" i="0" u="none" strike="noStrike" baseline="0" dirty="0">
                <a:solidFill>
                  <a:srgbClr val="000000"/>
                </a:solidFill>
              </a:rPr>
              <a:t> </a:t>
            </a:r>
            <a:r>
              <a:rPr lang="en-US" sz="1400" b="0" i="0" u="none" strike="noStrike" baseline="0" dirty="0" err="1">
                <a:solidFill>
                  <a:srgbClr val="000000"/>
                </a:solidFill>
              </a:rPr>
              <a:t>opetussuunnitelma</a:t>
            </a:r>
            <a:r>
              <a:rPr lang="en-US" sz="1400" b="0" i="0" u="none" strike="noStrike" baseline="0" dirty="0">
                <a:solidFill>
                  <a:srgbClr val="000000"/>
                </a:solidFill>
              </a:rPr>
              <a:t> (peda</a:t>
            </a:r>
            <a:r>
              <a:rPr lang="en-US" sz="1400" dirty="0">
                <a:solidFill>
                  <a:srgbClr val="000000"/>
                </a:solidFill>
              </a:rPr>
              <a:t>.net).</a:t>
            </a:r>
            <a:endParaRPr lang="en-US" sz="1400" b="0" i="0" u="none" strike="noStrike" baseline="0" dirty="0">
              <a:solidFill>
                <a:srgbClr val="000000"/>
              </a:solidFill>
            </a:endParaRP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fi-FI" sz="1400" b="1" i="0" u="none" strike="noStrike" baseline="0" dirty="0">
                <a:solidFill>
                  <a:srgbClr val="000000"/>
                </a:solidFill>
              </a:rPr>
              <a:t>Leskinen</a:t>
            </a:r>
            <a:r>
              <a:rPr lang="fi-FI" sz="1400" b="0" i="0" u="none" strike="noStrike" baseline="0" dirty="0">
                <a:solidFill>
                  <a:srgbClr val="000000"/>
                </a:solidFill>
              </a:rPr>
              <a:t>, Tomi &amp; </a:t>
            </a:r>
            <a:r>
              <a:rPr lang="fi-FI" sz="1400" b="0" i="0" u="none" strike="noStrike" baseline="0" dirty="0" err="1">
                <a:solidFill>
                  <a:srgbClr val="000000"/>
                </a:solidFill>
              </a:rPr>
              <a:t>Hult</a:t>
            </a:r>
            <a:r>
              <a:rPr lang="fi-FI" sz="1400" b="0" i="0" u="none" strike="noStrike" baseline="0" dirty="0">
                <a:solidFill>
                  <a:srgbClr val="000000"/>
                </a:solidFill>
              </a:rPr>
              <a:t>, Hanna-Maria (2010). Kokonaisvaltainen hyvinvointi. Kristallisoi toimintasi. Saavuta tavoitteesi. Helsinki: Tammi.</a:t>
            </a:r>
          </a:p>
          <a:p>
            <a:pPr marL="0" indent="0">
              <a:lnSpc>
                <a:spcPts val="1800"/>
              </a:lnSpc>
              <a:spcAft>
                <a:spcPts val="800"/>
              </a:spcAft>
              <a:buNone/>
            </a:pPr>
            <a:r>
              <a:rPr lang="fi-FI" sz="1400" b="1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Moisio,</a:t>
            </a:r>
            <a:r>
              <a:rPr lang="fi-FI" sz="1400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 ym. (toim.) (2008) Suomalaisten hyvinvointi. Stakes.</a:t>
            </a:r>
          </a:p>
          <a:p>
            <a:pPr marL="0" indent="0" algn="l">
              <a:buNone/>
            </a:pPr>
            <a:r>
              <a:rPr lang="fi-FI" sz="1400" b="1" i="0" u="none" strike="noStrike" baseline="0" dirty="0">
                <a:solidFill>
                  <a:srgbClr val="000000"/>
                </a:solidFill>
              </a:rPr>
              <a:t>Opetushallitus</a:t>
            </a:r>
            <a:r>
              <a:rPr lang="fi-FI" sz="1400" b="0" i="0" u="none" strike="noStrike" baseline="0" dirty="0">
                <a:solidFill>
                  <a:srgbClr val="000000"/>
                </a:solidFill>
              </a:rPr>
              <a:t> 2021. </a:t>
            </a:r>
            <a:r>
              <a:rPr lang="fi-FI" sz="1400" b="0" i="0" u="none" strike="noStrike" baseline="0" dirty="0" err="1">
                <a:solidFill>
                  <a:srgbClr val="000000"/>
                </a:solidFill>
              </a:rPr>
              <a:t>Aristoteellinen</a:t>
            </a:r>
            <a:r>
              <a:rPr lang="fi-FI" sz="1400" b="0" i="0" u="none" strike="noStrike" baseline="0" dirty="0">
                <a:solidFill>
                  <a:srgbClr val="000000"/>
                </a:solidFill>
              </a:rPr>
              <a:t> etiikka. Miina ja Ville opettajan aineisto. </a:t>
            </a:r>
          </a:p>
          <a:p>
            <a:pPr marL="0" indent="0" algn="l">
              <a:buNone/>
            </a:pPr>
            <a:r>
              <a:rPr lang="fi-FI" sz="1400" b="0" i="0" u="none" strike="noStrike" baseline="0" dirty="0">
                <a:solidFill>
                  <a:srgbClr val="000000"/>
                </a:solidFill>
              </a:rPr>
              <a:t>https://www.oph.fi/fi/oppimateriaali/miina-ja-ville-opettajan-oppaita/tiedollista-taustaa-ja-aineis-toja/aristoteelinen.</a:t>
            </a:r>
          </a:p>
          <a:p>
            <a:pPr marL="0" indent="0" algn="l">
              <a:buNone/>
            </a:pPr>
            <a:r>
              <a:rPr lang="fi-FI" sz="1400" b="1" i="0" u="none" strike="noStrike" baseline="0" dirty="0">
                <a:solidFill>
                  <a:srgbClr val="000000"/>
                </a:solidFill>
              </a:rPr>
              <a:t>THL</a:t>
            </a:r>
            <a:r>
              <a:rPr lang="fi-FI" sz="1400" b="0" i="0" u="none" strike="noStrike" baseline="0" dirty="0">
                <a:solidFill>
                  <a:srgbClr val="000000"/>
                </a:solidFill>
              </a:rPr>
              <a:t> 2020. Hyvinvointi. Verkkojulkaisu. Terveyden- ja hyvinvoinnin laitos. Päivitetty 4.9.2020. </a:t>
            </a:r>
          </a:p>
          <a:p>
            <a:pPr marL="0" indent="0" algn="l">
              <a:buNone/>
            </a:pPr>
            <a:r>
              <a:rPr lang="fi-FI" sz="1400" b="0" i="0" u="none" strike="noStrike" baseline="0" dirty="0">
                <a:solidFill>
                  <a:srgbClr val="000000"/>
                </a:solidFill>
              </a:rPr>
              <a:t>https://thl.fi/fi/web/hyvinvointi-ja-terveyserot/eriarvoisuus/hyvinvointi.</a:t>
            </a:r>
          </a:p>
          <a:p>
            <a:pPr marL="0" indent="0">
              <a:buNone/>
            </a:pPr>
            <a:r>
              <a:rPr lang="fi-FI" sz="1400" b="1" dirty="0" err="1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Vaarama</a:t>
            </a:r>
            <a:r>
              <a:rPr lang="fi-FI" sz="1400" b="1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i-FI" sz="1400" dirty="0">
                <a:solidFill>
                  <a:srgbClr val="30303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 ym. (toim.) (2010) Suomalaisten hyvinvointi. Terveyden ja hyvinvoinnin laitos. Yliopistopaino.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27375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0"/>
          <p:cNvSpPr txBox="1">
            <a:spLocks noGrp="1"/>
          </p:cNvSpPr>
          <p:nvPr>
            <p:ph type="title"/>
          </p:nvPr>
        </p:nvSpPr>
        <p:spPr>
          <a:xfrm>
            <a:off x="864521" y="1310640"/>
            <a:ext cx="3946800" cy="42710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Tutustumiskierros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- </a:t>
            </a:r>
            <a:r>
              <a:rPr lang="en-US" sz="2400" dirty="0" err="1"/>
              <a:t>jos</a:t>
            </a:r>
            <a:r>
              <a:rPr lang="en-US" sz="2400" dirty="0"/>
              <a:t> </a:t>
            </a:r>
            <a:r>
              <a:rPr lang="en-US" sz="2400" dirty="0" err="1"/>
              <a:t>olisit</a:t>
            </a:r>
            <a:r>
              <a:rPr lang="en-US" sz="2400" dirty="0"/>
              <a:t> </a:t>
            </a:r>
            <a:r>
              <a:rPr lang="en-US" sz="2400" dirty="0" err="1"/>
              <a:t>ruoka</a:t>
            </a:r>
            <a:r>
              <a:rPr lang="en-US" sz="2400" dirty="0"/>
              <a:t>, </a:t>
            </a:r>
            <a:r>
              <a:rPr lang="en-US" sz="2400" dirty="0" err="1"/>
              <a:t>mikä</a:t>
            </a:r>
            <a:r>
              <a:rPr lang="en-US" sz="2400" dirty="0"/>
              <a:t> </a:t>
            </a:r>
            <a:r>
              <a:rPr lang="en-US" sz="2400" dirty="0" err="1"/>
              <a:t>ruoka</a:t>
            </a:r>
            <a:r>
              <a:rPr lang="en-US" sz="2400" dirty="0"/>
              <a:t>…</a:t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dirty="0" err="1"/>
              <a:t>jos</a:t>
            </a:r>
            <a:r>
              <a:rPr lang="en-US" sz="2400" dirty="0"/>
              <a:t> </a:t>
            </a:r>
            <a:r>
              <a:rPr lang="en-US" sz="2400" dirty="0" err="1"/>
              <a:t>olisit</a:t>
            </a:r>
            <a:r>
              <a:rPr lang="en-US" sz="2400" dirty="0"/>
              <a:t> </a:t>
            </a:r>
            <a:r>
              <a:rPr lang="en-US" sz="2400" dirty="0" err="1"/>
              <a:t>liikuntalaji</a:t>
            </a:r>
            <a:r>
              <a:rPr lang="en-US" sz="2400" dirty="0"/>
              <a:t> </a:t>
            </a:r>
            <a:r>
              <a:rPr lang="en-US" sz="2400" dirty="0" err="1"/>
              <a:t>mikä</a:t>
            </a:r>
            <a:r>
              <a:rPr lang="en-US" sz="2400" dirty="0"/>
              <a:t> se </a:t>
            </a:r>
            <a:r>
              <a:rPr lang="en-US" sz="2400" dirty="0" err="1"/>
              <a:t>olisi</a:t>
            </a:r>
            <a:r>
              <a:rPr lang="en-US" sz="2400" dirty="0"/>
              <a:t>….</a:t>
            </a:r>
            <a:br>
              <a:rPr lang="en-US" sz="2400" dirty="0"/>
            </a:br>
            <a:br>
              <a:rPr lang="en-US" sz="2400" dirty="0"/>
            </a:br>
            <a:br>
              <a:rPr lang="en-US" dirty="0"/>
            </a:br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valitsit</a:t>
            </a:r>
            <a:r>
              <a:rPr lang="en-US" dirty="0"/>
              <a:t> </a:t>
            </a:r>
            <a:r>
              <a:rPr lang="en-US" dirty="0" err="1"/>
              <a:t>tämän</a:t>
            </a:r>
            <a:r>
              <a:rPr lang="en-US" dirty="0"/>
              <a:t> MOK-in?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dirty="0"/>
          </a:p>
        </p:txBody>
      </p:sp>
      <p:pic>
        <p:nvPicPr>
          <p:cNvPr id="412" name="Google Shape;412;p40"/>
          <p:cNvPicPr preferRelativeResize="0"/>
          <p:nvPr/>
        </p:nvPicPr>
        <p:blipFill rotWithShape="1">
          <a:blip r:embed="rId3">
            <a:alphaModFix/>
          </a:blip>
          <a:srcRect l="9146" t="1302" r="15387"/>
          <a:stretch/>
        </p:blipFill>
        <p:spPr>
          <a:xfrm>
            <a:off x="6872975" y="165150"/>
            <a:ext cx="4117249" cy="622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B9E2C-F3F5-18DB-5674-CAB7DADBA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TÄNÄÄN 13.10…..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C7FD8-554D-6BA3-7360-589F53B86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pPr marL="457200" indent="-457200">
              <a:buAutoNum type="arabicPeriod"/>
            </a:pPr>
            <a:r>
              <a:rPr lang="fi-FI" sz="2000" dirty="0"/>
              <a:t>TUTUSTUMINEN. Kurssin kuvaus.</a:t>
            </a:r>
          </a:p>
          <a:p>
            <a:pPr marL="457200" indent="-457200">
              <a:buAutoNum type="arabicPeriod"/>
            </a:pPr>
            <a:r>
              <a:rPr lang="fi-FI" sz="2000" dirty="0"/>
              <a:t>Miten lapset ja nuoret voivat? Kaili</a:t>
            </a:r>
          </a:p>
          <a:p>
            <a:pPr marL="457200" indent="-457200">
              <a:buAutoNum type="arabicPeriod"/>
            </a:pPr>
            <a:r>
              <a:rPr lang="fi-FI" sz="2000" dirty="0"/>
              <a:t>Terveisiä Kuokkalan 5.lk opelta , miltä näyttä hyvinvointioppiminen käytännössä</a:t>
            </a:r>
          </a:p>
          <a:p>
            <a:pPr marL="457200" indent="-457200">
              <a:buAutoNum type="arabicPeriod"/>
            </a:pPr>
            <a:r>
              <a:rPr lang="fi-FI" sz="2000" dirty="0"/>
              <a:t>Pienryhmiin jakautuminen. Kouluyhteistyö kuviot.</a:t>
            </a:r>
          </a:p>
          <a:p>
            <a:pPr marL="457200" indent="-457200">
              <a:buAutoNum type="arabicPeriod"/>
            </a:pPr>
            <a:r>
              <a:rPr lang="fi-FI" sz="2000" dirty="0"/>
              <a:t>Itsenäinen työskentely. Terveyden lukutaito.</a:t>
            </a:r>
          </a:p>
        </p:txBody>
      </p:sp>
    </p:spTree>
    <p:extLst>
      <p:ext uri="{BB962C8B-B14F-4D97-AF65-F5344CB8AC3E}">
        <p14:creationId xmlns:p14="http://schemas.microsoft.com/office/powerpoint/2010/main" val="266778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596B7E-391D-40B2-9FDB-9D630745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POMM1130 Monialainen oppimiskokonaisuus muissa ympäristöissä tai koulussa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C0E621-77D2-42D8-B8DE-D6F2BD49BE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400" dirty="0"/>
              <a:t>Kurssin käytyään opiskelija</a:t>
            </a:r>
          </a:p>
          <a:p>
            <a:pPr marL="0" indent="0">
              <a:buNone/>
            </a:pPr>
            <a:endParaRPr lang="fi-FI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osaa suunnitella, toteuttaa ja arvioida monialaisen oppimiskokonaisuuden muussa ympäristössä tai</a:t>
            </a:r>
            <a:r>
              <a:rPr lang="fi-FI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koulukontekstissa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osaa toimia rakentavasti ja aloitteellisesti yhteistyössä moniammatillisessa tiimissä</a:t>
            </a:r>
            <a:endParaRPr lang="fi-F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ottaa vastuun omasta ja muiden oppimisesta sekä </a:t>
            </a:r>
            <a:endParaRPr lang="fi-F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osaa reflektoida omaa oppimistaan.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fi-FI" sz="24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379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054A2C-F62A-4ED2-8DB3-D7693DFC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Kurssin suorittaminen</a:t>
            </a:r>
          </a:p>
        </p:txBody>
      </p:sp>
      <p:pic>
        <p:nvPicPr>
          <p:cNvPr id="5" name="Sisällön paikkamerkki 4" descr="Kuva, joka sisältää kohteen ruoho, ulko, puu, kasvi&#10;&#10;Kuvaus luotu automaattisesti">
            <a:extLst>
              <a:ext uri="{FF2B5EF4-FFF2-40B4-BE49-F238E27FC236}">
                <a16:creationId xmlns:a16="http://schemas.microsoft.com/office/drawing/2014/main" id="{D4703A57-2483-4196-BBB3-D3C0A05B1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72" y="1876927"/>
            <a:ext cx="5266197" cy="3949648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3C1E8733-273F-43B2-9C77-7E37B4B38AB8}"/>
              </a:ext>
            </a:extLst>
          </p:cNvPr>
          <p:cNvSpPr txBox="1"/>
          <p:nvPr/>
        </p:nvSpPr>
        <p:spPr>
          <a:xfrm>
            <a:off x="202131" y="1876927"/>
            <a:ext cx="63911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Kurssin suorittaakseen opiskelijan tulee osallistua aktiivisesti</a:t>
            </a:r>
          </a:p>
          <a:p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demoille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annettujen osa-tehtävien tekemiseen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ryhmätyöskentelyyn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koulun hyvinvointituntien (2)toteuttamiseen 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kurssin loppukoontiin (työkalupaketti)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1325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3200" dirty="0"/>
              <a:t>Miten lapset ja nuoret voivat Suomessa?</a:t>
            </a:r>
          </a:p>
        </p:txBody>
      </p:sp>
    </p:spTree>
    <p:extLst>
      <p:ext uri="{BB962C8B-B14F-4D97-AF65-F5344CB8AC3E}">
        <p14:creationId xmlns:p14="http://schemas.microsoft.com/office/powerpoint/2010/main" val="8560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Väittely </a:t>
            </a:r>
            <a:r>
              <a:rPr lang="fi-FI" dirty="0" err="1"/>
              <a:t>parettain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4000" dirty="0"/>
              <a:t>LAPSET VOIVAT HYVIN  -  LAPSET VOIVAT HUONOSTI</a:t>
            </a:r>
          </a:p>
        </p:txBody>
      </p:sp>
    </p:spTree>
    <p:extLst>
      <p:ext uri="{BB962C8B-B14F-4D97-AF65-F5344CB8AC3E}">
        <p14:creationId xmlns:p14="http://schemas.microsoft.com/office/powerpoint/2010/main" val="389702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>
          <a:xfrm>
            <a:off x="1699201" y="180753"/>
            <a:ext cx="8638079" cy="1312685"/>
          </a:xfrm>
        </p:spPr>
        <p:txBody>
          <a:bodyPr lIns="0" tIns="21168" rIns="0" bIns="0" anchor="ctr"/>
          <a:lstStyle/>
          <a:p>
            <a:pPr algn="ctr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200" b="1" dirty="0"/>
              <a:t>Lasten ja nuorten terveyden ja terveyskäyttäytymisen trendejä Suomessa 2000-luvun lopulla </a:t>
            </a:r>
            <a:br>
              <a:rPr lang="fi-FI" altLang="fi-FI" sz="2200" b="1" dirty="0"/>
            </a:br>
            <a:endParaRPr lang="fi-FI" altLang="fi-FI" sz="2200" b="1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88641" y="1350336"/>
            <a:ext cx="10014720" cy="5507664"/>
          </a:xfrm>
        </p:spPr>
        <p:txBody>
          <a:bodyPr lIns="0" tIns="17640" rIns="0" bIns="0">
            <a:normAutofit/>
          </a:bodyPr>
          <a:lstStyle/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000" b="1" dirty="0"/>
              <a:t>ruokailutottumuksissa</a:t>
            </a:r>
            <a:r>
              <a:rPr lang="fi-FI" altLang="fi-FI" sz="2000" dirty="0"/>
              <a:t> positiivista kehitystä 2000-luvulla, mutta ravitsemussuositusten saavuttamisessa edelleen suuria haasteita </a:t>
            </a:r>
          </a:p>
          <a:p>
            <a:pPr marL="450850" indent="-342900" eaLnBrk="1" hangingPunct="1">
              <a:buClr>
                <a:srgbClr val="00808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000" dirty="0"/>
              <a:t>kouluruokailuun osallistuminen</a:t>
            </a:r>
          </a:p>
          <a:p>
            <a:pPr marL="450850" indent="-342900" eaLnBrk="1" hangingPunct="1">
              <a:buClr>
                <a:srgbClr val="00808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000" dirty="0"/>
              <a:t>epäterveelliset välipalat ja limsa</a:t>
            </a:r>
          </a:p>
          <a:p>
            <a:pPr marL="450850" indent="-342900" eaLnBrk="1" hangingPunct="1">
              <a:buClr>
                <a:srgbClr val="00808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000" dirty="0"/>
              <a:t> aamiaisen syöminen, ruokailurytmi ym. </a:t>
            </a:r>
          </a:p>
          <a:p>
            <a:pPr marL="450850" indent="-342900" eaLnBrk="1" hangingPunct="1">
              <a:buClr>
                <a:srgbClr val="00808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sz="2000" dirty="0"/>
              <a:t>erilaiset syömishäiriöt lisääntyneet</a:t>
            </a:r>
          </a:p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b="1" dirty="0"/>
              <a:t>hampaiden harjaamisessa</a:t>
            </a:r>
            <a:r>
              <a:rPr lang="fi-FI" altLang="fi-FI" dirty="0"/>
              <a:t> paljon parantamisen varaa → karies lisääntynyt </a:t>
            </a:r>
          </a:p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b="1" dirty="0"/>
              <a:t>liikuntaa</a:t>
            </a:r>
            <a:r>
              <a:rPr lang="fi-FI" altLang="fi-FI" dirty="0"/>
              <a:t> harrastavien osuus kasvussa, mutta myös kokonaan harrastamattomien, liikunnan kokonaismäärä edelleen liian vähäinen </a:t>
            </a:r>
          </a:p>
          <a:p>
            <a:pPr marL="450850" indent="-342900" eaLnBrk="1" hangingPunct="1">
              <a:buClr>
                <a:srgbClr val="00808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dirty="0"/>
              <a:t>tietokoneen käyttö, yleisen fyysisen aktiivisuuden vähyys</a:t>
            </a:r>
          </a:p>
          <a:p>
            <a:pPr marL="450850" indent="-342900" eaLnBrk="1" hangingPunct="1">
              <a:buClr>
                <a:srgbClr val="00808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dirty="0"/>
              <a:t>ylipaino, yleinen jaksaminen</a:t>
            </a:r>
          </a:p>
          <a:p>
            <a:pPr marL="450850" indent="-342900" eaLnBrk="1" hangingPunct="1">
              <a:buClr>
                <a:srgbClr val="008080"/>
              </a:buClr>
              <a:buSzPct val="45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fi-FI" dirty="0"/>
              <a:t>alipaino</a:t>
            </a:r>
          </a:p>
          <a:p>
            <a:pPr marL="431800" indent="-323850" eaLnBrk="1" hangingPunct="1">
              <a:buClr>
                <a:srgbClr val="008080"/>
              </a:buClr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fi-FI" altLang="fi-FI" sz="2000" dirty="0"/>
          </a:p>
        </p:txBody>
      </p:sp>
    </p:spTree>
    <p:extLst>
      <p:ext uri="{BB962C8B-B14F-4D97-AF65-F5344CB8AC3E}">
        <p14:creationId xmlns:p14="http://schemas.microsoft.com/office/powerpoint/2010/main" val="38038760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733647"/>
            <a:ext cx="10058400" cy="543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altLang="fi-FI" b="1" dirty="0"/>
              <a:t>Nukkumistottumuksissa</a:t>
            </a:r>
            <a:r>
              <a:rPr lang="fi-FI" altLang="fi-FI" dirty="0"/>
              <a:t> myös paljon parantamisen varaa</a:t>
            </a:r>
          </a:p>
          <a:p>
            <a:pPr>
              <a:buFontTx/>
              <a:buChar char="-"/>
            </a:pPr>
            <a:r>
              <a:rPr lang="fi-FI" altLang="fi-FI" dirty="0"/>
              <a:t>Nukkumaanmenoajat</a:t>
            </a:r>
          </a:p>
          <a:p>
            <a:pPr>
              <a:buFontTx/>
              <a:buChar char="-"/>
            </a:pPr>
            <a:r>
              <a:rPr lang="fi-FI" altLang="fi-FI" dirty="0"/>
              <a:t>unen määrä arkena </a:t>
            </a:r>
          </a:p>
          <a:p>
            <a:pPr>
              <a:buFontTx/>
              <a:buChar char="-"/>
            </a:pPr>
            <a:r>
              <a:rPr lang="fi-FI" altLang="fi-FI" dirty="0"/>
              <a:t>aamuväsymys ja yleinen jaksaminen)</a:t>
            </a:r>
          </a:p>
          <a:p>
            <a:pPr>
              <a:buFontTx/>
              <a:buChar char="-"/>
            </a:pPr>
            <a:endParaRPr lang="fi-FI" altLang="fi-FI" dirty="0"/>
          </a:p>
          <a:p>
            <a:pPr>
              <a:buFontTx/>
              <a:buChar char="-"/>
            </a:pPr>
            <a:r>
              <a:rPr lang="fi-FI" altLang="fi-FI" b="1" dirty="0"/>
              <a:t>Seksuaaliterveysosaaminen</a:t>
            </a:r>
            <a:r>
              <a:rPr lang="fi-FI" altLang="fi-FI" dirty="0"/>
              <a:t> lisääntynyt 2000-luvulla, mutta sukupuolten väliset erot edelleen selvät ja osaamisessa parantamisen varaa</a:t>
            </a:r>
          </a:p>
          <a:p>
            <a:endParaRPr lang="fi-FI" altLang="fi-FI" dirty="0"/>
          </a:p>
          <a:p>
            <a:endParaRPr lang="fi-FI" altLang="fi-FI" dirty="0"/>
          </a:p>
          <a:p>
            <a:r>
              <a:rPr lang="fi-FI" altLang="fi-FI" b="1" dirty="0"/>
              <a:t>tupakkaan ja alkoholiin</a:t>
            </a:r>
            <a:r>
              <a:rPr lang="fi-FI" altLang="fi-FI" dirty="0"/>
              <a:t> tutustutaan edelleen varhain ja käyttö runsaampaa kuin monissa Euroopan maissa, vaikka hieman positiivista kehitystä tupakoinnissa, humalajuomisessa ja kokonaan raittiiden osuuden määrässä (ensimmäisten kokeilujen tekemisiällä iso merkitys käytölle jatkossa)</a:t>
            </a:r>
          </a:p>
          <a:p>
            <a:pPr marL="0" indent="0">
              <a:buNone/>
            </a:pPr>
            <a:r>
              <a:rPr lang="fi-FI" altLang="fi-FI" dirty="0"/>
              <a:t>- nuuska, huumeet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138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JYU Theme</Template>
  <TotalTime>2884</TotalTime>
  <Words>1016</Words>
  <Application>Microsoft Office PowerPoint</Application>
  <PresentationFormat>Widescreen</PresentationFormat>
  <Paragraphs>133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Aleo</vt:lpstr>
      <vt:lpstr>Arial</vt:lpstr>
      <vt:lpstr>Calibri</vt:lpstr>
      <vt:lpstr>inherit</vt:lpstr>
      <vt:lpstr>Lato</vt:lpstr>
      <vt:lpstr>Lato Black</vt:lpstr>
      <vt:lpstr>Open Sans</vt:lpstr>
      <vt:lpstr>Segoe UI</vt:lpstr>
      <vt:lpstr>Times New Roman</vt:lpstr>
      <vt:lpstr>Wingdings</vt:lpstr>
      <vt:lpstr>jyo</vt:lpstr>
      <vt:lpstr>Hyvinvointioppiminen  Monialainen oppimiskokonaisuus (5op) POMM1130  Kurssin aloitusluento 13.10.2023</vt:lpstr>
      <vt:lpstr>Tutustumiskierros   - jos olisit ruoka, mikä ruoka… - jos olisit liikuntalaji mikä se olisi….   Miksi valitsit tämän MOK-in?    </vt:lpstr>
      <vt:lpstr>TÄNÄÄN 13.10…..</vt:lpstr>
      <vt:lpstr>POMM1130 Monialainen oppimiskokonaisuus muissa ympäristöissä tai koulussa </vt:lpstr>
      <vt:lpstr>Kurssin suorittaminen</vt:lpstr>
      <vt:lpstr>Miten lapset ja nuoret voivat Suomessa?</vt:lpstr>
      <vt:lpstr>Väittely parettain</vt:lpstr>
      <vt:lpstr>Lasten ja nuorten terveyden ja terveyskäyttäytymisen trendejä Suomessa 2000-luvun lopulla  </vt:lpstr>
      <vt:lpstr>PowerPoint Presentation</vt:lpstr>
      <vt:lpstr>PowerPoint Presentation</vt:lpstr>
      <vt:lpstr>Hyvinvointioppiminen</vt:lpstr>
      <vt:lpstr>Mitä on hyvinvointioppiminen? (OPS Jyväskylä)</vt:lpstr>
      <vt:lpstr>Hyvinvointiosaaminen -&gt; Hyvinvointia voidaan oppia. (Jyväskylä OPS)</vt:lpstr>
      <vt:lpstr>Kurssin (demojen) teemat</vt:lpstr>
      <vt:lpstr>Hyvinvointioppiminen koulussa/Kuokkalan koulu 5.lk </vt:lpstr>
      <vt:lpstr>ITSENÄINEN RYHMÄTEHTÄVÄ 13.10 14-14.30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Hyvinvointioppiminen  Monialainen opintokokonaisuus (5op) POMM1130</dc:title>
  <dc:creator>Kääpä, Mari</dc:creator>
  <cp:lastModifiedBy>Kepler-Uotinen, Kaili</cp:lastModifiedBy>
  <cp:revision>41</cp:revision>
  <dcterms:created xsi:type="dcterms:W3CDTF">2022-01-10T10:48:36Z</dcterms:created>
  <dcterms:modified xsi:type="dcterms:W3CDTF">2023-10-13T11:01:56Z</dcterms:modified>
</cp:coreProperties>
</file>